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81" r:id="rId2"/>
    <p:sldId id="290" r:id="rId3"/>
    <p:sldId id="296" r:id="rId4"/>
    <p:sldId id="293" r:id="rId5"/>
    <p:sldId id="295" r:id="rId6"/>
    <p:sldId id="282" r:id="rId7"/>
    <p:sldId id="292" r:id="rId8"/>
    <p:sldId id="297" r:id="rId9"/>
    <p:sldId id="283" r:id="rId10"/>
    <p:sldId id="284" r:id="rId11"/>
    <p:sldId id="298" r:id="rId12"/>
    <p:sldId id="288" r:id="rId13"/>
    <p:sldId id="289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B262F64-E8C8-4FF5-9DCC-D33E7EF76A1B}">
          <p14:sldIdLst>
            <p14:sldId id="281"/>
            <p14:sldId id="290"/>
            <p14:sldId id="296"/>
            <p14:sldId id="293"/>
            <p14:sldId id="295"/>
            <p14:sldId id="282"/>
            <p14:sldId id="292"/>
            <p14:sldId id="297"/>
            <p14:sldId id="283"/>
            <p14:sldId id="284"/>
            <p14:sldId id="298"/>
            <p14:sldId id="288"/>
            <p14:sldId id="289"/>
          </p14:sldIdLst>
        </p14:section>
        <p14:section name="Раздел без заголовка" id="{E14DC3F4-6F44-459F-A07C-A4A87C507FCA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7" d="100"/>
          <a:sy n="57" d="100"/>
        </p:scale>
        <p:origin x="1540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748C4D7-A444-459D-9F15-1E094EC9163F}" type="datetimeFigureOut">
              <a:rPr lang="ru-RU"/>
              <a:pPr>
                <a:defRPr/>
              </a:pPr>
              <a:t>08.01.2023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3825CE4B-88BB-4DFF-8035-48E7CCC744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32273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A53107-E7F4-49A8-9904-6AF9E9BF7F64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417AB6-6942-4E80-925B-31D324E25C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51282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417AB6-6942-4E80-925B-31D324E25C2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18419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:\ProPowerPoint\Шаблоны\В работе\Детский школьный\DetskShko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3688" y="1196753"/>
            <a:ext cx="5760640" cy="1224136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3728" y="3068960"/>
            <a:ext cx="5040560" cy="11521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7326313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3951610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ProPowerPoint\Шаблоны\В работе\Детский школьный\DetskShkSlid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2268538" y="274638"/>
            <a:ext cx="662463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2268538" y="1600200"/>
            <a:ext cx="6624637" cy="506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9" name="TextBox 1"/>
          <p:cNvSpPr txBox="1">
            <a:spLocks noChangeArrowheads="1"/>
          </p:cNvSpPr>
          <p:nvPr/>
        </p:nvSpPr>
        <p:spPr bwMode="auto">
          <a:xfrm>
            <a:off x="25400" y="6550025"/>
            <a:ext cx="16160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US" sz="1400">
                <a:solidFill>
                  <a:srgbClr val="4F6228"/>
                </a:solidFill>
                <a:latin typeface="Ariston" pitchFamily="66" charset="0"/>
              </a:rPr>
              <a:t>ProPowerPoint.Ru</a:t>
            </a:r>
            <a:endParaRPr lang="ru-RU" sz="1400">
              <a:solidFill>
                <a:srgbClr val="4F6228"/>
              </a:solidFill>
              <a:latin typeface="Ariston" pitchFamily="66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cntd.ru/document/565231806#64U0IK" TargetMode="External"/><Relationship Id="rId2" Type="http://schemas.openxmlformats.org/officeDocument/2006/relationships/hyperlink" Target="https://docs.cntd.ru/document/565231806#6560IO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gosreestr.ru/poop/primernaya-adaptirovannaya-osnovnaya-obrazovatelnaya-programma-doshkolnogo-obrazovaniya-detej-s-tyazhyolymi-narusheniyami-rechi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23728" y="1628800"/>
            <a:ext cx="4896544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ea typeface="Times New Roman"/>
              </a:rPr>
              <a:t>ОРГАНИЗАЦИЯ КОРРЕКЦИОННО-РАЗВИВАЮЩЕЙ</a:t>
            </a:r>
          </a:p>
          <a:p>
            <a:pPr algn="ctr"/>
            <a:r>
              <a:rPr lang="ru-RU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ea typeface="Times New Roman"/>
              </a:rPr>
              <a:t>РАБОТЫ С УЧИТЕЛЕМ-ЛОГОПЕДОМ В ДОУ</a:t>
            </a:r>
          </a:p>
          <a:p>
            <a:pPr algn="ctr"/>
            <a:endParaRPr lang="ru-RU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algn="ctr"/>
            <a:endParaRPr lang="ru-RU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Учитель-логопед  Т. Н. Старкова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143108" y="100010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Одинцовская гимназия №7, дошкольное отделение «детский сад №55» г. Одинцово</a:t>
            </a:r>
          </a:p>
        </p:txBody>
      </p:sp>
    </p:spTree>
    <p:extLst>
      <p:ext uri="{BB962C8B-B14F-4D97-AF65-F5344CB8AC3E}">
        <p14:creationId xmlns:p14="http://schemas.microsoft.com/office/powerpoint/2010/main" val="2345721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ятиугольник 8"/>
          <p:cNvSpPr/>
          <p:nvPr/>
        </p:nvSpPr>
        <p:spPr>
          <a:xfrm>
            <a:off x="2223089" y="3076065"/>
            <a:ext cx="6920910" cy="1080120"/>
          </a:xfrm>
          <a:prstGeom prst="homePlate">
            <a:avLst/>
          </a:prstGeom>
          <a:solidFill>
            <a:srgbClr val="FFFF00"/>
          </a:solidFill>
          <a:ln w="28575">
            <a:solidFill>
              <a:srgbClr val="0070C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347663"/>
            <a:r>
              <a:rPr lang="ru-RU" sz="16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Основные формы работы с детьми: индивидуальная и подгрупповая. Подгруппы формируются с учётом возраста и имеющихся речевых нарушений у детей.</a:t>
            </a:r>
          </a:p>
        </p:txBody>
      </p:sp>
      <p:sp>
        <p:nvSpPr>
          <p:cNvPr id="10" name="Пятиугольник 9"/>
          <p:cNvSpPr/>
          <p:nvPr/>
        </p:nvSpPr>
        <p:spPr>
          <a:xfrm>
            <a:off x="2223088" y="4156185"/>
            <a:ext cx="7035017" cy="1217031"/>
          </a:xfrm>
          <a:prstGeom prst="homePlate">
            <a:avLst/>
          </a:prstGeom>
          <a:solidFill>
            <a:srgbClr val="00B0F0"/>
          </a:solidFill>
          <a:ln w="285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Arial" pitchFamily="34" charset="0"/>
              <a:buChar char="•"/>
            </a:pPr>
            <a:endParaRPr lang="ru-RU" sz="1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r>
              <a:rPr lang="ru-RU" sz="1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Продолжительность индивидуальной работы зависит от возраста детей, речевого диагноза, индивидуальных особенностей, психофизического статуса.</a:t>
            </a:r>
          </a:p>
          <a:p>
            <a:pPr marL="0" indent="0">
              <a:buNone/>
            </a:pPr>
            <a:endParaRPr lang="ru-RU" sz="2400" dirty="0"/>
          </a:p>
        </p:txBody>
      </p:sp>
      <p:sp>
        <p:nvSpPr>
          <p:cNvPr id="11" name="Пятиугольник 10"/>
          <p:cNvSpPr/>
          <p:nvPr/>
        </p:nvSpPr>
        <p:spPr>
          <a:xfrm>
            <a:off x="2223089" y="5373216"/>
            <a:ext cx="6948264" cy="1484784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rgbClr val="0070C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Индивидуальная или подгрупповая  деятельность с каждым ребенком проводятся не менее 2 раз в неделю. Сроки коррекционной работы могут варьироваться от  1, 5 -3 месяцев до 1- 2 лет.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195380" y="116633"/>
            <a:ext cx="6948264" cy="707886"/>
          </a:xfrm>
          <a:prstGeom prst="rect">
            <a:avLst/>
          </a:prstGeom>
          <a:ln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ru-RU" sz="2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Организация коррекционно-развивающего процесса</a:t>
            </a:r>
            <a:endParaRPr lang="ru-RU" sz="20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4" name="Пятиугольник 3"/>
          <p:cNvSpPr/>
          <p:nvPr/>
        </p:nvSpPr>
        <p:spPr>
          <a:xfrm>
            <a:off x="2195380" y="824519"/>
            <a:ext cx="6948264" cy="2251546"/>
          </a:xfrm>
          <a:prstGeom prst="homePlat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Содержание коррекционно-развивающего процесса определяется индивидуальными образовательными маршрутами на каждого ребенка, согласованными с родителями (законными представителями) и включающими коррекцию и развитие всех компонентов речевой системы, разработанными учителем-логопедом совместно с педагогами возрастной группы.</a:t>
            </a:r>
          </a:p>
        </p:txBody>
      </p:sp>
    </p:spTree>
    <p:extLst>
      <p:ext uri="{BB962C8B-B14F-4D97-AF65-F5344CB8AC3E}">
        <p14:creationId xmlns:p14="http://schemas.microsoft.com/office/powerpoint/2010/main" val="3434948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7F13E9-B444-5DCA-1836-A44BCA082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83768" y="274638"/>
            <a:ext cx="6409407" cy="1786210"/>
          </a:xfrm>
        </p:spPr>
        <p:txBody>
          <a:bodyPr/>
          <a:lstStyle/>
          <a:p>
            <a:r>
              <a:rPr lang="ru-RU" sz="2000" dirty="0"/>
              <a:t>Продолжительность логопедических занятий определяется в соответствии с санитарно-эпидемиологическими требованиями  и составляет: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DAFD78A-DC1B-F844-D463-C13E6C45DD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8538" y="620688"/>
            <a:ext cx="6624637" cy="6048400"/>
          </a:xfrm>
        </p:spPr>
        <p:txBody>
          <a:bodyPr/>
          <a:lstStyle/>
          <a:p>
            <a:endParaRPr lang="ru-RU" dirty="0"/>
          </a:p>
          <a:p>
            <a:endParaRPr lang="ru-RU" dirty="0"/>
          </a:p>
          <a:p>
            <a:r>
              <a:rPr lang="ru-RU" sz="2000" dirty="0"/>
              <a:t>Для детей от 5-6 лет  - не более 25 мин.</a:t>
            </a:r>
          </a:p>
          <a:p>
            <a:r>
              <a:rPr lang="ru-RU" sz="2000" dirty="0"/>
              <a:t>Для детей от 6-7 лет – не более 30 мин .</a:t>
            </a:r>
          </a:p>
          <a:p>
            <a:r>
              <a:rPr lang="ru-RU" sz="2000" dirty="0"/>
              <a:t>Логопед планирует проветривание между занятиями ( 5 мин.)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7583111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K:\ProPowerPoint\Шаблоны\В работе\Детский школьный\DetskShkPrin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79" y="0"/>
            <a:ext cx="91678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3" descr="Описание: D:\наше фото\работа\Изображение 40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752"/>
            <a:ext cx="4535995" cy="2526035"/>
          </a:xfrm>
          <a:prstGeom prst="roundRect">
            <a:avLst>
              <a:gd name="adj" fmla="val 16667"/>
            </a:avLst>
          </a:prstGeom>
          <a:ln w="28575">
            <a:solidFill>
              <a:schemeClr val="tx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Рисунок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3493" y="4005064"/>
            <a:ext cx="4400507" cy="2852936"/>
          </a:xfrm>
          <a:prstGeom prst="roundRect">
            <a:avLst>
              <a:gd name="adj" fmla="val 16667"/>
            </a:avLst>
          </a:prstGeom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Рисунок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861048"/>
            <a:ext cx="4644008" cy="2996952"/>
          </a:xfrm>
          <a:prstGeom prst="roundRect">
            <a:avLst>
              <a:gd name="adj" fmla="val 16667"/>
            </a:avLst>
          </a:prstGeom>
          <a:ln w="28575">
            <a:solidFill>
              <a:schemeClr val="tx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Блок-схема: несколько документов 9"/>
          <p:cNvSpPr/>
          <p:nvPr/>
        </p:nvSpPr>
        <p:spPr>
          <a:xfrm>
            <a:off x="4743493" y="1196752"/>
            <a:ext cx="4400507" cy="2952328"/>
          </a:xfrm>
          <a:prstGeom prst="flowChartMulti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ПРОГРАММНО-МЕТОДИЧЕСКОЕ ОБЕСПЕЧЕНИЕ</a:t>
            </a:r>
          </a:p>
        </p:txBody>
      </p:sp>
    </p:spTree>
    <p:extLst>
      <p:ext uri="{BB962C8B-B14F-4D97-AF65-F5344CB8AC3E}">
        <p14:creationId xmlns:p14="http://schemas.microsoft.com/office/powerpoint/2010/main" val="307010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K:\ProPowerPoint\Шаблоны\В работе\Детский школьный\DetskShkPrin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7813" cy="7046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1538" y="2214554"/>
            <a:ext cx="7107338" cy="2554545"/>
          </a:xfrm>
          <a:prstGeom prst="rect">
            <a:avLst/>
          </a:prstGeom>
          <a:noFill/>
          <a:scene3d>
            <a:camera prst="perspectiveRelaxedModerately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40778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0"/>
            <a:ext cx="7020272" cy="126876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b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</a:b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Нормативно-правовое обеспечение</a:t>
            </a:r>
            <a:b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</a:b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95736" y="1268760"/>
            <a:ext cx="6948264" cy="480131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ea typeface="Times New Roman"/>
                <a:cs typeface="Times New Roman"/>
              </a:rPr>
              <a:t>Закон РФ " </a:t>
            </a:r>
            <a:r>
              <a:rPr lang="ru-RU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ea typeface="Times New Roman"/>
                <a:cs typeface="Times New Roman"/>
              </a:rPr>
              <a:t>Об </a:t>
            </a:r>
            <a:r>
              <a:rPr lang="ru-RU" b="1" dirty="0"/>
              <a:t>образовании в Российской Федерации</a:t>
            </a:r>
          </a:p>
          <a:p>
            <a:r>
              <a:rPr lang="ru-RU" b="1" dirty="0"/>
              <a:t>(с изменениями на 7 октября 2022 года)</a:t>
            </a:r>
            <a:br>
              <a:rPr lang="ru-RU" b="1" dirty="0"/>
            </a:br>
            <a:r>
              <a:rPr lang="ru-RU" b="1" dirty="0"/>
              <a:t>(редакция, действующая с 13 октября 2022 года)</a:t>
            </a:r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ea typeface="Times New Roman"/>
                <a:cs typeface="Times New Roman"/>
              </a:rPr>
              <a:t> ";</a:t>
            </a:r>
          </a:p>
          <a:p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ea typeface="Times New Roman"/>
                <a:cs typeface="Times New Roman"/>
              </a:rPr>
              <a:t>"Положение об оказании логопедической помощи в организациях, осуществляющих образовательную деятельность" от 6 августа 2020 г., Р-75.</a:t>
            </a:r>
          </a:p>
          <a:p>
            <a:r>
              <a:rPr lang="ru-RU" b="1" dirty="0"/>
              <a:t>Постановление от 21 марта 2022 года N 9</a:t>
            </a:r>
          </a:p>
          <a:p>
            <a:r>
              <a:rPr lang="ru-RU" b="1" dirty="0"/>
              <a:t>О внесении изменений в санитарно-эпидемиологические правила </a:t>
            </a:r>
            <a:r>
              <a:rPr lang="ru-RU" b="1" u="sng" dirty="0">
                <a:hlinkClick r:id="rId2"/>
              </a:rPr>
              <a:t>СП 3.1/2.4.3598-20 "Санитарно-эпидемиологические требования к устройству, содержанию и организации работы образовательных организаций и других объектов социальной инфраструктуры для детей и молодежи в условиях распространения новой коронавирусной инфекции (COVID-2019)"</a:t>
            </a:r>
            <a:r>
              <a:rPr lang="ru-RU" b="1" dirty="0"/>
              <a:t>, утвержденные </a:t>
            </a:r>
            <a:r>
              <a:rPr lang="ru-RU" b="1" u="sng" dirty="0">
                <a:hlinkClick r:id="rId3"/>
              </a:rPr>
              <a:t>постановлением Главного государственного санитарного врача Российской Федерации от 30.06.2020 N 16</a:t>
            </a:r>
            <a:endParaRPr lang="ru-RU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  <a:ea typeface="Times New Roman"/>
              <a:cs typeface="Times New Roman"/>
            </a:endParaRPr>
          </a:p>
          <a:p>
            <a:pPr marL="342900" indent="-342900"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ea typeface="Times New Roman"/>
                <a:cs typeface="Times New Roman"/>
              </a:rPr>
              <a:t>Положение об оказании логопедической помощи на КРЗ в  МБОУ.</a:t>
            </a:r>
          </a:p>
        </p:txBody>
      </p:sp>
    </p:spTree>
    <p:extLst>
      <p:ext uri="{BB962C8B-B14F-4D97-AF65-F5344CB8AC3E}">
        <p14:creationId xmlns:p14="http://schemas.microsoft.com/office/powerpoint/2010/main" val="1145465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K:\ProPowerPoint\Шаблоны\В работе\Детский школьный\DetskShkPrint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5" name="Прямоугольник 4"/>
          <p:cNvSpPr/>
          <p:nvPr/>
        </p:nvSpPr>
        <p:spPr>
          <a:xfrm>
            <a:off x="-16109" y="0"/>
            <a:ext cx="5884253" cy="6740307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ДОКУМЕНТАЦИЯ- Адаптированная </a:t>
            </a:r>
            <a:r>
              <a:rPr lang="ru-RU" sz="16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Программаосновная</a:t>
            </a:r>
            <a:r>
              <a:rPr lang="ru-RU" sz="1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образовательная Программа дошкольного образования детей с ТНР </a:t>
            </a:r>
            <a:r>
              <a:rPr lang="en-US" sz="1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hlinkClick r:id="rId4"/>
              </a:rPr>
              <a:t>https://fgosreestr.ru/poop/primernaya-adaptirovannaya-osnovnaya-obrazovatelnaya-programma-doshkolnogo-obrazovaniya-detej-s-tyazhyolymi-narusheniyami-rechi</a:t>
            </a:r>
            <a:r>
              <a:rPr lang="ru-RU" sz="1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( своя)</a:t>
            </a:r>
          </a:p>
          <a:p>
            <a:r>
              <a:rPr lang="ru-RU" sz="1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-журнал первичного обследования; ПМПК;</a:t>
            </a:r>
          </a:p>
          <a:p>
            <a:r>
              <a:rPr lang="ru-RU" sz="1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- списки детей, нуждающихся в логопедической коррекции;</a:t>
            </a:r>
          </a:p>
          <a:p>
            <a:r>
              <a:rPr lang="ru-RU" sz="1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- список детей, зачисленных на КРЗ;</a:t>
            </a:r>
          </a:p>
          <a:p>
            <a:pPr>
              <a:buFontTx/>
              <a:buChar char="-"/>
            </a:pPr>
            <a:r>
              <a:rPr lang="ru-RU" sz="1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копии приказов о зачислении и отчислении детей;</a:t>
            </a:r>
          </a:p>
          <a:p>
            <a:pPr>
              <a:buFontTx/>
              <a:buChar char="-"/>
            </a:pPr>
            <a:r>
              <a:rPr lang="ru-RU" sz="1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табель посещаемости КРЗ с учителем-логопедом;</a:t>
            </a:r>
          </a:p>
          <a:p>
            <a:r>
              <a:rPr lang="ru-RU" sz="1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- речевые карты;</a:t>
            </a:r>
          </a:p>
          <a:p>
            <a:r>
              <a:rPr lang="ru-RU" sz="1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- индивидуальные образовательные планы коррекционной работы с детьми</a:t>
            </a:r>
          </a:p>
          <a:p>
            <a:r>
              <a:rPr lang="ru-RU" sz="1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- индивидуальные тетради детей;</a:t>
            </a:r>
          </a:p>
          <a:p>
            <a:pPr marL="285750" indent="-285750">
              <a:buFontTx/>
              <a:buChar char="-"/>
            </a:pPr>
            <a:r>
              <a:rPr lang="ru-RU" sz="1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Календарно-тематический план работы на год;</a:t>
            </a:r>
          </a:p>
          <a:p>
            <a:pPr marL="285750" indent="-285750">
              <a:buFontTx/>
              <a:buChar char="-"/>
            </a:pPr>
            <a:r>
              <a:rPr lang="ru-RU" sz="1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Перспективный план;</a:t>
            </a:r>
          </a:p>
          <a:p>
            <a:pPr marL="285750" indent="-285750">
              <a:buFontTx/>
              <a:buChar char="-"/>
            </a:pPr>
            <a:r>
              <a:rPr lang="ru-RU" sz="1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Циклограмма, график работы</a:t>
            </a:r>
          </a:p>
          <a:p>
            <a:r>
              <a:rPr lang="ru-RU" sz="1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- Отчетная документация по результатам логопедической работы;</a:t>
            </a:r>
          </a:p>
          <a:p>
            <a:r>
              <a:rPr lang="ru-RU" sz="1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- примерные планы-конспекты индивидуального и подгруппового взаимодействия с детьми.</a:t>
            </a:r>
          </a:p>
        </p:txBody>
      </p:sp>
    </p:spTree>
    <p:extLst>
      <p:ext uri="{BB962C8B-B14F-4D97-AF65-F5344CB8AC3E}">
        <p14:creationId xmlns:p14="http://schemas.microsoft.com/office/powerpoint/2010/main" val="3573729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1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2000"/>
                            </p:stCondLst>
                            <p:childTnLst>
                              <p:par>
                                <p:cTn id="6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3000"/>
                            </p:stCondLst>
                            <p:childTnLst>
                              <p:par>
                                <p:cTn id="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400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5000"/>
                            </p:stCondLst>
                            <p:childTnLst>
                              <p:par>
                                <p:cTn id="8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9363" y="142860"/>
            <a:ext cx="6624637" cy="1143000"/>
          </a:xfrm>
        </p:spPr>
        <p:txBody>
          <a:bodyPr/>
          <a:lstStyle/>
          <a:p>
            <a:r>
              <a:rPr lang="ru-RU" sz="3200" b="1" dirty="0">
                <a:solidFill>
                  <a:srgbClr val="FF0000"/>
                </a:solidFill>
                <a:latin typeface="Monotype Corsiva" pitchFamily="66" charset="0"/>
              </a:rPr>
              <a:t>Задачами по оказанию логопедической помощи являются: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68538" y="1600200"/>
            <a:ext cx="6624637" cy="5114940"/>
          </a:xfrm>
          <a:solidFill>
            <a:schemeClr val="accent4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sz="2000" dirty="0"/>
              <a:t>Организация и проведение логопедической диагностики, с целью своевременного выявления и последующей коррекции;</a:t>
            </a:r>
          </a:p>
          <a:p>
            <a:r>
              <a:rPr lang="ru-RU" sz="2000" dirty="0"/>
              <a:t>Организация проведения логопедических занятий с обучающимися с выявленными нарушениями речи;</a:t>
            </a:r>
          </a:p>
          <a:p>
            <a:r>
              <a:rPr lang="ru-RU" sz="2000" dirty="0"/>
              <a:t>Организация пропедевтической логопедической работы с обучающимися по предупреждению возникновения возможных нарушений речи , включая разработку конкретных рекомендаций обучающимся, их родителям, педагогическим работникам;</a:t>
            </a:r>
          </a:p>
          <a:p>
            <a:r>
              <a:rPr lang="ru-RU" sz="2000" dirty="0"/>
              <a:t>Консультирование участников образовательных отношений по вопросам организации и содержания логопедической работы с обучающимися.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6E35B5-2EEF-43D5-7F2E-32DD04282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Соотнесение целей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B8490F8-A9B2-5E6C-C6A8-4F4DE7E0ED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Соотнесение цели собственно логопедической работы с деть­ми и целей дошкольного образовательного процесса позволяет установить их органическую связь и определенную иерархию, в которой </a:t>
            </a:r>
            <a:r>
              <a:rPr lang="ru-RU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диагностика, коррекция и профилактика отклонений в ре­чевом развитии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выступают не самоцелью, а </a:t>
            </a:r>
            <a:r>
              <a:rPr lang="ru-RU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средством, способству­ющим полноценному формированию личности ребенка.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75780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K:\ProPowerPoint\Шаблоны\В работе\Детский школьный\DetskShkPrint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204244" y="922364"/>
            <a:ext cx="5663899" cy="1642539"/>
          </a:xfrm>
          <a:prstGeom prst="roundRect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/>
              <a:buChar char=""/>
              <a:tabLst>
                <a:tab pos="600075" algn="l"/>
              </a:tabLst>
            </a:pPr>
            <a:r>
              <a:rPr lang="ru-RU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ea typeface="Times New Roman"/>
                <a:cs typeface="Times New Roman"/>
              </a:rPr>
              <a:t>Своевременно выявляет речевые нарушения у детей дошкольного возраста ( воспитанников дошкольного образовательного учреждения);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1519" y="2780928"/>
            <a:ext cx="5616623" cy="144016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rgbClr val="7030A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/>
              <a:buChar char=""/>
              <a:tabLst>
                <a:tab pos="600075" algn="l"/>
              </a:tabLst>
            </a:pPr>
            <a:r>
              <a:rPr lang="ru-RU" b="1" i="1" dirty="0">
                <a:ln>
                  <a:solidFill>
                    <a:srgbClr val="7030A0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ea typeface="Times New Roman"/>
                <a:cs typeface="Times New Roman"/>
              </a:rPr>
              <a:t>осуществляет необходимую коррекцию речевых нарушений у воспитанников дошкольного образовательного учреждения</a:t>
            </a:r>
            <a: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ea typeface="Times New Roman"/>
                <a:cs typeface="Times New Roman"/>
              </a:rPr>
              <a:t>;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519" y="4437112"/>
            <a:ext cx="5544616" cy="2304256"/>
          </a:xfrm>
          <a:prstGeom prst="roundRect">
            <a:avLst/>
          </a:prstGeom>
          <a:solidFill>
            <a:srgbClr val="FFFF00"/>
          </a:solidFill>
          <a:ln w="28575">
            <a:solidFill>
              <a:srgbClr val="7030A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/>
              <a:buChar char=""/>
              <a:tabLst>
                <a:tab pos="600075" algn="l"/>
              </a:tabLst>
            </a:pPr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ea typeface="Times New Roman"/>
                <a:cs typeface="Times New Roman"/>
              </a:rPr>
              <a:t>осуществляет консультативную помощь родителям (законным представителям), педагогам дошкольного образовательного учреждения по вопросам предупреждения и устранения речевых нарушений.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51518" y="1"/>
            <a:ext cx="561662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kern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  <a:cs typeface="Arial"/>
            </a:endParaRPr>
          </a:p>
          <a:p>
            <a:pPr algn="ctr"/>
            <a:r>
              <a:rPr lang="ru-RU" sz="14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/>
              </a:rPr>
              <a:t>Учитель - логопед, осуществляющий коррекционно-развивающие  занятия с детьми:</a:t>
            </a:r>
            <a:br>
              <a:rPr lang="ru-RU" sz="14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/>
              </a:rPr>
            </a:b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989332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Приемы, используемые в ходе обследования </a:t>
            </a:r>
            <a:r>
              <a:rPr lang="ru-RU" sz="3600" b="1" dirty="0" err="1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обследования</a:t>
            </a:r>
            <a:r>
              <a:rPr lang="ru-RU" sz="3600" b="1" dirty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FFC000"/>
          </a:solidFill>
        </p:spPr>
        <p:txBody>
          <a:bodyPr/>
          <a:lstStyle/>
          <a:p>
            <a:r>
              <a:rPr lang="ru-RU" dirty="0"/>
              <a:t>Наблюдение</a:t>
            </a:r>
          </a:p>
          <a:p>
            <a:r>
              <a:rPr lang="ru-RU" dirty="0"/>
              <a:t>Диагностика и заполнение речевой карты</a:t>
            </a:r>
          </a:p>
          <a:p>
            <a:r>
              <a:rPr lang="ru-RU" dirty="0"/>
              <a:t>Собеседование с воспитателями и родителями</a:t>
            </a:r>
          </a:p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4357694"/>
            <a:ext cx="2500330" cy="186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EA0A92-EE5E-B783-521B-A08F48BC2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Этапы логопедического обследования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61ADA95-C71D-E77A-CF72-A9317C0D38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/>
              <a:t>1.Ориентировочный этап. Сбор анамнеза и установление контакта с ребенком;</a:t>
            </a:r>
          </a:p>
          <a:p>
            <a:r>
              <a:rPr lang="ru-RU" sz="2800" dirty="0"/>
              <a:t>2. </a:t>
            </a:r>
            <a:r>
              <a:rPr lang="ru-RU" sz="2800" dirty="0" err="1"/>
              <a:t>Дифференцировочный</a:t>
            </a:r>
            <a:r>
              <a:rPr lang="ru-RU" sz="2800" dirty="0"/>
              <a:t> этап – обследование когнитивных и сенсорных процессов с целью отграничения первичной патологии от сходных состояний;</a:t>
            </a:r>
          </a:p>
          <a:p>
            <a:r>
              <a:rPr lang="ru-RU" sz="2800" dirty="0"/>
              <a:t>3. Основной – обследование всех компонентов языковой системы.</a:t>
            </a:r>
          </a:p>
          <a:p>
            <a:endParaRPr lang="ru-RU" dirty="0"/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7697759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Блок-схема: альтернативный процесс 7"/>
          <p:cNvSpPr/>
          <p:nvPr/>
        </p:nvSpPr>
        <p:spPr>
          <a:xfrm>
            <a:off x="2085790" y="836712"/>
            <a:ext cx="7058209" cy="1728192"/>
          </a:xfrm>
          <a:prstGeom prst="flowChartAlternateProcess">
            <a:avLst/>
          </a:prstGeom>
          <a:solidFill>
            <a:srgbClr val="FFFF00"/>
          </a:solidFill>
          <a:ln w="28575">
            <a:solidFill>
              <a:srgbClr val="7030A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1"/>
            <a:r>
              <a:rPr lang="ru-RU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Комплектование осуществляется на базе дошкольного учреждения.</a:t>
            </a:r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2085278" y="4000504"/>
            <a:ext cx="7058722" cy="1484784"/>
          </a:xfrm>
          <a:prstGeom prst="flowChartAlternateProcess">
            <a:avLst/>
          </a:prstGeom>
          <a:solidFill>
            <a:srgbClr val="00B0F0"/>
          </a:solidFill>
          <a:ln w="28575">
            <a:solidFill>
              <a:srgbClr val="00206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Дети с нарушениями речи зачисляются согласно Протоколу ПМПК (25 человек). </a:t>
            </a:r>
            <a:r>
              <a:rPr lang="ru-RU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Колличество</a:t>
            </a:r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детей в очередь на КРЗ зависит от </a:t>
            </a:r>
            <a:r>
              <a:rPr lang="ru-RU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колличества</a:t>
            </a:r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детей с ФН.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195736" y="260649"/>
            <a:ext cx="68407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КОМПЛЕКТОВАНИЕ  на коррекционно-развивающие занятия с учителем - логопедом</a:t>
            </a: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082460" y="2643182"/>
            <a:ext cx="7061540" cy="129614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Очередность для  зачисления детей на  коррекционно-развивающие занятия с детьми формируется с учетом возраста ребенка (приоритет имеют дети подготовительной группы)</a:t>
            </a:r>
          </a:p>
        </p:txBody>
      </p:sp>
    </p:spTree>
    <p:extLst>
      <p:ext uri="{BB962C8B-B14F-4D97-AF65-F5344CB8AC3E}">
        <p14:creationId xmlns:p14="http://schemas.microsoft.com/office/powerpoint/2010/main" val="3308040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3" grpId="0" animBg="1"/>
    </p:bldLst>
  </p:timing>
</p:sld>
</file>

<file path=ppt/theme/theme1.xml><?xml version="1.0" encoding="utf-8"?>
<a:theme xmlns:a="http://schemas.openxmlformats.org/drawingml/2006/main" name="DetskShkol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DetskShkol</Template>
  <TotalTime>1413</TotalTime>
  <Words>726</Words>
  <Application>Microsoft Office PowerPoint</Application>
  <PresentationFormat>Экран (4:3)</PresentationFormat>
  <Paragraphs>68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1" baseType="lpstr">
      <vt:lpstr>Arial</vt:lpstr>
      <vt:lpstr>Ariston</vt:lpstr>
      <vt:lpstr>Calibri</vt:lpstr>
      <vt:lpstr>Georgia</vt:lpstr>
      <vt:lpstr>Monotype Corsiva</vt:lpstr>
      <vt:lpstr>Symbol</vt:lpstr>
      <vt:lpstr>Times New Roman</vt:lpstr>
      <vt:lpstr>DetskShkol</vt:lpstr>
      <vt:lpstr>Презентация PowerPoint</vt:lpstr>
      <vt:lpstr> Нормативно-правовое обеспечение </vt:lpstr>
      <vt:lpstr>Презентация PowerPoint</vt:lpstr>
      <vt:lpstr>Задачами по оказанию логопедической помощи являются:</vt:lpstr>
      <vt:lpstr>Соотнесение целей</vt:lpstr>
      <vt:lpstr>Презентация PowerPoint</vt:lpstr>
      <vt:lpstr>Приемы, используемые в ходе обследования обследования </vt:lpstr>
      <vt:lpstr>Этапы логопедического обследования</vt:lpstr>
      <vt:lpstr>Презентация PowerPoint</vt:lpstr>
      <vt:lpstr>Презентация PowerPoint</vt:lpstr>
      <vt:lpstr>Продолжительность логопедических занятий определяется в соответствии с санитарно-эпидемиологическими требованиями  и составляет: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STeeF</dc:creator>
  <dc:description>http://propowerpoint.ru - Бесплатные шаблоны для презентаций. Полезные советы и уроки  PowerPoint .</dc:description>
  <cp:lastModifiedBy>Татьяна</cp:lastModifiedBy>
  <cp:revision>129</cp:revision>
  <dcterms:created xsi:type="dcterms:W3CDTF">2013-04-13T14:23:23Z</dcterms:created>
  <dcterms:modified xsi:type="dcterms:W3CDTF">2023-01-08T13:02:47Z</dcterms:modified>
</cp:coreProperties>
</file>