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21.01.2023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2%D1%83%D0%B0%D0%BB%D0%B5%D1%82%D0%BD%D1%8B%D0%B9_%D1%8E%D0%BC%D0%BE%D1%80" TargetMode="External"/><Relationship Id="rId2" Type="http://schemas.openxmlformats.org/officeDocument/2006/relationships/hyperlink" Target="http://ru.wikipedia.org/wiki/2000_%D0%B3%D0%BE%D0%B4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u.wikipedia.org/wiki/%D0%9A%D0%BE%D0%BD%D1%82%D1%80%D0%BA%D1%83%D0%BB%D1%8C%D1%82%D1%83%D1%80%D0%B0" TargetMode="External"/><Relationship Id="rId4" Type="http://schemas.openxmlformats.org/officeDocument/2006/relationships/hyperlink" Target="http://ru.wikipedia.org/wiki/%D0%9C%D0%B0%D1%82_(%D0%BB%D0%B5%D0%BA%D1%81%D0%B8%D0%BA%D0%B0)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6%D0%B8%D0%B2%D0%BE%D0%B9_%D0%96%D1%83%D1%80%D0%BD%D0%B0%D0%BB" TargetMode="External"/><Relationship Id="rId2" Type="http://schemas.openxmlformats.org/officeDocument/2006/relationships/hyperlink" Target="http://ru.wikipedia.org/wiki/%D0%91%D0%BB%D0%BE%D0%B3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3%D0%BF%D1%8F%D1%87%D0%BA%D0%B0" TargetMode="External"/><Relationship Id="rId2" Type="http://schemas.openxmlformats.org/officeDocument/2006/relationships/hyperlink" Target="http://ru.wikipedia.org/wiki/%D0%A4%D0%B8%D0%B4%D0%BE%D0%BD%D0%B5%D1%82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pauthor.ru/Sleng_molodegi__Kak_ponimat_sleng_sovremennoy_molodegi_a14d.html" TargetMode="External"/><Relationship Id="rId2" Type="http://schemas.openxmlformats.org/officeDocument/2006/relationships/hyperlink" Target="http://ru.wikipedia.org/wiki/%D0%9C%D0%BE%D0%BB%D0%BE%D0%B4%D1%91%D0%B6%D0%BD%D1%8B%D0%B9_%D1%81%D0%BB%D0%B5%D0%BD%D0%B3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C%D0%BE%D0%BB%D0%BE%D0%B4%D1%91%D0%B6%D1%8C" TargetMode="External"/><Relationship Id="rId2" Type="http://schemas.openxmlformats.org/officeDocument/2006/relationships/hyperlink" Target="http://ru.wikipedia.org/wiki/%D0%A1%D0%BE%D1%86%D0%B8%D0%BE%D0%BB%D0%B5%D0%BA%D1%82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hyperlink" Target="http://ru.wikipedia.org/wiki/%D0%A0%D0%B5%D1%84%D0%B5%D1%80%D0%B5%D0%BD%D1%82%D0%BD%D1%8B%D0%B5_%D0%B3%D1%80%D1%83%D0%BF%D0%BF%D1%8B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F%D1%80%D0%BE%D1%81%D1%82%D1%80%D0%B0%D0%BD%D1%81%D1%82%D0%B2%D0%BE_%D0%B8%D0%BC%D1%91%D0%BD" TargetMode="External"/><Relationship Id="rId13" Type="http://schemas.openxmlformats.org/officeDocument/2006/relationships/hyperlink" Target="http://ru.wikipedia.org/wiki/%D0%90%D1%81%D1%81%D0%BE%D1%86%D0%B8%D0%B0%D1%86%D0%B8%D1%8F" TargetMode="External"/><Relationship Id="rId3" Type="http://schemas.openxmlformats.org/officeDocument/2006/relationships/hyperlink" Target="http://ru.wikipedia.org/wiki/%D0%A1%D0%BB%D0%BE%D0%B2%D0%B0%D1%80%D1%8C" TargetMode="External"/><Relationship Id="rId7" Type="http://schemas.openxmlformats.org/officeDocument/2006/relationships/hyperlink" Target="http://ru.wikipedia.org/wiki/%D0%9B%D0%B8%D0%BD%D0%B3%D0%B2%D0%B8%D1%81%D1%82%D0%B8%D1%87%D0%B5%D1%81%D0%BA%D0%B0%D1%8F_%D1%81%D0%B5%D0%BC%D0%B0%D0%BD%D1%82%D0%B8%D0%BA%D0%B0" TargetMode="External"/><Relationship Id="rId12" Type="http://schemas.openxmlformats.org/officeDocument/2006/relationships/hyperlink" Target="http://ru.wikipedia.org/wiki/%D0%97%D0%B0%D0%B8%D0%BC%D1%81%D1%82%D0%B2%D0%BE%D0%B2%D0%B0%D0%BD%D0%B8%D1%8F" TargetMode="External"/><Relationship Id="rId2" Type="http://schemas.openxmlformats.org/officeDocument/2006/relationships/hyperlink" Target="http://ru.wikipedia.org/wiki/%D0%A1%D0%BB%D0%B5%D0%BD%D0%B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/index.php?title=%D0%A4%D0%B0%D0%BC%D0%B8%D0%BB%D1%8C%D1%8F%D1%80%D0%BD%D0%BE%D1%81%D1%82%D1%8C&amp;action=edit&amp;redlink=1" TargetMode="External"/><Relationship Id="rId11" Type="http://schemas.openxmlformats.org/officeDocument/2006/relationships/hyperlink" Target="http://ru.wikipedia.org/wiki/%D0%90%D0%BD%D0%B3%D0%BB%D0%B8%D0%B9%D1%81%D0%BA%D0%B8%D0%B9_%D1%8F%D0%B7%D1%8B%D0%BA" TargetMode="External"/><Relationship Id="rId5" Type="http://schemas.openxmlformats.org/officeDocument/2006/relationships/hyperlink" Target="http://ru.wikipedia.org/wiki/%D0%93%D1%80%D0%B0%D0%BC%D0%BC%D0%B0%D1%82%D0%B8%D0%BA%D0%B0_(%D1%81%D0%B8%D1%81%D1%82%D0%B5%D0%BC%D0%B0)" TargetMode="External"/><Relationship Id="rId10" Type="http://schemas.openxmlformats.org/officeDocument/2006/relationships/hyperlink" Target="http://ru.wikipedia.org/wiki/%D0%9F%D1%80%D0%BE%D0%B8%D0%B7%D0%B2%D0%BE%D0%B4%D0%BD%D0%B0%D1%8F" TargetMode="External"/><Relationship Id="rId4" Type="http://schemas.openxmlformats.org/officeDocument/2006/relationships/hyperlink" Target="http://ru.wikipedia.org/wiki/%D0%A4%D0%BE%D0%BD%D0%B5%D1%82%D0%B8%D0%BA%D0%B0" TargetMode="External"/><Relationship Id="rId9" Type="http://schemas.openxmlformats.org/officeDocument/2006/relationships/hyperlink" Target="http://ru.wikipedia.org/wiki/%D0%AD%D0%BB%D0%B5%D0%BC%D0%B5%D0%BD%D1%82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D%D0%B5%D1%84%D0%BE%D1%80%D0%BC%D0%B0%D0%BB%D1%8B" TargetMode="External"/><Relationship Id="rId13" Type="http://schemas.openxmlformats.org/officeDocument/2006/relationships/hyperlink" Target="http://ru.wikipedia.org/wiki/%D0%A1%D0%B5%D0%BC%D0%B0%D0%BD%D1%82%D0%B8%D0%BA%D0%B0" TargetMode="External"/><Relationship Id="rId3" Type="http://schemas.openxmlformats.org/officeDocument/2006/relationships/hyperlink" Target="http://ru.wikipedia.org/wiki/%D0%9E%D0%BA%D1%82%D1%8F%D0%B1%D1%80%D1%8C%D1%81%D0%BA%D0%B0%D1%8F_%D1%80%D0%B5%D0%B2%D0%BE%D0%BB%D1%8E%D1%86%D0%B8%D1%8F" TargetMode="External"/><Relationship Id="rId7" Type="http://schemas.openxmlformats.org/officeDocument/2006/relationships/hyperlink" Target="http://ru.wikipedia.org/wiki/%D0%AD%D0%BF%D0%BE%D1%85%D0%B0_%D0%B7%D0%B0%D1%81%D1%82%D0%BE%D1%8F" TargetMode="External"/><Relationship Id="rId12" Type="http://schemas.openxmlformats.org/officeDocument/2006/relationships/hyperlink" Target="http://ru.wikipedia.org/wiki/%D0%9A%D0%BE%D0%BC%D0%BF%D1%8C%D1%8E%D1%82%D0%B5%D1%80%D0%B8%D0%B7%D0%B0%D1%86%D0%B8%D1%8F" TargetMode="External"/><Relationship Id="rId17" Type="http://schemas.openxmlformats.org/officeDocument/2006/relationships/hyperlink" Target="http://ru.wikipedia.org/wiki/%D0%98%D0%BD%D1%82%D0%B5%D1%80%D0%BD%D0%B5%D1%82-%D1%81%D0%BB%D0%B5%D0%BD%D0%B3" TargetMode="External"/><Relationship Id="rId2" Type="http://schemas.openxmlformats.org/officeDocument/2006/relationships/hyperlink" Target="http://ru.wikipedia.org/wiki/%D0%91%D0%B5%D1%81%D0%BF%D1%80%D0%B8%D0%B7%D0%BE%D1%80%D0%BD%D0%B8%D0%BA" TargetMode="External"/><Relationship Id="rId16" Type="http://schemas.openxmlformats.org/officeDocument/2006/relationships/hyperlink" Target="http://ru.wikipedia.org/wiki/%D0%9F%D0%B5%D1%87%D0%B0%D1%82%D1%8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1%D1%82%D0%B8%D0%BB%D1%8F%D0%B3%D0%B8" TargetMode="External"/><Relationship Id="rId11" Type="http://schemas.openxmlformats.org/officeDocument/2006/relationships/hyperlink" Target="http://ru.wikipedia.org/wiki/%D0%AD%D0%B2%D0%BE%D0%BB%D1%8E%D1%86%D0%B8%D1%8F" TargetMode="External"/><Relationship Id="rId5" Type="http://schemas.openxmlformats.org/officeDocument/2006/relationships/hyperlink" Target="http://ru.wikipedia.org/wiki/%D0%9F%D0%BE%D0%B4%D1%80%D0%BE%D1%81%D1%82%D0%BE%D0%BA" TargetMode="External"/><Relationship Id="rId15" Type="http://schemas.openxmlformats.org/officeDocument/2006/relationships/hyperlink" Target="http://ru.wikipedia.org/wiki/%D0%9F%D0%B8%D1%81%D1%8C%D0%BC%D0%BE" TargetMode="External"/><Relationship Id="rId10" Type="http://schemas.openxmlformats.org/officeDocument/2006/relationships/hyperlink" Target="http://ru.wikipedia.org/wiki/%D0%98%D0%B4%D0%B5%D0%BE%D0%BB%D0%BE%D0%B3%D0%B8%D1%8F" TargetMode="External"/><Relationship Id="rId4" Type="http://schemas.openxmlformats.org/officeDocument/2006/relationships/hyperlink" Target="http://ru.wikipedia.org/wiki/%D0%93%D1%80%D0%B0%D0%B6%D0%B4%D0%B0%D0%BD%D1%81%D0%BA%D0%B0%D1%8F_%D0%B2%D0%BE%D0%B9%D0%BD%D0%B0_%D0%B2_%D0%A0%D0%BE%D1%81%D1%81%D0%B8%D0%B8" TargetMode="External"/><Relationship Id="rId9" Type="http://schemas.openxmlformats.org/officeDocument/2006/relationships/hyperlink" Target="http://ru.wikipedia.org/wiki/%D0%A5%D0%B8%D0%BF%D0%BF%D0%B8" TargetMode="External"/><Relationship Id="rId14" Type="http://schemas.openxmlformats.org/officeDocument/2006/relationships/hyperlink" Target="http://ru.wikipedia.org/wiki/%D0%9A%D0%BE%D0%BC%D0%BF%D1%8C%D1%8E%D1%82%D0%B5%D1%80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D%D0%B5%D0%BD%D0%BE%D1%80%D0%BC%D0%B0%D1%82%D0%B8%D0%B2%D0%BD%D0%B0%D1%8F_%D0%BB%D0%B5%D0%BA%D1%81%D0%B8%D0%BA%D0%B0" TargetMode="External"/><Relationship Id="rId13" Type="http://schemas.openxmlformats.org/officeDocument/2006/relationships/hyperlink" Target="http://ru.wikipedia.org/wiki/%D0%9F%D1%80%D0%B5%D0%B2%D0%B5%D0%B4" TargetMode="External"/><Relationship Id="rId3" Type="http://schemas.openxmlformats.org/officeDocument/2006/relationships/hyperlink" Target="http://ru.wikipedia.org/wiki/%D0%A0%D1%83%D0%BD%D0%B5%D1%82" TargetMode="External"/><Relationship Id="rId7" Type="http://schemas.openxmlformats.org/officeDocument/2006/relationships/hyperlink" Target="http://ru.wikipedia.org/wiki/%D0%AD%D1%80%D1%80%D0%B0%D1%82%D0%B8%D0%B2" TargetMode="External"/><Relationship Id="rId12" Type="http://schemas.openxmlformats.org/officeDocument/2006/relationships/hyperlink" Target="http://ru.wikipedia.org/wiki/%D0%9C%D0%B5%D0%BC" TargetMode="External"/><Relationship Id="rId2" Type="http://schemas.openxmlformats.org/officeDocument/2006/relationships/hyperlink" Target="http://ru.wikipedia.org/wiki/%D0%AF%D0%B7%D1%8B%D0%BA_%D0%BF%D0%B0%D0%B4%D0%BE%D0%BD%D0%BA%D0%BE%D0%B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4%D0%BE%D0%BD%D0%B5%D1%82%D0%B8%D0%BA%D0%B0" TargetMode="External"/><Relationship Id="rId11" Type="http://schemas.openxmlformats.org/officeDocument/2006/relationships/hyperlink" Target="http://ru.wikipedia.org/wiki/%D0%98%D0%BD%D1%82%D0%B5%D1%80%D0%BD%D0%B5%D1%82-%D0%BC%D0%B5%D0%BC" TargetMode="External"/><Relationship Id="rId5" Type="http://schemas.openxmlformats.org/officeDocument/2006/relationships/hyperlink" Target="http://ru.wikipedia.org/wiki/%D0%A0%D1%83%D1%81%D1%81%D0%BA%D0%B8%D0%B9_%D1%8F%D0%B7%D1%8B%D0%BA" TargetMode="External"/><Relationship Id="rId10" Type="http://schemas.openxmlformats.org/officeDocument/2006/relationships/hyperlink" Target="http://ru.wikipedia.org/wiki/%D0%91%D0%BB%D0%BE%D0%B3" TargetMode="External"/><Relationship Id="rId4" Type="http://schemas.openxmlformats.org/officeDocument/2006/relationships/hyperlink" Target="http://ru.wikipedia.org/wiki/XXI_%D0%B2%D0%B5%D0%BA" TargetMode="External"/><Relationship Id="rId9" Type="http://schemas.openxmlformats.org/officeDocument/2006/relationships/hyperlink" Target="http://ru.wikipedia.org/wiki/%D0%A1%D0%BB%D0%B5%D0%BD%D0%B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E%D1%80%D1%84%D0%BE%D0%B3%D1%80%D0%B0%D1%84%D0%B8%D1%8F" TargetMode="External"/><Relationship Id="rId2" Type="http://schemas.openxmlformats.org/officeDocument/2006/relationships/hyperlink" Target="http://ru.wikipedia.org/wiki/%D0%9F%D0%B0%D0%B4%D0%BE%D0%BD%D0%BA%D0%B8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u.wikipedia.org/wiki/%D0%9E%D0%BC%D0%BE%D1%84%D0%BE%D0%BD%D0%B8%D1%8F" TargetMode="External"/><Relationship Id="rId4" Type="http://schemas.openxmlformats.org/officeDocument/2006/relationships/hyperlink" Target="http://ru.wikipedia.org/w/index.php?title=%D0%93%D1%80%D0%B0%D1%84%D0%B8%D0%BA%D0%B0_(%D0%BF%D0%B8%D1%81%D1%8C%D0%BC%D0%BE)&amp;action=edit&amp;redlink=1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9F%D0%B0%D0%B4%D0%BE%D0%BD%D0%BA%D0%B8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D%D1%85%D0%BE%D0%BA%D0%BE%D0%BD%D1%84%D0%B5%D1%80%D0%B5%D0%BD%D1%86%D0%B8%D1%8F" TargetMode="External"/><Relationship Id="rId3" Type="http://schemas.openxmlformats.org/officeDocument/2006/relationships/hyperlink" Target="http://ru.wikipedia.org/w/index.php?title=%D0%94._%D0%92._%D0%9A%D0%BE%D0%B2%D0%BF%D0%B0%D0%BA&amp;action=edit&amp;redlink=1" TargetMode="External"/><Relationship Id="rId7" Type="http://schemas.openxmlformats.org/officeDocument/2006/relationships/hyperlink" Target="http://ru.wikipedia.org/wiki/%D0%9A%D0%B0%D1%89%D0%B5%D0%BD%D0%B8%D0%B7%D0%BC" TargetMode="External"/><Relationship Id="rId2" Type="http://schemas.openxmlformats.org/officeDocument/2006/relationships/hyperlink" Target="http://ru.wikipedia.org/wiki/%D0%9F%D1%81%D0%B8%D1%85%D0%BE%D1%82%D0%B5%D1%80%D0%B0%D0%BF%D0%B5%D0%B2%D1%8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TYT.BCE.HACPEM" TargetMode="External"/><Relationship Id="rId11" Type="http://schemas.openxmlformats.org/officeDocument/2006/relationships/hyperlink" Target="http://en.wikipedia.org/wiki/Lolspeak" TargetMode="External"/><Relationship Id="rId5" Type="http://schemas.openxmlformats.org/officeDocument/2006/relationships/hyperlink" Target="http://ru.wikipedia.org/wiki/%D0%A4%D0%B8%D0%B4%D0%BE%D0%BD%D0%B5%D1%82" TargetMode="External"/><Relationship Id="rId10" Type="http://schemas.openxmlformats.org/officeDocument/2006/relationships/hyperlink" Target="http://ru.wikipedia.org/wiki/%D0%A0%D1%83%D0%BD%D0%B5%D1%82" TargetMode="External"/><Relationship Id="rId4" Type="http://schemas.openxmlformats.org/officeDocument/2006/relationships/hyperlink" Target="http://ru.wikipedia.org/wiki/%D0%AF%D0%B7%D1%8B%D0%BA_%D0%BF%D0%B0%D0%B4%D0%BE%D0%BD%D0%BA%D0%BE%D0%B2" TargetMode="External"/><Relationship Id="rId9" Type="http://schemas.openxmlformats.org/officeDocument/2006/relationships/hyperlink" Target="http://ru.wikipedia.org/wiki/1998_%D0%B3%D0%BE%D0%B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8062912" cy="1470025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Молодёжные сленги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 Выполнила: </a:t>
            </a:r>
            <a:r>
              <a:rPr lang="ru-RU" sz="2000" b="1" dirty="0" smtClean="0">
                <a:solidFill>
                  <a:srgbClr val="FFFF00"/>
                </a:solidFill>
              </a:rPr>
              <a:t> </a:t>
            </a:r>
            <a:r>
              <a:rPr lang="ru-RU" sz="2000" b="1" dirty="0" err="1" smtClean="0">
                <a:solidFill>
                  <a:srgbClr val="FFFF00"/>
                </a:solidFill>
              </a:rPr>
              <a:t>Салушкина</a:t>
            </a:r>
            <a:r>
              <a:rPr lang="ru-RU" sz="2000" b="1" dirty="0" smtClean="0">
                <a:solidFill>
                  <a:srgbClr val="FFFF00"/>
                </a:solidFill>
              </a:rPr>
              <a:t> Виктория</a:t>
            </a:r>
            <a:endParaRPr lang="ru-RU" sz="2000" b="1" dirty="0" smtClean="0">
              <a:solidFill>
                <a:srgbClr val="FFFF00"/>
              </a:solidFill>
            </a:endParaRPr>
          </a:p>
          <a:p>
            <a:r>
              <a:rPr lang="ru-RU" sz="2000" b="1" dirty="0">
                <a:solidFill>
                  <a:srgbClr val="FFFF00"/>
                </a:solidFill>
              </a:rPr>
              <a:t>о</a:t>
            </a:r>
            <a:r>
              <a:rPr lang="ru-RU" sz="2000" b="1" dirty="0" smtClean="0">
                <a:solidFill>
                  <a:srgbClr val="FFFF00"/>
                </a:solidFill>
              </a:rPr>
              <a:t>бучающаяся 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группы </a:t>
            </a:r>
            <a:r>
              <a:rPr lang="ru-RU" sz="2000" b="1" dirty="0" smtClean="0">
                <a:solidFill>
                  <a:srgbClr val="FFFF00"/>
                </a:solidFill>
              </a:rPr>
              <a:t>ОП-13</a:t>
            </a:r>
            <a:r>
              <a:rPr lang="ru-RU" sz="2000" b="1" dirty="0" smtClean="0">
                <a:solidFill>
                  <a:srgbClr val="FFFF00"/>
                </a:solidFill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</a:rPr>
              <a:t>профессии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«Оператор станков с программным управлением)» </a:t>
            </a:r>
            <a:endParaRPr lang="ru-RU" sz="2000" b="1" dirty="0" smtClean="0">
              <a:solidFill>
                <a:srgbClr val="FFFF00"/>
              </a:solidFill>
            </a:endParaRPr>
          </a:p>
          <a:p>
            <a:r>
              <a:rPr lang="ru-RU" sz="2000" b="1" smtClean="0">
                <a:solidFill>
                  <a:srgbClr val="FFFF00"/>
                </a:solidFill>
              </a:rPr>
              <a:t>КГА ПОУ ГАСКК МЦК</a:t>
            </a:r>
            <a:endParaRPr lang="ru-RU" sz="2000" b="1" dirty="0" smtClean="0">
              <a:solidFill>
                <a:srgbClr val="FFFF00"/>
              </a:solidFill>
            </a:endParaRPr>
          </a:p>
          <a:p>
            <a:r>
              <a:rPr lang="ru-RU" sz="2000" b="1" dirty="0" smtClean="0">
                <a:solidFill>
                  <a:srgbClr val="FFFF00"/>
                </a:solidFill>
              </a:rPr>
              <a:t>Руководитель: Ковалева Е.В.,</a:t>
            </a:r>
          </a:p>
          <a:p>
            <a:r>
              <a:rPr lang="ru-RU" sz="2000" b="1" dirty="0">
                <a:solidFill>
                  <a:srgbClr val="FFFF00"/>
                </a:solidFill>
              </a:rPr>
              <a:t>п</a:t>
            </a:r>
            <a:r>
              <a:rPr lang="ru-RU" sz="2000" b="1" dirty="0" smtClean="0">
                <a:solidFill>
                  <a:srgbClr val="FFFF00"/>
                </a:solidFill>
              </a:rPr>
              <a:t>реподаватель 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русского языка и литературы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2"/>
            <a:ext cx="8358214" cy="600076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Считается, что появление жаргона подонков в Интернете произошло благодаря деятельности Дмитрия Соколовского, администратора сайта </a:t>
            </a:r>
            <a:r>
              <a:rPr lang="ru-RU" dirty="0" err="1" smtClean="0"/>
              <a:t>udaff.com</a:t>
            </a:r>
            <a:r>
              <a:rPr lang="ru-RU" dirty="0" smtClean="0"/>
              <a:t>, более известного как «Удав». В </a:t>
            </a:r>
            <a:r>
              <a:rPr lang="ru-RU" dirty="0" smtClean="0">
                <a:hlinkClick r:id="rId2" tooltip="2000 год"/>
              </a:rPr>
              <a:t>2000 году</a:t>
            </a:r>
            <a:r>
              <a:rPr lang="ru-RU" dirty="0" smtClean="0"/>
              <a:t> он начал писать для сайта с говорящим за себя названием </a:t>
            </a:r>
            <a:r>
              <a:rPr lang="ru-RU" dirty="0" err="1" smtClean="0"/>
              <a:t>fuck.ru</a:t>
            </a:r>
            <a:r>
              <a:rPr lang="ru-RU" dirty="0" smtClean="0"/>
              <a:t> и </a:t>
            </a:r>
            <a:r>
              <a:rPr lang="ru-RU" dirty="0" err="1" smtClean="0"/>
              <a:t>fuckru.net</a:t>
            </a:r>
            <a:r>
              <a:rPr lang="ru-RU" dirty="0" smtClean="0"/>
              <a:t> (ныне </a:t>
            </a:r>
            <a:r>
              <a:rPr lang="ru-RU" dirty="0" err="1" smtClean="0"/>
              <a:t>fuckrunet.org</a:t>
            </a:r>
            <a:r>
              <a:rPr lang="ru-RU" dirty="0" smtClean="0"/>
              <a:t>), а потом открыл сайт </a:t>
            </a:r>
            <a:r>
              <a:rPr lang="ru-RU" dirty="0" err="1" smtClean="0"/>
              <a:t>udaff.com</a:t>
            </a:r>
            <a:r>
              <a:rPr lang="ru-RU" dirty="0" smtClean="0"/>
              <a:t>, где публикует свои и чужие тексты, в которых используется </a:t>
            </a:r>
            <a:r>
              <a:rPr lang="ru-RU" dirty="0" smtClean="0">
                <a:hlinkClick r:id="rId3" tooltip="Туалетный юмор"/>
              </a:rPr>
              <a:t>туалетный юмор</a:t>
            </a:r>
            <a:r>
              <a:rPr lang="ru-RU" dirty="0" smtClean="0"/>
              <a:t> и </a:t>
            </a:r>
            <a:r>
              <a:rPr lang="ru-RU" dirty="0" smtClean="0">
                <a:hlinkClick r:id="rId4" tooltip="Мат (лексика)"/>
              </a:rPr>
              <a:t>мат</a:t>
            </a:r>
            <a:r>
              <a:rPr lang="ru-RU" dirty="0" smtClean="0"/>
              <a:t>. Согласно самому Соколовскому, первым коверкать слова на сайте </a:t>
            </a:r>
            <a:r>
              <a:rPr lang="ru-RU" dirty="0" err="1" smtClean="0"/>
              <a:t>fuck.ru</a:t>
            </a:r>
            <a:r>
              <a:rPr lang="ru-RU" dirty="0" smtClean="0"/>
              <a:t> начал автор, выступавший под </a:t>
            </a:r>
            <a:r>
              <a:rPr lang="ru-RU" dirty="0" err="1" smtClean="0"/>
              <a:t>ником</a:t>
            </a:r>
            <a:r>
              <a:rPr lang="ru-RU" dirty="0" smtClean="0"/>
              <a:t> </a:t>
            </a:r>
            <a:r>
              <a:rPr lang="ru-RU" dirty="0" err="1" smtClean="0"/>
              <a:t>Линкси</a:t>
            </a:r>
            <a:r>
              <a:rPr lang="ru-RU" dirty="0" smtClean="0"/>
              <a:t> (</a:t>
            </a:r>
            <a:r>
              <a:rPr lang="ru-RU" dirty="0" err="1" smtClean="0"/>
              <a:t>Linxy</a:t>
            </a:r>
            <a:r>
              <a:rPr lang="ru-RU" dirty="0" smtClean="0"/>
              <a:t>). Затем он долгое время поддерживал известный сайт </a:t>
            </a:r>
            <a:r>
              <a:rPr lang="ru-RU" dirty="0" err="1" smtClean="0">
                <a:hlinkClick r:id="rId5" tooltip="Контркультура"/>
              </a:rPr>
              <a:t>контркультурной</a:t>
            </a:r>
            <a:r>
              <a:rPr lang="ru-RU" dirty="0" smtClean="0"/>
              <a:t> направленности </a:t>
            </a:r>
            <a:r>
              <a:rPr lang="ru-RU" dirty="0" err="1" smtClean="0"/>
              <a:t>down-culture.ru</a:t>
            </a:r>
            <a:r>
              <a:rPr lang="ru-RU" dirty="0" smtClean="0"/>
              <a:t>, который в настоящее время не существует. В честь </a:t>
            </a:r>
            <a:r>
              <a:rPr lang="ru-RU" dirty="0" err="1" smtClean="0"/>
              <a:t>Линкси</a:t>
            </a:r>
            <a:r>
              <a:rPr lang="ru-RU" dirty="0" smtClean="0"/>
              <a:t> этот язык первоначально именовался Л-язык.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распространился этот язык.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14488"/>
            <a:ext cx="9144000" cy="514351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Стиль получил распространение в Интернете, причём нарочитая нецензурность и цинизм стиля отступили, отчего области употребления значительно расширились. Большое распространение жаргон подонков получил с появлением в Интернете </a:t>
            </a:r>
            <a:r>
              <a:rPr lang="ru-RU" dirty="0" err="1" smtClean="0">
                <a:hlinkClick r:id="rId2" tooltip="Блог"/>
              </a:rPr>
              <a:t>блогов</a:t>
            </a:r>
            <a:r>
              <a:rPr lang="ru-RU" dirty="0" smtClean="0"/>
              <a:t>, в которых «</a:t>
            </a:r>
            <a:r>
              <a:rPr lang="ru-RU" dirty="0" err="1" smtClean="0"/>
              <a:t>падонки</a:t>
            </a:r>
            <a:r>
              <a:rPr lang="ru-RU" dirty="0" smtClean="0"/>
              <a:t>» оставляли свои «</a:t>
            </a:r>
            <a:r>
              <a:rPr lang="ru-RU" dirty="0" err="1" smtClean="0"/>
              <a:t>каменты</a:t>
            </a:r>
            <a:r>
              <a:rPr lang="ru-RU" dirty="0" smtClean="0"/>
              <a:t>» (комментарии). Жаргон оказал сильное влияние на развитие языковых штампов </a:t>
            </a:r>
            <a:r>
              <a:rPr lang="ru-RU" dirty="0" smtClean="0">
                <a:hlinkClick r:id="rId3" tooltip="Живой Журнал"/>
              </a:rPr>
              <a:t>Живого Журнала</a:t>
            </a:r>
            <a:r>
              <a:rPr lang="ru-RU" dirty="0" smtClean="0"/>
              <a:t>, породившего ряд распространённых «</a:t>
            </a:r>
            <a:r>
              <a:rPr lang="ru-RU" dirty="0" err="1" smtClean="0"/>
              <a:t>каментов</a:t>
            </a:r>
            <a:r>
              <a:rPr lang="ru-RU" dirty="0" smtClean="0"/>
              <a:t>», таких как «</a:t>
            </a:r>
            <a:r>
              <a:rPr lang="ru-RU" dirty="0" err="1" smtClean="0"/>
              <a:t>первыйнах</a:t>
            </a:r>
            <a:r>
              <a:rPr lang="ru-RU" dirty="0" smtClean="0"/>
              <a:t>» (первый комментарий), «</a:t>
            </a:r>
            <a:r>
              <a:rPr lang="ru-RU" dirty="0" err="1" smtClean="0"/>
              <a:t>аффтар</a:t>
            </a:r>
            <a:r>
              <a:rPr lang="ru-RU" dirty="0" smtClean="0"/>
              <a:t> </a:t>
            </a:r>
            <a:r>
              <a:rPr lang="ru-RU" dirty="0" err="1" smtClean="0"/>
              <a:t>жжот</a:t>
            </a:r>
            <a:r>
              <a:rPr lang="ru-RU" dirty="0" smtClean="0"/>
              <a:t>», «убейся </a:t>
            </a:r>
            <a:r>
              <a:rPr lang="ru-RU" dirty="0" err="1" smtClean="0"/>
              <a:t>апстену</a:t>
            </a:r>
            <a:r>
              <a:rPr lang="ru-RU" dirty="0" smtClean="0"/>
              <a:t>», «выпей </a:t>
            </a:r>
            <a:r>
              <a:rPr lang="ru-RU" dirty="0" err="1" smtClean="0"/>
              <a:t>йаду</a:t>
            </a:r>
            <a:r>
              <a:rPr lang="ru-RU" dirty="0" smtClean="0"/>
              <a:t>», «</a:t>
            </a:r>
            <a:r>
              <a:rPr lang="ru-RU" dirty="0" err="1" smtClean="0"/>
              <a:t>йазва</a:t>
            </a:r>
            <a:r>
              <a:rPr lang="ru-RU" dirty="0" smtClean="0"/>
              <a:t>» (нечто нехорошее), «</a:t>
            </a:r>
            <a:r>
              <a:rPr lang="ru-RU" dirty="0" err="1" smtClean="0"/>
              <a:t>зачот</a:t>
            </a:r>
            <a:r>
              <a:rPr lang="ru-RU" dirty="0" smtClean="0"/>
              <a:t>», «</a:t>
            </a:r>
            <a:r>
              <a:rPr lang="ru-RU" dirty="0" err="1" smtClean="0"/>
              <a:t>аццкий</a:t>
            </a:r>
            <a:r>
              <a:rPr lang="ru-RU" dirty="0" smtClean="0"/>
              <a:t> </a:t>
            </a:r>
            <a:r>
              <a:rPr lang="ru-RU" dirty="0" err="1" smtClean="0"/>
              <a:t>сотона</a:t>
            </a:r>
            <a:r>
              <a:rPr lang="ru-RU" dirty="0" smtClean="0"/>
              <a:t>» и т. п. В соответствии с описанными нормами, в жаргон были включены также английские слова из обще интернетовской лексики, элементы сленга и оригинальные выражения.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Предшественником языка подонков является язык </a:t>
            </a:r>
            <a:r>
              <a:rPr lang="ru-RU" dirty="0" err="1" smtClean="0"/>
              <a:t>кащенитов</a:t>
            </a:r>
            <a:r>
              <a:rPr lang="ru-RU" dirty="0" smtClean="0"/>
              <a:t>, особой группы людей, обитавших в эхо конференции </a:t>
            </a:r>
            <a:r>
              <a:rPr lang="ru-RU" dirty="0" err="1" smtClean="0">
                <a:hlinkClick r:id="rId2" tooltip="Фидонет"/>
              </a:rPr>
              <a:t>Фидонета</a:t>
            </a:r>
            <a:r>
              <a:rPr lang="ru-RU" dirty="0" err="1" smtClean="0"/>
              <a:t>SU.KASCHENKO.LOCAL</a:t>
            </a:r>
            <a:r>
              <a:rPr lang="ru-RU" dirty="0" smtClean="0"/>
              <a:t>. Именно </a:t>
            </a:r>
            <a:r>
              <a:rPr lang="ru-RU" dirty="0" err="1" smtClean="0"/>
              <a:t>кащениты</a:t>
            </a:r>
            <a:r>
              <a:rPr lang="ru-RU" dirty="0" smtClean="0"/>
              <a:t> первыми начали писать в сети нарочито неправильно. В разное время язык </a:t>
            </a:r>
            <a:r>
              <a:rPr lang="ru-RU" dirty="0" err="1" smtClean="0"/>
              <a:t>кащенитов</a:t>
            </a:r>
            <a:r>
              <a:rPr lang="ru-RU" dirty="0" smtClean="0"/>
              <a:t> менялся, и в Интернет, уже под именем «язык подонков», попала уже устоявшаяся версия языка. В Интернете язык практически не развивался, однако породил множество устойчивых выражений.</a:t>
            </a:r>
          </a:p>
          <a:p>
            <a:r>
              <a:rPr lang="ru-RU" dirty="0" smtClean="0"/>
              <a:t>Последователем языка подонков можно считать язык </a:t>
            </a:r>
            <a:r>
              <a:rPr lang="ru-RU" dirty="0" err="1" smtClean="0">
                <a:hlinkClick r:id="rId3" tooltip="Упячка"/>
              </a:rPr>
              <a:t>Упячки</a:t>
            </a:r>
            <a:r>
              <a:rPr lang="ru-RU" dirty="0" smtClean="0"/>
              <a:t>, хотя этот «язык» слишком специфичен: в основном он представляет собой смесь нескольких отдельных слов, не несущих по большей части смысловой нагрузки, </a:t>
            </a:r>
            <a:r>
              <a:rPr lang="ru-RU" smtClean="0"/>
              <a:t>например: </a:t>
            </a:r>
            <a:r>
              <a:rPr lang="ru-RU" dirty="0" smtClean="0"/>
              <a:t>«</a:t>
            </a:r>
            <a:r>
              <a:rPr lang="ru-RU" dirty="0" err="1" smtClean="0"/>
              <a:t>Чочо</a:t>
            </a:r>
            <a:r>
              <a:rPr lang="ru-RU" dirty="0" smtClean="0"/>
              <a:t>», «</a:t>
            </a:r>
            <a:r>
              <a:rPr lang="ru-RU" dirty="0" err="1" smtClean="0"/>
              <a:t>Адынадынадын</a:t>
            </a:r>
            <a:r>
              <a:rPr lang="ru-RU" dirty="0" smtClean="0"/>
              <a:t>» и т. д.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же всё-таки понимать сленг современной молодёжи?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2808"/>
            <a:ext cx="9144000" cy="533240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Несмотря на обилие непонятных людям средних лет слов, используемых подростками, складывается впечатление, что они не несут особую смысловую нагрузку. И это действительно так. Как слова "</a:t>
            </a:r>
            <a:r>
              <a:rPr lang="ru-RU" dirty="0" err="1" smtClean="0"/>
              <a:t>Ку</a:t>
            </a:r>
            <a:r>
              <a:rPr lang="ru-RU" dirty="0" smtClean="0"/>
              <a:t>!" и "</a:t>
            </a:r>
            <a:r>
              <a:rPr lang="ru-RU" dirty="0" err="1" smtClean="0"/>
              <a:t>Кю</a:t>
            </a:r>
            <a:r>
              <a:rPr lang="ru-RU" dirty="0" smtClean="0"/>
              <a:t>!", "</a:t>
            </a:r>
            <a:r>
              <a:rPr lang="ru-RU" dirty="0" err="1" smtClean="0"/>
              <a:t>Эм</a:t>
            </a:r>
            <a:r>
              <a:rPr lang="ru-RU" dirty="0" smtClean="0"/>
              <a:t>" </a:t>
            </a:r>
            <a:r>
              <a:rPr lang="ru-RU" dirty="0" err="1" smtClean="0"/>
              <a:t>и</a:t>
            </a:r>
            <a:r>
              <a:rPr lang="ru-RU" dirty="0" smtClean="0"/>
              <a:t> "</a:t>
            </a:r>
            <a:r>
              <a:rPr lang="ru-RU" dirty="0" err="1" smtClean="0"/>
              <a:t>Жо</a:t>
            </a:r>
            <a:r>
              <a:rPr lang="ru-RU" dirty="0" smtClean="0"/>
              <a:t>", употребляемые героями прекрасно всем известных фильмов, выражения современных детей так же могут иметь тысячи смыслов и тысячи интерпретаций. Впрочем, молодые люди не являются первооткрывателями или монополистами в области подмены слов. Даже вполне солидный и более или менее грамотный человек может определить незнакомый ему предмет, как "хр..новина", а восторг выразить ясной фразой "</a:t>
            </a:r>
            <a:r>
              <a:rPr lang="ru-RU" dirty="0" err="1" smtClean="0"/>
              <a:t>нифига</a:t>
            </a:r>
            <a:r>
              <a:rPr lang="ru-RU" dirty="0" smtClean="0"/>
              <a:t> себе". Но такой сленг имеет уже столетнюю историю, и его понимают практически все.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143900" cy="592933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А современный молодежный сленг берет свое начало из всемирной глобальной сети.</a:t>
            </a:r>
            <a:r>
              <a:rPr lang="ru-RU" dirty="0" smtClean="0"/>
              <a:t> Дети читают и смотрят новости, следят за событиями в мире, тонко подмечают каждый шаг известных людей. И на основе всего этого некоторые "вольнодумцы" создают специфические выражения, которые в силу своей оригинальности мгновенно распространяются в интернете. Такс лучилось со словом "</a:t>
            </a:r>
            <a:r>
              <a:rPr lang="ru-RU" dirty="0" err="1" smtClean="0"/>
              <a:t>краббе</a:t>
            </a:r>
            <a:r>
              <a:rPr lang="ru-RU" dirty="0" smtClean="0"/>
              <a:t>", трансформировавшемся из выражения "Путин-краб", которое возникло в результате ошибки одного репортера. Здесь можно проследить, как нелепые выражения становятся сленгом. Так весьма популярным стали слова "</a:t>
            </a:r>
            <a:r>
              <a:rPr lang="ru-RU" dirty="0" err="1" smtClean="0"/>
              <a:t>чумачечий</a:t>
            </a:r>
            <a:r>
              <a:rPr lang="ru-RU" dirty="0" smtClean="0"/>
              <a:t>" (видимо, сумасшедший), "тролль" ( </a:t>
            </a:r>
            <a:r>
              <a:rPr lang="ru-RU" dirty="0" err="1" smtClean="0"/>
              <a:t>форумный</a:t>
            </a:r>
            <a:r>
              <a:rPr lang="ru-RU" dirty="0" smtClean="0"/>
              <a:t> провокатор) и многие другие.</a:t>
            </a:r>
            <a:endParaRPr lang="ru-RU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8286776" cy="550070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Еще одним фактором</a:t>
            </a:r>
            <a:r>
              <a:rPr lang="ru-RU" dirty="0" smtClean="0"/>
              <a:t>, приводящим к возникновению сленговых выражений, является историческая реальность. Все времена, вехи и эпохи отмечались многими памятными событиями и выдающимися людьми, которые навсегда остались в памяти людей. Или же все эти события, равно как и люди, имели место не так давно, и память о них еще свежа. И из всего этого наблюдательная молодежь делала и делает правильные выводы, производя на свет такие слова как "</a:t>
            </a:r>
            <a:r>
              <a:rPr lang="ru-RU" dirty="0" err="1" smtClean="0"/>
              <a:t>спионерить</a:t>
            </a:r>
            <a:r>
              <a:rPr lang="ru-RU" dirty="0" smtClean="0"/>
              <a:t>", "</a:t>
            </a:r>
            <a:r>
              <a:rPr lang="ru-RU" dirty="0" err="1" smtClean="0"/>
              <a:t>скоммуниздить</a:t>
            </a:r>
            <a:r>
              <a:rPr lang="ru-RU" dirty="0" smtClean="0"/>
              <a:t>", "</a:t>
            </a:r>
            <a:r>
              <a:rPr lang="ru-RU" dirty="0" err="1" smtClean="0"/>
              <a:t>чегерашка</a:t>
            </a:r>
            <a:r>
              <a:rPr lang="ru-RU" dirty="0" smtClean="0"/>
              <a:t>", "</a:t>
            </a:r>
            <a:r>
              <a:rPr lang="ru-RU" dirty="0" err="1" smtClean="0"/>
              <a:t>борман</a:t>
            </a:r>
            <a:r>
              <a:rPr lang="ru-RU" dirty="0" smtClean="0"/>
              <a:t>", "</a:t>
            </a:r>
            <a:r>
              <a:rPr lang="ru-RU" dirty="0" err="1" smtClean="0"/>
              <a:t>гитля</a:t>
            </a:r>
            <a:r>
              <a:rPr lang="ru-RU" dirty="0" smtClean="0"/>
              <a:t>" и прочие.</a:t>
            </a:r>
            <a:endParaRPr lang="ru-RU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Ссылки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hlinkClick r:id="rId2"/>
              </a:rPr>
              <a:t>http://ru.wikipedia.org/wiki/%D0%9C%D0%BE%D0%BB%D0%BE%D0%B4%D1%91%D0%B6%D0%BD%D1%8B%D0%B9_%D1%81%D0%BB%D0%B5%D0%BD%D0%B3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3"/>
              </a:rPr>
              <a:t>http://www.topauthor.ru/Sleng_molodegi__Kak_ponimat_sleng_sovremennoy_molodegi_a14d.html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6" name="Содержимое 5" descr="thumb_german-teen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1704163"/>
            <a:ext cx="6572296" cy="4929223"/>
          </a:xfr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Сначала разберёмся что такое сленг.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85720" y="1722437"/>
            <a:ext cx="421008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Молодёжный сленг</a:t>
            </a:r>
            <a:r>
              <a:rPr lang="ru-RU" dirty="0" smtClean="0"/>
              <a:t> — </a:t>
            </a:r>
            <a:r>
              <a:rPr lang="ru-RU" dirty="0" err="1" smtClean="0">
                <a:hlinkClick r:id="rId2" tooltip="Социолект"/>
              </a:rPr>
              <a:t>социолект</a:t>
            </a:r>
            <a:r>
              <a:rPr lang="ru-RU" dirty="0" smtClean="0"/>
              <a:t> людей в возрасте 12—22 лет, возникший из противопоставления себя не столько старшему поколению, сколько официальной системе  Бытует в среде городской учащейся </a:t>
            </a:r>
            <a:r>
              <a:rPr lang="ru-RU" dirty="0" smtClean="0">
                <a:hlinkClick r:id="rId3" tooltip="Молодёжь"/>
              </a:rPr>
              <a:t>молодёжи</a:t>
            </a:r>
            <a:r>
              <a:rPr lang="ru-RU" dirty="0" smtClean="0"/>
              <a:t> и отдельных замкнутых </a:t>
            </a:r>
            <a:r>
              <a:rPr lang="ru-RU" dirty="0" err="1" smtClean="0">
                <a:hlinkClick r:id="rId4" tooltip="Референтные группы"/>
              </a:rPr>
              <a:t>референтных</a:t>
            </a:r>
            <a:r>
              <a:rPr lang="ru-RU" dirty="0" smtClean="0">
                <a:hlinkClick r:id="rId4" tooltip="Референтные группы"/>
              </a:rPr>
              <a:t> группах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Содержимое 6" descr="523419.jpg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4857752" y="1198406"/>
            <a:ext cx="3643338" cy="5610741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-285776"/>
            <a:ext cx="8401080" cy="1666526"/>
          </a:xfrm>
        </p:spPr>
        <p:txBody>
          <a:bodyPr/>
          <a:lstStyle/>
          <a:p>
            <a:r>
              <a:rPr lang="ru-RU" dirty="0" smtClean="0"/>
              <a:t>Особенности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550070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Молодёжный </a:t>
            </a:r>
            <a:r>
              <a:rPr lang="ru-RU" dirty="0" smtClean="0">
                <a:hlinkClick r:id="rId2" tooltip="Сленг"/>
              </a:rPr>
              <a:t>сленг</a:t>
            </a:r>
            <a:r>
              <a:rPr lang="ru-RU" dirty="0" smtClean="0"/>
              <a:t>, как и любой другой, представляет собой только </a:t>
            </a:r>
            <a:r>
              <a:rPr lang="ru-RU" dirty="0" smtClean="0">
                <a:hlinkClick r:id="rId3" tooltip="Словарь"/>
              </a:rPr>
              <a:t>лексикон</a:t>
            </a:r>
            <a:r>
              <a:rPr lang="ru-RU" dirty="0" smtClean="0"/>
              <a:t> на </a:t>
            </a:r>
            <a:r>
              <a:rPr lang="ru-RU" dirty="0" smtClean="0">
                <a:hlinkClick r:id="rId4" tooltip="Фонетика"/>
              </a:rPr>
              <a:t>фонетической</a:t>
            </a:r>
            <a:r>
              <a:rPr lang="ru-RU" dirty="0" smtClean="0"/>
              <a:t> и </a:t>
            </a:r>
            <a:r>
              <a:rPr lang="ru-RU" dirty="0" smtClean="0">
                <a:hlinkClick r:id="rId5" tooltip="Грамматика (система)"/>
              </a:rPr>
              <a:t>грамматической</a:t>
            </a:r>
            <a:r>
              <a:rPr lang="ru-RU" dirty="0" smtClean="0"/>
              <a:t> основе общенационального языка, и отличается разговорной, а иногда и грубо-</a:t>
            </a:r>
            <a:r>
              <a:rPr lang="ru-RU" dirty="0" smtClean="0">
                <a:hlinkClick r:id="rId6" tooltip="Фамильярность (страница отсутствует)"/>
              </a:rPr>
              <a:t>фамильярной</a:t>
            </a:r>
            <a:r>
              <a:rPr lang="ru-RU" dirty="0" smtClean="0"/>
              <a:t> окраской. Наиболее развитые </a:t>
            </a:r>
            <a:r>
              <a:rPr lang="ru-RU" dirty="0" smtClean="0">
                <a:hlinkClick r:id="rId7" tooltip="Лингвистическая семантика"/>
              </a:rPr>
              <a:t>семантические</a:t>
            </a:r>
            <a:r>
              <a:rPr lang="ru-RU" dirty="0" smtClean="0"/>
              <a:t> </a:t>
            </a:r>
            <a:r>
              <a:rPr lang="ru-RU" dirty="0" smtClean="0">
                <a:hlinkClick r:id="rId8" tooltip="Пространство имён"/>
              </a:rPr>
              <a:t>поля</a:t>
            </a:r>
            <a:r>
              <a:rPr lang="ru-RU" dirty="0" smtClean="0"/>
              <a:t> — «Человек», «Внешность», «Одежда», «Жилище», «Досуг».  </a:t>
            </a:r>
            <a:r>
              <a:rPr lang="ru-RU" dirty="0" err="1" smtClean="0"/>
              <a:t>Бо́льшая</a:t>
            </a:r>
            <a:r>
              <a:rPr lang="ru-RU" dirty="0" smtClean="0"/>
              <a:t> часть </a:t>
            </a:r>
            <a:r>
              <a:rPr lang="ru-RU" dirty="0" smtClean="0">
                <a:hlinkClick r:id="rId9" tooltip="Элемент"/>
              </a:rPr>
              <a:t>элементов</a:t>
            </a:r>
            <a:r>
              <a:rPr lang="ru-RU" dirty="0" smtClean="0"/>
              <a:t> представляет собой различные сокращения и </a:t>
            </a:r>
            <a:r>
              <a:rPr lang="ru-RU" dirty="0" smtClean="0">
                <a:hlinkClick r:id="rId10" tooltip="Производная"/>
              </a:rPr>
              <a:t>производные</a:t>
            </a:r>
            <a:r>
              <a:rPr lang="ru-RU" dirty="0" smtClean="0"/>
              <a:t> от них, а также </a:t>
            </a:r>
            <a:r>
              <a:rPr lang="ru-RU" dirty="0" smtClean="0">
                <a:hlinkClick r:id="rId11" tooltip="Английский язык"/>
              </a:rPr>
              <a:t>английские</a:t>
            </a:r>
            <a:r>
              <a:rPr lang="ru-RU" dirty="0" smtClean="0"/>
              <a:t> </a:t>
            </a:r>
            <a:r>
              <a:rPr lang="ru-RU" dirty="0" smtClean="0">
                <a:hlinkClick r:id="rId12" tooltip="Заимствования"/>
              </a:rPr>
              <a:t>заимствования</a:t>
            </a:r>
            <a:r>
              <a:rPr lang="ru-RU" dirty="0" smtClean="0"/>
              <a:t> или фонетические </a:t>
            </a:r>
            <a:r>
              <a:rPr lang="ru-RU" dirty="0" smtClean="0">
                <a:hlinkClick r:id="rId13" tooltip="Ассоциация"/>
              </a:rPr>
              <a:t>ассоциации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Характерной особенностью, отличающей молодёжный сленг от других видов, является его быстрая изменчивость, объясняемая сменой поколений.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85776"/>
            <a:ext cx="8229600" cy="1399032"/>
          </a:xfrm>
        </p:spPr>
        <p:txBody>
          <a:bodyPr/>
          <a:lstStyle/>
          <a:p>
            <a:r>
              <a:rPr lang="ru-RU" dirty="0" smtClean="0"/>
              <a:t>История.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894"/>
            <a:ext cx="9144000" cy="621510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Отмечают три бурные волны в развитии молодёжного сленга в России.</a:t>
            </a:r>
          </a:p>
          <a:p>
            <a:r>
              <a:rPr lang="ru-RU" dirty="0" smtClean="0"/>
              <a:t>20-е годы. Первая волна связана с появлением огромного количества </a:t>
            </a:r>
            <a:r>
              <a:rPr lang="ru-RU" dirty="0" smtClean="0">
                <a:hlinkClick r:id="rId2" tooltip="Беспризорник"/>
              </a:rPr>
              <a:t>беспризорников</a:t>
            </a:r>
            <a:r>
              <a:rPr lang="ru-RU" dirty="0" smtClean="0"/>
              <a:t> в связи с </a:t>
            </a:r>
            <a:r>
              <a:rPr lang="ru-RU" dirty="0" smtClean="0">
                <a:hlinkClick r:id="rId3" tooltip="Октябрьская революция"/>
              </a:rPr>
              <a:t>революцией</a:t>
            </a:r>
            <a:r>
              <a:rPr lang="ru-RU" dirty="0" smtClean="0"/>
              <a:t> и </a:t>
            </a:r>
            <a:r>
              <a:rPr lang="ru-RU" dirty="0" smtClean="0">
                <a:hlinkClick r:id="rId4" tooltip="Гражданская война в России"/>
              </a:rPr>
              <a:t>гражданской войной</a:t>
            </a:r>
            <a:r>
              <a:rPr lang="ru-RU" dirty="0" smtClean="0"/>
              <a:t>. Речь учащихся </a:t>
            </a:r>
            <a:r>
              <a:rPr lang="ru-RU" dirty="0" smtClean="0">
                <a:hlinkClick r:id="rId5" tooltip="Подросток"/>
              </a:rPr>
              <a:t>подростков</a:t>
            </a:r>
            <a:r>
              <a:rPr lang="ru-RU" dirty="0" smtClean="0"/>
              <a:t> и молодёжи окрасилась множеством «блатных» словечек, почерпнутых у них.</a:t>
            </a:r>
          </a:p>
          <a:p>
            <a:r>
              <a:rPr lang="ru-RU" dirty="0" smtClean="0"/>
              <a:t>50-е годы. Вторая волна связана с появлением «</a:t>
            </a:r>
            <a:r>
              <a:rPr lang="ru-RU" dirty="0" smtClean="0">
                <a:hlinkClick r:id="rId6" tooltip="Стиляги"/>
              </a:rPr>
              <a:t>стиляг</a:t>
            </a:r>
            <a:r>
              <a:rPr lang="ru-RU" dirty="0" smtClean="0"/>
              <a:t>».</a:t>
            </a:r>
          </a:p>
          <a:p>
            <a:r>
              <a:rPr lang="ru-RU" dirty="0" smtClean="0"/>
              <a:t>70-80-е годы. Третья волна связана с </a:t>
            </a:r>
            <a:r>
              <a:rPr lang="ru-RU" dirty="0" smtClean="0">
                <a:hlinkClick r:id="rId7" tooltip="Эпоха застоя"/>
              </a:rPr>
              <a:t>периодом застоя</a:t>
            </a:r>
            <a:r>
              <a:rPr lang="ru-RU" dirty="0" smtClean="0"/>
              <a:t>, породившим разные </a:t>
            </a:r>
            <a:r>
              <a:rPr lang="ru-RU" dirty="0" smtClean="0">
                <a:hlinkClick r:id="rId8" tooltip="Неформалы"/>
              </a:rPr>
              <a:t>неформальные</a:t>
            </a:r>
            <a:r>
              <a:rPr lang="ru-RU" dirty="0" smtClean="0"/>
              <a:t> молодёжные движения и «</a:t>
            </a:r>
            <a:r>
              <a:rPr lang="ru-RU" dirty="0" err="1" smtClean="0">
                <a:hlinkClick r:id="rId9" tooltip="Хиппи"/>
              </a:rPr>
              <a:t>хиппующие</a:t>
            </a:r>
            <a:r>
              <a:rPr lang="ru-RU" dirty="0" smtClean="0"/>
              <a:t>» молодые люди создали свой «системный» сленг как языковый жест противостояния официальной </a:t>
            </a:r>
            <a:r>
              <a:rPr lang="ru-RU" dirty="0" smtClean="0">
                <a:hlinkClick r:id="rId10" tooltip="Идеология"/>
              </a:rPr>
              <a:t>идеологии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 настоящее время на </a:t>
            </a:r>
            <a:r>
              <a:rPr lang="ru-RU" dirty="0" smtClean="0">
                <a:hlinkClick r:id="rId11" tooltip="Эволюция"/>
              </a:rPr>
              <a:t>развитие</a:t>
            </a:r>
            <a:r>
              <a:rPr lang="ru-RU" dirty="0" smtClean="0"/>
              <a:t> молодёжного сленга большое влияние оказывает </a:t>
            </a:r>
            <a:r>
              <a:rPr lang="ru-RU" dirty="0" smtClean="0">
                <a:hlinkClick r:id="rId12" tooltip="Компьютеризация"/>
              </a:rPr>
              <a:t>компьютеризация</a:t>
            </a:r>
            <a:r>
              <a:rPr lang="ru-RU" dirty="0" smtClean="0"/>
              <a:t>. Передача </a:t>
            </a:r>
            <a:r>
              <a:rPr lang="ru-RU" dirty="0" smtClean="0">
                <a:hlinkClick r:id="rId13" tooltip="Семантика"/>
              </a:rPr>
              <a:t>смысла, идеи, образа</a:t>
            </a:r>
            <a:r>
              <a:rPr lang="ru-RU" dirty="0" smtClean="0"/>
              <a:t> при появлении </a:t>
            </a:r>
            <a:r>
              <a:rPr lang="ru-RU" dirty="0" smtClean="0">
                <a:hlinkClick r:id="rId14" tooltip="Компьютер"/>
              </a:rPr>
              <a:t>компьютера</a:t>
            </a:r>
            <a:r>
              <a:rPr lang="ru-RU" dirty="0" smtClean="0"/>
              <a:t> получила дополнительные возможности по сравнению с </a:t>
            </a:r>
            <a:r>
              <a:rPr lang="ru-RU" dirty="0" smtClean="0">
                <a:hlinkClick r:id="rId15" tooltip="Письмо"/>
              </a:rPr>
              <a:t>письмом</a:t>
            </a:r>
            <a:r>
              <a:rPr lang="ru-RU" dirty="0" smtClean="0"/>
              <a:t> и </a:t>
            </a:r>
            <a:r>
              <a:rPr lang="ru-RU" dirty="0" smtClean="0">
                <a:hlinkClick r:id="rId16" tooltip="Печать"/>
              </a:rPr>
              <a:t>печатью</a:t>
            </a:r>
            <a:r>
              <a:rPr lang="ru-RU" dirty="0" smtClean="0"/>
              <a:t>. За счёт </a:t>
            </a:r>
            <a:r>
              <a:rPr lang="ru-RU" dirty="0" err="1" smtClean="0"/>
              <a:t>этого</a:t>
            </a:r>
            <a:r>
              <a:rPr lang="ru-RU" dirty="0" err="1" smtClean="0">
                <a:hlinkClick r:id="rId17" tooltip="Интернет-сленг"/>
              </a:rPr>
              <a:t>интернет-сленг</a:t>
            </a:r>
            <a:r>
              <a:rPr lang="ru-RU" dirty="0" smtClean="0"/>
              <a:t> проникает в молодёжную речь.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Также список нескольких терминов  которые использует молодёжь.</a:t>
            </a:r>
            <a:endParaRPr lang="ru-RU" dirty="0"/>
          </a:p>
        </p:txBody>
      </p:sp>
      <p:pic>
        <p:nvPicPr>
          <p:cNvPr id="7" name="Содержимое 6" descr="img439(1)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568" y="2214554"/>
            <a:ext cx="4523210" cy="428628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 Уши - наушники</a:t>
            </a:r>
          </a:p>
          <a:p>
            <a:r>
              <a:rPr lang="ru-RU" dirty="0" smtClean="0"/>
              <a:t> </a:t>
            </a:r>
            <a:r>
              <a:rPr lang="ru-RU" dirty="0" err="1" smtClean="0"/>
              <a:t>Дискач</a:t>
            </a:r>
            <a:r>
              <a:rPr lang="ru-RU" dirty="0" smtClean="0"/>
              <a:t> - дискотека</a:t>
            </a:r>
          </a:p>
          <a:p>
            <a:r>
              <a:rPr lang="ru-RU" dirty="0" smtClean="0"/>
              <a:t> </a:t>
            </a:r>
            <a:r>
              <a:rPr lang="ru-RU" dirty="0" err="1" smtClean="0"/>
              <a:t>Комп</a:t>
            </a:r>
            <a:r>
              <a:rPr lang="ru-RU" dirty="0" smtClean="0"/>
              <a:t> - компьютер</a:t>
            </a:r>
          </a:p>
          <a:p>
            <a:r>
              <a:rPr lang="ru-RU" dirty="0" err="1" smtClean="0"/>
              <a:t>Телек</a:t>
            </a:r>
            <a:r>
              <a:rPr lang="ru-RU" dirty="0" smtClean="0"/>
              <a:t> – телевизор</a:t>
            </a:r>
          </a:p>
          <a:p>
            <a:r>
              <a:rPr lang="ru-RU" dirty="0" err="1" smtClean="0"/>
              <a:t>Зеньки</a:t>
            </a:r>
            <a:r>
              <a:rPr lang="ru-RU" dirty="0" smtClean="0"/>
              <a:t> – глаза</a:t>
            </a:r>
          </a:p>
          <a:p>
            <a:r>
              <a:rPr lang="ru-RU" dirty="0" smtClean="0"/>
              <a:t>Труба – телефон</a:t>
            </a:r>
          </a:p>
          <a:p>
            <a:r>
              <a:rPr lang="ru-RU" dirty="0" err="1" smtClean="0"/>
              <a:t>Инет</a:t>
            </a:r>
            <a:r>
              <a:rPr lang="ru-RU" dirty="0" smtClean="0"/>
              <a:t> – интернет</a:t>
            </a:r>
          </a:p>
          <a:p>
            <a:r>
              <a:rPr lang="ru-RU" dirty="0" err="1" smtClean="0"/>
              <a:t>Спс</a:t>
            </a:r>
            <a:r>
              <a:rPr lang="ru-RU" dirty="0" smtClean="0"/>
              <a:t> (</a:t>
            </a:r>
            <a:r>
              <a:rPr lang="ru-RU" dirty="0" err="1" smtClean="0"/>
              <a:t>пасиб</a:t>
            </a:r>
            <a:r>
              <a:rPr lang="ru-RU" dirty="0" smtClean="0"/>
              <a:t>, </a:t>
            </a:r>
            <a:r>
              <a:rPr lang="ru-RU" dirty="0" err="1" smtClean="0"/>
              <a:t>пасяб</a:t>
            </a:r>
            <a:r>
              <a:rPr lang="ru-RU" dirty="0" smtClean="0"/>
              <a:t>)-спасибо.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Также  среди ряда терминов есть свой язык подонков.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-428660" y="1643050"/>
            <a:ext cx="9572660" cy="5214950"/>
          </a:xfrm>
        </p:spPr>
        <p:txBody>
          <a:bodyPr>
            <a:normAutofit fontScale="85000" lnSpcReduction="20000"/>
          </a:bodyPr>
          <a:lstStyle/>
          <a:p>
            <a:r>
              <a:rPr lang="ru-RU" baseline="30000" dirty="0" smtClean="0">
                <a:hlinkClick r:id="rId2"/>
              </a:rPr>
              <a:t>]</a:t>
            </a:r>
            <a:r>
              <a:rPr lang="ru-RU" dirty="0" smtClean="0"/>
              <a:t> Язык подонков— распространившийся в </a:t>
            </a:r>
            <a:r>
              <a:rPr lang="ru-RU" dirty="0" smtClean="0">
                <a:hlinkClick r:id="rId3" tooltip="Рунет"/>
              </a:rPr>
              <a:t>Рунете</a:t>
            </a:r>
            <a:r>
              <a:rPr lang="ru-RU" dirty="0" smtClean="0"/>
              <a:t> в начале </a:t>
            </a:r>
            <a:r>
              <a:rPr lang="ru-RU" dirty="0" smtClean="0">
                <a:hlinkClick r:id="rId4" tooltip="XXI век"/>
              </a:rPr>
              <a:t>XXI века</a:t>
            </a:r>
            <a:r>
              <a:rPr lang="ru-RU" dirty="0" smtClean="0"/>
              <a:t> стиль употребления </a:t>
            </a:r>
            <a:r>
              <a:rPr lang="ru-RU" dirty="0" smtClean="0">
                <a:hlinkClick r:id="rId5" tooltip="Русский язык"/>
              </a:rPr>
              <a:t>русского языка</a:t>
            </a:r>
            <a:r>
              <a:rPr lang="ru-RU" dirty="0" smtClean="0"/>
              <a:t> с </a:t>
            </a:r>
            <a:r>
              <a:rPr lang="ru-RU" dirty="0" smtClean="0">
                <a:hlinkClick r:id="rId6" tooltip="Фонетика"/>
              </a:rPr>
              <a:t>фонетически</a:t>
            </a:r>
            <a:r>
              <a:rPr lang="ru-RU" dirty="0" smtClean="0"/>
              <a:t> почти верным, но нарочно неправильным написанием слов (т. н. </a:t>
            </a:r>
            <a:r>
              <a:rPr lang="ru-RU" dirty="0" err="1" smtClean="0">
                <a:hlinkClick r:id="rId7" tooltip="Эрратив"/>
              </a:rPr>
              <a:t>эрративом</a:t>
            </a:r>
            <a:r>
              <a:rPr lang="ru-RU" dirty="0" smtClean="0"/>
              <a:t>), частым употреблением </a:t>
            </a:r>
            <a:r>
              <a:rPr lang="ru-RU" dirty="0" smtClean="0">
                <a:hlinkClick r:id="rId8" tooltip="Ненормативная лексика"/>
              </a:rPr>
              <a:t>ненормативной лексики</a:t>
            </a:r>
            <a:r>
              <a:rPr lang="ru-RU" dirty="0" smtClean="0"/>
              <a:t> и определённых штампов, характерных для </a:t>
            </a:r>
            <a:r>
              <a:rPr lang="ru-RU" dirty="0" smtClean="0">
                <a:hlinkClick r:id="rId9" tooltip="Сленг"/>
              </a:rPr>
              <a:t>сленгов</a:t>
            </a:r>
            <a:r>
              <a:rPr lang="ru-RU" dirty="0" smtClean="0"/>
              <a:t> (хотя привычки настолько сильны, что «подонки», сами того не замечая, правильно склоняют слова -- </a:t>
            </a:r>
            <a:r>
              <a:rPr lang="ru-RU" dirty="0" err="1" smtClean="0"/>
              <a:t>зайчек</a:t>
            </a:r>
            <a:r>
              <a:rPr lang="ru-RU" dirty="0" smtClean="0"/>
              <a:t>, </a:t>
            </a:r>
            <a:r>
              <a:rPr lang="ru-RU" dirty="0" err="1" smtClean="0"/>
              <a:t>зайчеку</a:t>
            </a:r>
            <a:r>
              <a:rPr lang="ru-RU" dirty="0" smtClean="0"/>
              <a:t>... -- и в результате фонетическая верность во многих случаях теряется). Чаще всего используется при написании комментариев к текстам в </a:t>
            </a:r>
            <a:r>
              <a:rPr lang="ru-RU" dirty="0" err="1" smtClean="0">
                <a:hlinkClick r:id="rId10" tooltip="Блог"/>
              </a:rPr>
              <a:t>блогах</a:t>
            </a:r>
            <a:r>
              <a:rPr lang="ru-RU" dirty="0" smtClean="0"/>
              <a:t>, чатах и </a:t>
            </a:r>
            <a:r>
              <a:rPr lang="ru-RU" dirty="0" err="1" smtClean="0"/>
              <a:t>веб-форумах</a:t>
            </a:r>
            <a:r>
              <a:rPr lang="ru-RU" dirty="0" smtClean="0"/>
              <a:t>. Сленг породил множество стереотипных выражений и </a:t>
            </a:r>
            <a:r>
              <a:rPr lang="ru-RU" dirty="0" err="1" smtClean="0">
                <a:hlinkClick r:id="rId11" tooltip="Интернет-мем"/>
              </a:rPr>
              <a:t>интернет-мемов</a:t>
            </a:r>
            <a:r>
              <a:rPr lang="ru-RU" dirty="0" smtClean="0"/>
              <a:t>, в частности, с ним связывают </a:t>
            </a:r>
            <a:r>
              <a:rPr lang="ru-RU" dirty="0" err="1" smtClean="0">
                <a:hlinkClick r:id="rId12" tooltip="Мем"/>
              </a:rPr>
              <a:t>мем</a:t>
            </a:r>
            <a:r>
              <a:rPr lang="ru-RU" dirty="0" smtClean="0"/>
              <a:t> «</a:t>
            </a:r>
            <a:r>
              <a:rPr lang="ru-RU" dirty="0" err="1" smtClean="0">
                <a:hlinkClick r:id="rId13" tooltip="Превед"/>
              </a:rPr>
              <a:t>превед</a:t>
            </a:r>
            <a:r>
              <a:rPr lang="ru-RU" dirty="0" smtClean="0"/>
              <a:t>».</a:t>
            </a:r>
            <a:endParaRPr lang="ru-RU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Характеристика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57222" y="1357298"/>
            <a:ext cx="9501222" cy="585791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Основная особенность стиля </a:t>
            </a:r>
            <a:r>
              <a:rPr lang="ru-RU" dirty="0" smtClean="0">
                <a:hlinkClick r:id="rId2" tooltip="Падонки"/>
              </a:rPr>
              <a:t>«</a:t>
            </a:r>
            <a:r>
              <a:rPr lang="ru-RU" dirty="0" err="1" smtClean="0">
                <a:hlinkClick r:id="rId2" tooltip="Падонки"/>
              </a:rPr>
              <a:t>падонкаф</a:t>
            </a:r>
            <a:r>
              <a:rPr lang="ru-RU" dirty="0" smtClean="0">
                <a:hlinkClick r:id="rId2" tooltip="Падонки"/>
              </a:rPr>
              <a:t>»</a:t>
            </a:r>
            <a:r>
              <a:rPr lang="ru-RU" dirty="0" smtClean="0"/>
              <a:t> заключается в намеренном нарушении норм </a:t>
            </a:r>
            <a:r>
              <a:rPr lang="ru-RU" dirty="0" smtClean="0">
                <a:hlinkClick r:id="rId3" tooltip="Орфография"/>
              </a:rPr>
              <a:t>орфографии</a:t>
            </a:r>
            <a:r>
              <a:rPr lang="ru-RU" dirty="0" smtClean="0"/>
              <a:t> русского языка (ориентированных на этимологию) при сохранении </a:t>
            </a:r>
            <a:r>
              <a:rPr lang="ru-RU" dirty="0" smtClean="0">
                <a:hlinkClick r:id="rId4" tooltip="Графика (письмо) (страница отсутствует)"/>
              </a:rPr>
              <a:t>графических</a:t>
            </a:r>
            <a:r>
              <a:rPr lang="ru-RU" dirty="0" smtClean="0"/>
              <a:t> принципов чтения и в общем той же фонетической последовательности. Из </a:t>
            </a:r>
            <a:r>
              <a:rPr lang="ru-RU" dirty="0" err="1" smtClean="0">
                <a:hlinkClick r:id="rId5" tooltip="Омофония"/>
              </a:rPr>
              <a:t>омофонических</a:t>
            </a:r>
            <a:r>
              <a:rPr lang="ru-RU" dirty="0" smtClean="0"/>
              <a:t> способов записи в данной позиции выбирается то, которое не соответствует орфографической норме — употребление </a:t>
            </a:r>
            <a:r>
              <a:rPr lang="ru-RU" i="1" dirty="0" smtClean="0"/>
              <a:t>а</a:t>
            </a:r>
            <a:r>
              <a:rPr lang="ru-RU" dirty="0" smtClean="0"/>
              <a:t> вместо безударного </a:t>
            </a:r>
            <a:r>
              <a:rPr lang="ru-RU" i="1" dirty="0" smtClean="0"/>
              <a:t>о</a:t>
            </a:r>
            <a:r>
              <a:rPr lang="ru-RU" dirty="0" smtClean="0"/>
              <a:t> и наоборот, </a:t>
            </a:r>
            <a:r>
              <a:rPr lang="ru-RU" dirty="0" err="1" smtClean="0"/>
              <a:t>взаимозамена</a:t>
            </a:r>
            <a:r>
              <a:rPr lang="ru-RU" dirty="0" smtClean="0"/>
              <a:t> безударных </a:t>
            </a:r>
            <a:r>
              <a:rPr lang="ru-RU" i="1" dirty="0" smtClean="0"/>
              <a:t>и</a:t>
            </a:r>
            <a:r>
              <a:rPr lang="ru-RU" dirty="0" smtClean="0"/>
              <a:t>, </a:t>
            </a:r>
            <a:r>
              <a:rPr lang="ru-RU" i="1" dirty="0" smtClean="0"/>
              <a:t>е</a:t>
            </a:r>
            <a:r>
              <a:rPr lang="ru-RU" dirty="0" smtClean="0"/>
              <a:t> и </a:t>
            </a:r>
            <a:r>
              <a:rPr lang="ru-RU" i="1" dirty="0" smtClean="0"/>
              <a:t>я</a:t>
            </a:r>
            <a:r>
              <a:rPr lang="ru-RU" dirty="0" smtClean="0"/>
              <a:t>, </a:t>
            </a:r>
            <a:r>
              <a:rPr lang="ru-RU" i="1" dirty="0" err="1" smtClean="0"/>
              <a:t>цц</a:t>
            </a:r>
            <a:r>
              <a:rPr lang="ru-RU" dirty="0" smtClean="0"/>
              <a:t> или </a:t>
            </a:r>
            <a:r>
              <a:rPr lang="ru-RU" i="1" dirty="0" err="1" smtClean="0"/>
              <a:t>ц</a:t>
            </a:r>
            <a:r>
              <a:rPr lang="ru-RU" i="1" dirty="0" smtClean="0"/>
              <a:t> </a:t>
            </a:r>
            <a:r>
              <a:rPr lang="ru-RU" dirty="0" smtClean="0"/>
              <a:t>вместо </a:t>
            </a:r>
            <a:r>
              <a:rPr lang="ru-RU" i="1" dirty="0" smtClean="0"/>
              <a:t>тс</a:t>
            </a:r>
            <a:r>
              <a:rPr lang="ru-RU" dirty="0" smtClean="0"/>
              <a:t>, </a:t>
            </a:r>
            <a:r>
              <a:rPr lang="ru-RU" i="1" dirty="0" err="1" smtClean="0"/>
              <a:t>тьс</a:t>
            </a:r>
            <a:r>
              <a:rPr lang="ru-RU" dirty="0" smtClean="0"/>
              <a:t>, </a:t>
            </a:r>
            <a:r>
              <a:rPr lang="ru-RU" i="1" dirty="0" err="1" smtClean="0"/>
              <a:t>дс</a:t>
            </a:r>
            <a:r>
              <a:rPr lang="ru-RU" dirty="0" smtClean="0"/>
              <a:t>, также </a:t>
            </a:r>
            <a:r>
              <a:rPr lang="ru-RU" i="1" dirty="0" err="1" smtClean="0"/>
              <a:t>жы</a:t>
            </a:r>
            <a:r>
              <a:rPr lang="ru-RU" dirty="0" smtClean="0"/>
              <a:t> и </a:t>
            </a:r>
            <a:r>
              <a:rPr lang="ru-RU" i="1" dirty="0" err="1" smtClean="0"/>
              <a:t>шы</a:t>
            </a:r>
            <a:r>
              <a:rPr lang="ru-RU" dirty="0" smtClean="0"/>
              <a:t>, </a:t>
            </a:r>
            <a:r>
              <a:rPr lang="ru-RU" i="1" dirty="0" err="1" smtClean="0"/>
              <a:t>чя</a:t>
            </a:r>
            <a:r>
              <a:rPr lang="ru-RU" dirty="0" smtClean="0"/>
              <a:t> </a:t>
            </a:r>
            <a:r>
              <a:rPr lang="ru-RU" dirty="0" err="1" smtClean="0"/>
              <a:t>и</a:t>
            </a:r>
            <a:r>
              <a:rPr lang="ru-RU" dirty="0" smtClean="0"/>
              <a:t> </a:t>
            </a:r>
            <a:r>
              <a:rPr lang="ru-RU" i="1" dirty="0" err="1" smtClean="0"/>
              <a:t>щя</a:t>
            </a:r>
            <a:r>
              <a:rPr lang="ru-RU" dirty="0" smtClean="0"/>
              <a:t> вместо </a:t>
            </a:r>
            <a:r>
              <a:rPr lang="ru-RU" i="1" dirty="0" err="1" smtClean="0"/>
              <a:t>жи</a:t>
            </a:r>
            <a:r>
              <a:rPr lang="ru-RU" dirty="0" smtClean="0"/>
              <a:t> и </a:t>
            </a:r>
            <a:r>
              <a:rPr lang="ru-RU" i="1" dirty="0" err="1" smtClean="0"/>
              <a:t>ши</a:t>
            </a:r>
            <a:r>
              <a:rPr lang="ru-RU" dirty="0" smtClean="0"/>
              <a:t>, </a:t>
            </a:r>
            <a:r>
              <a:rPr lang="ru-RU" i="1" dirty="0" err="1" smtClean="0"/>
              <a:t>ча</a:t>
            </a:r>
            <a:r>
              <a:rPr lang="ru-RU" dirty="0" smtClean="0"/>
              <a:t> </a:t>
            </a:r>
            <a:r>
              <a:rPr lang="ru-RU" dirty="0" err="1" smtClean="0"/>
              <a:t>и</a:t>
            </a:r>
            <a:r>
              <a:rPr lang="ru-RU" dirty="0" smtClean="0"/>
              <a:t> </a:t>
            </a:r>
            <a:r>
              <a:rPr lang="ru-RU" i="1" dirty="0" err="1" smtClean="0"/>
              <a:t>ща</a:t>
            </a:r>
            <a:r>
              <a:rPr lang="ru-RU" dirty="0" smtClean="0"/>
              <a:t>, </a:t>
            </a:r>
            <a:r>
              <a:rPr lang="ru-RU" i="1" dirty="0" err="1" smtClean="0"/>
              <a:t>щ</a:t>
            </a:r>
            <a:r>
              <a:rPr lang="ru-RU" dirty="0" smtClean="0"/>
              <a:t> вместо </a:t>
            </a:r>
            <a:r>
              <a:rPr lang="ru-RU" i="1" dirty="0" err="1" smtClean="0"/>
              <a:t>сч</a:t>
            </a:r>
            <a:r>
              <a:rPr lang="ru-RU" dirty="0" smtClean="0"/>
              <a:t> и наоборот, </a:t>
            </a:r>
            <a:r>
              <a:rPr lang="ru-RU" i="1" dirty="0" err="1" smtClean="0"/>
              <a:t>йа</a:t>
            </a:r>
            <a:r>
              <a:rPr lang="ru-RU" dirty="0" smtClean="0"/>
              <a:t>, </a:t>
            </a:r>
            <a:r>
              <a:rPr lang="ru-RU" i="1" dirty="0" err="1" smtClean="0"/>
              <a:t>йо</a:t>
            </a:r>
            <a:r>
              <a:rPr lang="ru-RU" dirty="0" smtClean="0"/>
              <a:t>, </a:t>
            </a:r>
            <a:r>
              <a:rPr lang="ru-RU" i="1" dirty="0" err="1" smtClean="0"/>
              <a:t>йу</a:t>
            </a:r>
            <a:r>
              <a:rPr lang="ru-RU" dirty="0" smtClean="0"/>
              <a:t> вместо начальных </a:t>
            </a:r>
            <a:r>
              <a:rPr lang="ru-RU" i="1" dirty="0" err="1" smtClean="0"/>
              <a:t>я</a:t>
            </a:r>
            <a:r>
              <a:rPr lang="ru-RU" dirty="0" err="1" smtClean="0"/>
              <a:t>,</a:t>
            </a:r>
            <a:r>
              <a:rPr lang="ru-RU" i="1" dirty="0" err="1" smtClean="0"/>
              <a:t>ё</a:t>
            </a:r>
            <a:r>
              <a:rPr lang="ru-RU" dirty="0" smtClean="0"/>
              <a:t>, </a:t>
            </a:r>
            <a:r>
              <a:rPr lang="ru-RU" i="1" dirty="0" err="1" smtClean="0"/>
              <a:t>ю</a:t>
            </a:r>
            <a:r>
              <a:rPr lang="ru-RU" dirty="0" smtClean="0"/>
              <a:t>, </a:t>
            </a:r>
            <a:r>
              <a:rPr lang="ru-RU" dirty="0" err="1" smtClean="0"/>
              <a:t>взаимозамена</a:t>
            </a:r>
            <a:r>
              <a:rPr lang="ru-RU" dirty="0" smtClean="0"/>
              <a:t> глухих и звонких на конце слова или перед глухими (</a:t>
            </a:r>
            <a:r>
              <a:rPr lang="ru-RU" i="1" dirty="0" err="1" smtClean="0"/>
              <a:t>кросафчег</a:t>
            </a:r>
            <a:r>
              <a:rPr lang="ru-RU" dirty="0" smtClean="0"/>
              <a:t>), причём вместо </a:t>
            </a:r>
            <a:r>
              <a:rPr lang="ru-RU" i="1" dirty="0" err="1" smtClean="0"/>
              <a:t>ф</a:t>
            </a:r>
            <a:r>
              <a:rPr lang="ru-RU" dirty="0" smtClean="0"/>
              <a:t> в этой позиции может употребляться </a:t>
            </a:r>
            <a:r>
              <a:rPr lang="ru-RU" i="1" dirty="0" err="1" smtClean="0"/>
              <a:t>фф</a:t>
            </a:r>
            <a:r>
              <a:rPr lang="ru-RU" dirty="0" smtClean="0"/>
              <a:t> (по образцу старой западноевропейской передачи фамилий вроде </a:t>
            </a:r>
            <a:r>
              <a:rPr lang="ru-RU" i="1" dirty="0" err="1" smtClean="0"/>
              <a:t>Smirnoff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0"/>
            <a:ext cx="8358214" cy="635795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Распространено также слияние слов воедино без пробела (</a:t>
            </a:r>
            <a:r>
              <a:rPr lang="ru-RU" i="1" dirty="0" err="1" smtClean="0"/>
              <a:t>ржунимагу</a:t>
            </a:r>
            <a:r>
              <a:rPr lang="ru-RU" dirty="0" smtClean="0"/>
              <a:t>). Иными словами, это «</a:t>
            </a:r>
            <a:r>
              <a:rPr lang="ru-RU" dirty="0" err="1" smtClean="0"/>
              <a:t>антинорма</a:t>
            </a:r>
            <a:r>
              <a:rPr lang="ru-RU" dirty="0" smtClean="0"/>
              <a:t>», основанная на последовательном (или близком к таковому) отталкивании от существующего нормативного выбора написаний (то есть для того, чтобы писать на жаргоне подонков, фактически надо владеть существующей нормой). Кроме того, реже используются средства, нарушающие графические принципы чтения: </a:t>
            </a:r>
            <a:r>
              <a:rPr lang="ru-RU" dirty="0" err="1" smtClean="0"/>
              <a:t>взаимозамена</a:t>
            </a:r>
            <a:r>
              <a:rPr lang="ru-RU" dirty="0" smtClean="0"/>
              <a:t> глухих и звонких не только на конце слова (</a:t>
            </a:r>
            <a:r>
              <a:rPr lang="ru-RU" i="1" dirty="0" err="1" smtClean="0"/>
              <a:t>дафай</a:t>
            </a:r>
            <a:r>
              <a:rPr lang="ru-RU" dirty="0" smtClean="0"/>
              <a:t>), а также твёрдых и мягких (например, </a:t>
            </a:r>
            <a:r>
              <a:rPr lang="ru-RU" i="1" dirty="0" err="1" smtClean="0"/>
              <a:t>медвед</a:t>
            </a:r>
            <a:r>
              <a:rPr lang="ru-RU" dirty="0" smtClean="0"/>
              <a:t>). Последние явления </a:t>
            </a:r>
            <a:r>
              <a:rPr lang="ru-RU" dirty="0" err="1" smtClean="0"/>
              <a:t>лексикализованы</a:t>
            </a:r>
            <a:r>
              <a:rPr lang="ru-RU" dirty="0" smtClean="0"/>
              <a:t> (связаны с конкретными словами).</a:t>
            </a:r>
          </a:p>
          <a:p>
            <a:r>
              <a:rPr lang="ru-RU" dirty="0" smtClean="0"/>
              <a:t>Помимо этого, язык </a:t>
            </a:r>
            <a:r>
              <a:rPr lang="ru-RU" dirty="0" smtClean="0">
                <a:hlinkClick r:id="rId2" tooltip="Падонки"/>
              </a:rPr>
              <a:t>«</a:t>
            </a:r>
            <a:r>
              <a:rPr lang="ru-RU" dirty="0" err="1" smtClean="0">
                <a:hlinkClick r:id="rId2" tooltip="Падонки"/>
              </a:rPr>
              <a:t>падонкаф</a:t>
            </a:r>
            <a:r>
              <a:rPr lang="ru-RU" dirty="0" smtClean="0">
                <a:hlinkClick r:id="rId2" tooltip="Падонки"/>
              </a:rPr>
              <a:t>»</a:t>
            </a:r>
            <a:r>
              <a:rPr lang="ru-RU" dirty="0" smtClean="0"/>
              <a:t> включает специфическую лексику — обычно общелитературные слова, которым приписаны особые значения/употребления (жаргон в собственном смысле слова): таково само слово </a:t>
            </a:r>
            <a:r>
              <a:rPr lang="ru-RU" i="1" dirty="0" err="1" smtClean="0"/>
              <a:t>падонаг</a:t>
            </a:r>
            <a:r>
              <a:rPr lang="ru-RU" dirty="0" smtClean="0"/>
              <a:t>, а также выражения вроде </a:t>
            </a:r>
            <a:r>
              <a:rPr lang="ru-RU" i="1" dirty="0" err="1" smtClean="0"/>
              <a:t>жжош</a:t>
            </a:r>
            <a:r>
              <a:rPr lang="ru-RU" i="1" dirty="0" smtClean="0"/>
              <a:t>, </a:t>
            </a:r>
            <a:r>
              <a:rPr lang="ru-RU" i="1" dirty="0" err="1" smtClean="0"/>
              <a:t>аффтар</a:t>
            </a:r>
            <a:r>
              <a:rPr lang="ru-RU" i="1" dirty="0" smtClean="0"/>
              <a:t>, выпей </a:t>
            </a:r>
            <a:r>
              <a:rPr lang="ru-RU" i="1" dirty="0" err="1" smtClean="0"/>
              <a:t>йаду</a:t>
            </a:r>
            <a:r>
              <a:rPr lang="ru-RU" i="1" dirty="0" smtClean="0"/>
              <a:t>, </a:t>
            </a:r>
            <a:r>
              <a:rPr lang="ru-RU" i="1" dirty="0" err="1" smtClean="0"/>
              <a:t>аццки</a:t>
            </a:r>
            <a:r>
              <a:rPr lang="ru-RU" dirty="0" smtClean="0"/>
              <a:t> и т. п.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языка подонков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hlinkClick r:id="rId2" tooltip="Психотерапевт"/>
              </a:rPr>
              <a:t>Психотерапевт</a:t>
            </a:r>
            <a:r>
              <a:rPr lang="ru-RU" dirty="0" smtClean="0"/>
              <a:t> </a:t>
            </a:r>
            <a:r>
              <a:rPr lang="ru-RU" dirty="0" smtClean="0">
                <a:hlinkClick r:id="rId3" tooltip="Д. В. Ковпак (страница отсутствует)"/>
              </a:rPr>
              <a:t>Д. В. Ковпак</a:t>
            </a:r>
            <a:r>
              <a:rPr lang="ru-RU" dirty="0" smtClean="0"/>
              <a:t> считает, что «</a:t>
            </a:r>
            <a:r>
              <a:rPr lang="ru-RU" dirty="0" err="1" smtClean="0"/>
              <a:t>падонкаффский</a:t>
            </a:r>
            <a:r>
              <a:rPr lang="ru-RU" dirty="0" smtClean="0"/>
              <a:t>» язык возник не стихийно, а в результате целенаправленной деятельности энтузиастов — сначала в письменном виде в Интернете, а оттуда попал в устную речь.</a:t>
            </a:r>
            <a:r>
              <a:rPr lang="ru-RU" baseline="30000" dirty="0" smtClean="0">
                <a:hlinkClick r:id="rId4"/>
              </a:rPr>
              <a:t>[2]</a:t>
            </a:r>
            <a:endParaRPr lang="ru-RU" dirty="0" smtClean="0"/>
          </a:p>
          <a:p>
            <a:r>
              <a:rPr lang="ru-RU" dirty="0" smtClean="0"/>
              <a:t>Стиль, основанный на нарочито неправильной орфографии, распространился в Интернете стихийно как гротескная реакция на многочисленные орфографические ошибки в </a:t>
            </a:r>
            <a:r>
              <a:rPr lang="ru-RU" dirty="0" err="1" smtClean="0"/>
              <a:t>интернет-публикациях</a:t>
            </a:r>
            <a:r>
              <a:rPr lang="ru-RU" dirty="0" smtClean="0"/>
              <a:t> и репликах. Непосредственным предшественником «</a:t>
            </a:r>
            <a:r>
              <a:rPr lang="ru-RU" dirty="0" err="1" smtClean="0"/>
              <a:t>олбанского</a:t>
            </a:r>
            <a:r>
              <a:rPr lang="ru-RU" dirty="0" smtClean="0"/>
              <a:t>» был жаргон пользователей компьютерной сети </a:t>
            </a:r>
            <a:r>
              <a:rPr lang="ru-RU" dirty="0" err="1" smtClean="0">
                <a:hlinkClick r:id="rId5" tooltip="Фидонет"/>
              </a:rPr>
              <a:t>фидонет</a:t>
            </a:r>
            <a:r>
              <a:rPr lang="ru-RU" dirty="0" smtClean="0"/>
              <a:t>, а конкретно — эхо конференциях </a:t>
            </a:r>
            <a:r>
              <a:rPr lang="ru-RU" dirty="0" smtClean="0">
                <a:hlinkClick r:id="rId6" tooltip="TYT.BCE.HACPEM"/>
              </a:rPr>
              <a:t>TYT.BCE.HACPEM</a:t>
            </a:r>
            <a:r>
              <a:rPr lang="ru-RU" dirty="0" smtClean="0"/>
              <a:t> и </a:t>
            </a:r>
            <a:r>
              <a:rPr lang="ru-RU" dirty="0" err="1" smtClean="0"/>
              <a:t>Ru.punk.rock</a:t>
            </a:r>
            <a:r>
              <a:rPr lang="ru-RU" dirty="0" smtClean="0"/>
              <a:t>, а также </a:t>
            </a:r>
            <a:r>
              <a:rPr lang="ru-RU" dirty="0" err="1" smtClean="0">
                <a:hlinkClick r:id="rId7" tooltip="Кащенизм"/>
              </a:rPr>
              <a:t>кащенитов</a:t>
            </a:r>
            <a:r>
              <a:rPr lang="ru-RU" baseline="30000" dirty="0" smtClean="0">
                <a:hlinkClick r:id="rId4"/>
              </a:rPr>
              <a:t>[3]</a:t>
            </a:r>
            <a:r>
              <a:rPr lang="ru-RU" dirty="0" smtClean="0"/>
              <a:t>, чья </a:t>
            </a:r>
            <a:r>
              <a:rPr lang="ru-RU" dirty="0" err="1" smtClean="0">
                <a:hlinkClick r:id="rId8" tooltip="Эхоконференция"/>
              </a:rPr>
              <a:t>эхоконференция</a:t>
            </a:r>
            <a:r>
              <a:rPr lang="ru-RU" dirty="0" smtClean="0"/>
              <a:t> известна примерно с конца декабря </a:t>
            </a:r>
            <a:r>
              <a:rPr lang="ru-RU" dirty="0" smtClean="0">
                <a:hlinkClick r:id="rId9" tooltip="1998 год"/>
              </a:rPr>
              <a:t>1998 года</a:t>
            </a:r>
            <a:r>
              <a:rPr lang="ru-RU" dirty="0" smtClean="0"/>
              <a:t>. Этот феномен </a:t>
            </a:r>
            <a:r>
              <a:rPr lang="ru-RU" dirty="0" smtClean="0">
                <a:hlinkClick r:id="rId10" tooltip="Рунет"/>
              </a:rPr>
              <a:t>Рунета</a:t>
            </a:r>
            <a:r>
              <a:rPr lang="ru-RU" dirty="0" smtClean="0"/>
              <a:t> близок популярному в англоязычном Интернете </a:t>
            </a:r>
            <a:r>
              <a:rPr lang="ru-RU" dirty="0" err="1" smtClean="0">
                <a:hlinkClick r:id="rId11" tooltip="en:Lolspeak"/>
              </a:rPr>
              <a:t>LOLspeak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120</TotalTime>
  <Words>524</Words>
  <Application>Microsoft Office PowerPoint</Application>
  <PresentationFormat>Экран (4:3)</PresentationFormat>
  <Paragraphs>51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Яркая</vt:lpstr>
      <vt:lpstr>Молодёжные сленги</vt:lpstr>
      <vt:lpstr>Сначала разберёмся что такое сленг.</vt:lpstr>
      <vt:lpstr>Особенности</vt:lpstr>
      <vt:lpstr>История.</vt:lpstr>
      <vt:lpstr>Также список нескольких терминов  которые использует молодёжь.</vt:lpstr>
      <vt:lpstr>Также  среди ряда терминов есть свой язык подонков.</vt:lpstr>
      <vt:lpstr>Характеристика</vt:lpstr>
      <vt:lpstr>Презентация PowerPoint</vt:lpstr>
      <vt:lpstr>История языка подонков</vt:lpstr>
      <vt:lpstr>Презентация PowerPoint</vt:lpstr>
      <vt:lpstr>Как распространился этот язык.</vt:lpstr>
      <vt:lpstr>Презентация PowerPoint</vt:lpstr>
      <vt:lpstr>Как же всё-таки понимать сленг современной молодёжи?</vt:lpstr>
      <vt:lpstr>Презентация PowerPoint</vt:lpstr>
      <vt:lpstr>Презентация PowerPoint</vt:lpstr>
      <vt:lpstr>Ссылки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Молодёжные сленги</dc:title>
  <cp:lastModifiedBy>1q</cp:lastModifiedBy>
  <cp:revision>16</cp:revision>
  <dcterms:modified xsi:type="dcterms:W3CDTF">2023-01-20T23:45:37Z</dcterms:modified>
</cp:coreProperties>
</file>