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74" r:id="rId3"/>
    <p:sldId id="284" r:id="rId4"/>
    <p:sldId id="262" r:id="rId5"/>
    <p:sldId id="285" r:id="rId6"/>
    <p:sldId id="270" r:id="rId7"/>
    <p:sldId id="282" r:id="rId8"/>
    <p:sldId id="265" r:id="rId9"/>
    <p:sldId id="299" r:id="rId10"/>
    <p:sldId id="266" r:id="rId11"/>
    <p:sldId id="272" r:id="rId12"/>
    <p:sldId id="279" r:id="rId13"/>
    <p:sldId id="292" r:id="rId14"/>
    <p:sldId id="257" r:id="rId15"/>
    <p:sldId id="269" r:id="rId16"/>
    <p:sldId id="300" r:id="rId17"/>
    <p:sldId id="289" r:id="rId18"/>
    <p:sldId id="288" r:id="rId19"/>
    <p:sldId id="290" r:id="rId20"/>
    <p:sldId id="276" r:id="rId21"/>
    <p:sldId id="263" r:id="rId22"/>
    <p:sldId id="261" r:id="rId23"/>
    <p:sldId id="291" r:id="rId24"/>
    <p:sldId id="29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66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0" autoAdjust="0"/>
    <p:restoredTop sz="94660"/>
  </p:normalViewPr>
  <p:slideViewPr>
    <p:cSldViewPr>
      <p:cViewPr varScale="1">
        <p:scale>
          <a:sx n="65" d="100"/>
          <a:sy n="65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64748-7DFD-4ED3-8C30-436D2F8ABD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55F80-04B5-4A6B-8F16-585751C2C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50E35-BFC8-4076-819A-9A5B5E570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4D7B2-8B53-4537-8FF0-C0E17B87E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2996-DD66-463E-ADBE-0C44F5DE1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FFB94-4C6E-4233-BE6D-1787829A1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73FFD-73C1-479E-B1F5-6E4E3573B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50F64-F091-4F13-921A-EE784CDA8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550CE-F1FD-4DEC-A117-64EBD55B3F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78426-5167-4CB3-B659-EF30CD0F68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4EA48-A4EE-405E-9FE6-D79119AA9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cs typeface="+mn-cs"/>
              </a:defRPr>
            </a:lvl1pPr>
          </a:lstStyle>
          <a:p>
            <a:pPr>
              <a:defRPr/>
            </a:pPr>
            <a:fld id="{3276A793-5AFA-4637-998B-BCD65F01C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slow" advClick="0" advTm="15000"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os130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131" y="0"/>
            <a:ext cx="853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WordArt 5"/>
          <p:cNvSpPr>
            <a:spLocks noChangeArrowheads="1" noChangeShapeType="1" noTextEdit="1"/>
          </p:cNvSpPr>
          <p:nvPr/>
        </p:nvSpPr>
        <p:spPr bwMode="auto">
          <a:xfrm>
            <a:off x="2667000" y="2438400"/>
            <a:ext cx="4030663" cy="1862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perspectiveLeft"/>
              <a:lightRig rig="threePt" dir="t"/>
            </a:scene3d>
          </a:bodyPr>
          <a:lstStyle/>
          <a:p>
            <a:pPr algn="ctr">
              <a:defRPr/>
            </a:pPr>
            <a:r>
              <a:rPr lang="ru-RU" sz="48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ОСЕНЬ</a:t>
            </a:r>
          </a:p>
        </p:txBody>
      </p:sp>
    </p:spTree>
  </p:cSld>
  <p:clrMapOvr>
    <a:masterClrMapping/>
  </p:clrMapOvr>
  <p:transition spd="med" advClick="0" advTm="10000">
    <p:wheel spokes="8"/>
    <p:sndAc>
      <p:stSnd loop="1">
        <p:snd r:embed="rId2" name="All Fall Down (Theme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943600"/>
            <a:ext cx="8229600" cy="7620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/>
                </a:solidFill>
              </a:rPr>
              <a:t>Когда осенью бывают теплые солнечные дни это время называется – бабье лето</a:t>
            </a:r>
          </a:p>
        </p:txBody>
      </p:sp>
      <p:pic>
        <p:nvPicPr>
          <p:cNvPr id="22531" name="Picture 7" descr="30-09-07_120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381000"/>
            <a:ext cx="7467600" cy="55356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19800"/>
            <a:ext cx="4876800" cy="655638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chemeClr val="accent3"/>
                </a:solidFill>
              </a:rPr>
              <a:t> </a:t>
            </a:r>
            <a:r>
              <a:rPr lang="ru-RU" sz="2800" b="1" dirty="0" smtClean="0">
                <a:solidFill>
                  <a:schemeClr val="accent3"/>
                </a:solidFill>
              </a:rPr>
              <a:t>Осенью</a:t>
            </a:r>
            <a:r>
              <a:rPr lang="ru-RU" sz="2800" dirty="0" smtClean="0">
                <a:solidFill>
                  <a:schemeClr val="accent3"/>
                </a:solidFill>
              </a:rPr>
              <a:t> </a:t>
            </a:r>
            <a:r>
              <a:rPr lang="ru-RU" sz="2800" b="1" dirty="0" smtClean="0">
                <a:solidFill>
                  <a:schemeClr val="accent3"/>
                </a:solidFill>
              </a:rPr>
              <a:t>краснеют ягоды рябины и шиповника</a:t>
            </a:r>
          </a:p>
        </p:txBody>
      </p:sp>
      <p:pic>
        <p:nvPicPr>
          <p:cNvPr id="23555" name="Picture 5" descr="IMG_808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228600"/>
            <a:ext cx="5105400" cy="4303713"/>
          </a:xfrm>
          <a:prstGeom prst="horizontalScroll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3556" name="Picture 7" descr="pobeda 02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5400" y="2895600"/>
            <a:ext cx="3810000" cy="3705225"/>
          </a:xfrm>
          <a:prstGeom prst="verticalScroll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0" descr="9847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0"/>
            <a:ext cx="3657600" cy="3276600"/>
          </a:xfrm>
          <a:prstGeom prst="plaque">
            <a:avLst/>
          </a:prstGeom>
          <a:noFill/>
          <a:ln w="76200">
            <a:solidFill>
              <a:srgbClr val="CCFFCC"/>
            </a:solidFill>
            <a:miter lim="800000"/>
            <a:headEnd/>
            <a:tailEnd/>
          </a:ln>
        </p:spPr>
      </p:pic>
      <p:pic>
        <p:nvPicPr>
          <p:cNvPr id="24579" name="Picture 11" descr="9847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0" y="0"/>
            <a:ext cx="3200400" cy="3352800"/>
          </a:xfrm>
          <a:prstGeom prst="plaque">
            <a:avLst/>
          </a:prstGeom>
          <a:noFill/>
          <a:ln w="76200">
            <a:solidFill>
              <a:srgbClr val="CCFFCC"/>
            </a:solidFill>
            <a:miter lim="800000"/>
            <a:headEnd/>
            <a:tailEnd/>
          </a:ln>
        </p:spPr>
      </p:pic>
      <p:pic>
        <p:nvPicPr>
          <p:cNvPr id="24580" name="Picture 12" descr="98471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86200" y="2819400"/>
            <a:ext cx="2362200" cy="2895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4581" name="Picture 13" descr="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9800" y="3886200"/>
            <a:ext cx="2743200" cy="2609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4582" name="Rectangle 14"/>
          <p:cNvSpPr>
            <a:spLocks noGrp="1" noChangeArrowheads="1"/>
          </p:cNvSpPr>
          <p:nvPr>
            <p:ph type="title"/>
          </p:nvPr>
        </p:nvSpPr>
        <p:spPr>
          <a:xfrm>
            <a:off x="0" y="4343400"/>
            <a:ext cx="3733800" cy="5334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accent3"/>
                </a:solidFill>
              </a:rPr>
              <a:t>Люди собирают урожай фруктов</a:t>
            </a:r>
          </a:p>
        </p:txBody>
      </p:sp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2743200" y="6049963"/>
            <a:ext cx="4038600" cy="80803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accent3"/>
                </a:solidFill>
              </a:rPr>
              <a:t>И овощей</a:t>
            </a:r>
          </a:p>
        </p:txBody>
      </p:sp>
      <p:pic>
        <p:nvPicPr>
          <p:cNvPr id="25603" name="Picture 6" descr="red_potat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4114800"/>
            <a:ext cx="2278063" cy="2514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5604" name="Picture 7" descr="squash_acor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1800" y="152400"/>
            <a:ext cx="2049463" cy="22240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5" name="Picture 8" descr="calabaz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5200" y="4419600"/>
            <a:ext cx="2133600" cy="17811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5606" name="Picture 9" descr="washing_peppers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77000" y="4267200"/>
            <a:ext cx="2451100" cy="2451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5607" name="Picture 10" descr="carrot_banner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90800" y="2667000"/>
            <a:ext cx="4622800" cy="1511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5608" name="Picture 11" descr="onion_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57600" y="152400"/>
            <a:ext cx="2324100" cy="2184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9" name="Picture 12" descr="corn_on_the_cob_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57200" y="152400"/>
            <a:ext cx="2286000" cy="20256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>
          <a:xfrm>
            <a:off x="1447800" y="5867400"/>
            <a:ext cx="5867400" cy="731838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accent3"/>
                </a:solidFill>
              </a:rPr>
              <a:t>В лесу можно собирать грибы и ягоды</a:t>
            </a:r>
          </a:p>
        </p:txBody>
      </p:sp>
      <p:sp>
        <p:nvSpPr>
          <p:cNvPr id="6154" name="AutoShape 10"/>
          <p:cNvSpPr>
            <a:spLocks noGrp="1" noChangeAspect="1" noChangeArrowheads="1"/>
          </p:cNvSpPr>
          <p:nvPr isPhoto="1"/>
        </p:nvSpPr>
        <p:spPr bwMode="auto">
          <a:xfrm>
            <a:off x="827088" y="333375"/>
            <a:ext cx="3744912" cy="2744788"/>
          </a:xfrm>
          <a:prstGeom prst="flowChartDisplay">
            <a:avLst/>
          </a:prstGeom>
          <a:blipFill dpi="0" rotWithShape="1">
            <a:blip r:embed="rId2" cstate="email"/>
            <a:srcRect/>
            <a:stretch>
              <a:fillRect b="-2328"/>
            </a:stretch>
          </a:blipFill>
          <a:ln w="762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isometricOffAxis1Right"/>
            <a:lightRig rig="glow" dir="t">
              <a:rot lat="0" lon="0" rev="4800000"/>
            </a:lightRig>
          </a:scene3d>
          <a:sp3d prstMaterial="matte">
            <a:bevelT w="127000" h="63500"/>
            <a:bevelB prst="angle"/>
          </a:sp3d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26630" name="Picture 11" descr="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10200" y="381000"/>
            <a:ext cx="2286000" cy="22113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6631" name="Picture 13" descr="ch00001i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6400" y="3352800"/>
            <a:ext cx="28194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6632" name="Picture 14" descr="K3236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86400" y="3048000"/>
            <a:ext cx="2387600" cy="2657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5" descr="duck_art"/>
          <p:cNvPicPr>
            <a:picLocks noChangeAspect="1" noChangeArrowheads="1"/>
          </p:cNvPicPr>
          <p:nvPr/>
        </p:nvPicPr>
        <p:blipFill>
          <a:blip r:embed="rId3" cstate="email">
            <a:lum bright="6000"/>
          </a:blip>
          <a:srcRect/>
          <a:stretch>
            <a:fillRect/>
          </a:stretch>
        </p:blipFill>
        <p:spPr bwMode="auto">
          <a:xfrm flipH="1">
            <a:off x="609600" y="0"/>
            <a:ext cx="4364038" cy="304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7653" name="Picture 5" descr="Ёжик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609600" y="2667000"/>
            <a:ext cx="3657600" cy="3197537"/>
          </a:xfrm>
          <a:prstGeom prst="round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RightFacing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19800"/>
            <a:ext cx="8229600" cy="655638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2060"/>
                </a:solidFill>
              </a:rPr>
              <a:t>Птицы собираются в стаи и улетают на юг, а животные готовятся к зиме.</a:t>
            </a:r>
          </a:p>
        </p:txBody>
      </p:sp>
      <p:pic>
        <p:nvPicPr>
          <p:cNvPr id="27652" name="Picture 16" descr="220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36381" y="381000"/>
            <a:ext cx="3807619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7654" name="Picture 15" descr="белк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3886200" y="2819400"/>
            <a:ext cx="3911600" cy="2933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HeroicExtremeLeftFacing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15000">
    <p:wheel spokes="8"/>
    <p:sndAc>
      <p:stSnd>
        <p:snd r:embed="rId2" name="All Fall Down (Theme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5876925"/>
            <a:ext cx="8229600" cy="796925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bg1"/>
                </a:solidFill>
              </a:rPr>
              <a:t>Осенью пасмурная погода</a:t>
            </a:r>
          </a:p>
        </p:txBody>
      </p:sp>
      <p:pic>
        <p:nvPicPr>
          <p:cNvPr id="28675" name="Picture 3" descr="P01071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88913"/>
            <a:ext cx="8431212" cy="55546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20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20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20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5973763"/>
            <a:ext cx="8534400" cy="884237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Льют холодные дожди,</a:t>
            </a:r>
          </a:p>
        </p:txBody>
      </p:sp>
      <p:pic>
        <p:nvPicPr>
          <p:cNvPr id="29699" name="Picture 5" descr="MCj0200381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3275" y="0"/>
            <a:ext cx="35147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06-10-07_154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88820">
            <a:off x="1981200" y="1447800"/>
            <a:ext cx="5791200" cy="4343400"/>
          </a:xfrm>
          <a:prstGeom prst="cloudCallou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tmFilter="0,0; .5, 1; 1, 1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19800"/>
            <a:ext cx="8229600" cy="685800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становится холоднее, дует сильный ветер.</a:t>
            </a:r>
          </a:p>
        </p:txBody>
      </p:sp>
      <p:pic>
        <p:nvPicPr>
          <p:cNvPr id="30723" name="Picture 3" descr="MCj0250101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38463" cy="39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9" descr="bkol2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19400" y="1447800"/>
            <a:ext cx="6096000" cy="4543425"/>
          </a:xfrm>
          <a:prstGeom prst="flowChartPunchedTap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tmFilter="0,0; .5, 1; 1, 1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638800"/>
            <a:ext cx="8229600" cy="808038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FF6699"/>
                </a:solidFill>
              </a:rPr>
              <a:t/>
            </a:r>
            <a:br>
              <a:rPr lang="ru-RU" sz="2400" b="1" smtClean="0">
                <a:solidFill>
                  <a:srgbClr val="FF6699"/>
                </a:solidFill>
              </a:rPr>
            </a:br>
            <a:r>
              <a:rPr lang="ru-RU" sz="2400" b="1" smtClean="0">
                <a:solidFill>
                  <a:srgbClr val="FF6699"/>
                </a:solidFill>
              </a:rPr>
              <a:t> </a:t>
            </a:r>
            <a:r>
              <a:rPr lang="ru-RU" sz="2800" b="1" smtClean="0">
                <a:solidFill>
                  <a:schemeClr val="bg1"/>
                </a:solidFill>
              </a:rPr>
              <a:t>Детки надевают – куртку, шапку, теплые штаны и ботинки.</a:t>
            </a:r>
          </a:p>
        </p:txBody>
      </p:sp>
      <p:pic>
        <p:nvPicPr>
          <p:cNvPr id="20483" name="Picture 5" descr="01-10-07_10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 flipV="1">
            <a:off x="1524000" y="304800"/>
            <a:ext cx="6477000" cy="5313363"/>
          </a:xfrm>
          <a:prstGeom prst="flowChartPunchedTape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5943600"/>
            <a:ext cx="8229600" cy="73183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/>
                </a:solidFill>
              </a:rPr>
              <a:t>Как мы можем узнать, что уже пришла осень?</a:t>
            </a:r>
          </a:p>
        </p:txBody>
      </p:sp>
      <p:pic>
        <p:nvPicPr>
          <p:cNvPr id="14339" name="Picture 5" descr="IMG_81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47800" y="990600"/>
            <a:ext cx="7276568" cy="4848225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  <a:reflection blurRad="12700" stA="30000" endPos="30000" dist="5000" dir="5400000" sy="-100000" algn="bl" rotWithShape="0"/>
          </a:effectLst>
          <a:scene3d>
            <a:camera prst="isometricOffAxis2Left"/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5943600"/>
            <a:ext cx="8229600" cy="731838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chemeClr val="bg1"/>
                </a:solidFill>
              </a:rPr>
              <a:t>В конце осени становится так холодно, что лужи покрываются коркой льда</a:t>
            </a:r>
          </a:p>
        </p:txBody>
      </p:sp>
      <p:pic>
        <p:nvPicPr>
          <p:cNvPr id="32771" name="Picture 5" descr="IMG_82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28600"/>
            <a:ext cx="8305800" cy="5534025"/>
          </a:xfrm>
          <a:prstGeom prst="snip2DiagRect">
            <a:avLst/>
          </a:prstGeom>
          <a:noFill/>
          <a:ln w="57150">
            <a:solidFill>
              <a:srgbClr val="7030A0"/>
            </a:solidFill>
            <a:round/>
            <a:headEnd/>
            <a:tailEnd/>
          </a:ln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6019800"/>
            <a:ext cx="8229600" cy="655638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bg1"/>
                </a:solidFill>
              </a:rPr>
              <a:t>трава высыхает</a:t>
            </a:r>
          </a:p>
        </p:txBody>
      </p:sp>
      <p:pic>
        <p:nvPicPr>
          <p:cNvPr id="33795" name="Picture 9" descr="IMG_82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04800"/>
            <a:ext cx="5181600" cy="3451225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scene3d>
            <a:camera prst="perspectiveHeroicExtremeLeftFacing"/>
            <a:lightRig rig="threePt" dir="t"/>
          </a:scene3d>
        </p:spPr>
      </p:pic>
      <p:pic>
        <p:nvPicPr>
          <p:cNvPr id="33796" name="Picture 10" descr="IMG_82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24400" y="2133600"/>
            <a:ext cx="4419600" cy="3476625"/>
          </a:xfrm>
          <a:prstGeom prst="roundRect">
            <a:avLst/>
          </a:prstGeom>
          <a:noFill/>
          <a:ln w="12700">
            <a:solidFill>
              <a:srgbClr val="7030A0"/>
            </a:solidFill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HeroicExtremeRightFacing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6126163"/>
            <a:ext cx="8229600" cy="731837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А с деревьев опадают последние листочки</a:t>
            </a:r>
            <a:r>
              <a:rPr lang="ru-RU" sz="280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4820" name="Picture 13" descr="MPj0407518000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61666" y="2057400"/>
            <a:ext cx="5982334" cy="3986213"/>
          </a:xfrm>
          <a:prstGeom prst="ellipse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4819" name="Picture 8" descr="IMG_818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4800" y="0"/>
            <a:ext cx="5867400" cy="4628994"/>
          </a:xfrm>
          <a:prstGeom prst="ellipse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15000">
    <p:wheel spokes="8"/>
    <p:sndAc>
      <p:stSnd>
        <p:snd r:embed="rId2" name="All Fall Down (Theme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6172200"/>
            <a:ext cx="8229600" cy="350838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Значит скоро придет зима</a:t>
            </a:r>
            <a:r>
              <a:rPr lang="ru-RU" sz="280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35843" name="Picture 7" descr="05-10-07_15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304800"/>
            <a:ext cx="7416800" cy="5562600"/>
          </a:xfrm>
          <a:prstGeom prst="hexagon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tmFilter="0,0; .5, 1; 1, 1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4572000"/>
            <a:ext cx="8001000" cy="2286000"/>
          </a:xfrm>
        </p:spPr>
        <p:txBody>
          <a:bodyPr/>
          <a:lstStyle/>
          <a:p>
            <a:pPr eaLnBrk="1" hangingPunct="1"/>
            <a:r>
              <a:rPr lang="ru-RU" sz="1800" b="1" smtClean="0">
                <a:solidFill>
                  <a:srgbClr val="FF6699"/>
                </a:solidFill>
              </a:rPr>
              <a:t>. </a:t>
            </a:r>
            <a:br>
              <a:rPr lang="ru-RU" sz="1800" b="1" smtClean="0">
                <a:solidFill>
                  <a:srgbClr val="FF6699"/>
                </a:solidFill>
              </a:rPr>
            </a:br>
            <a:r>
              <a:rPr lang="ru-RU" sz="2400" b="1" smtClean="0">
                <a:solidFill>
                  <a:schemeClr val="bg1"/>
                </a:solidFill>
              </a:rPr>
              <a:t>        Осень, осень в гости просим </a:t>
            </a:r>
            <a:br>
              <a:rPr lang="ru-RU" sz="2400" b="1" smtClean="0">
                <a:solidFill>
                  <a:schemeClr val="bg1"/>
                </a:solidFill>
              </a:rPr>
            </a:br>
            <a:r>
              <a:rPr lang="ru-RU" sz="2400" b="1" smtClean="0">
                <a:solidFill>
                  <a:schemeClr val="bg1"/>
                </a:solidFill>
              </a:rPr>
              <a:t>Погости недель восемь</a:t>
            </a:r>
            <a:br>
              <a:rPr lang="ru-RU" sz="2400" b="1" smtClean="0">
                <a:solidFill>
                  <a:schemeClr val="bg1"/>
                </a:solidFill>
              </a:rPr>
            </a:br>
            <a:r>
              <a:rPr lang="ru-RU" sz="2400" b="1" smtClean="0">
                <a:solidFill>
                  <a:schemeClr val="bg1"/>
                </a:solidFill>
              </a:rPr>
              <a:t>С обильными хлебами</a:t>
            </a:r>
            <a:br>
              <a:rPr lang="ru-RU" sz="2400" b="1" smtClean="0">
                <a:solidFill>
                  <a:schemeClr val="bg1"/>
                </a:solidFill>
              </a:rPr>
            </a:br>
            <a:r>
              <a:rPr lang="ru-RU" sz="2400" b="1" smtClean="0">
                <a:solidFill>
                  <a:schemeClr val="bg1"/>
                </a:solidFill>
              </a:rPr>
              <a:t> С листопадом и дождем</a:t>
            </a:r>
            <a:br>
              <a:rPr lang="ru-RU" sz="2400" b="1" smtClean="0">
                <a:solidFill>
                  <a:schemeClr val="bg1"/>
                </a:solidFill>
              </a:rPr>
            </a:br>
            <a:r>
              <a:rPr lang="ru-RU" sz="2400" b="1" smtClean="0">
                <a:solidFill>
                  <a:schemeClr val="bg1"/>
                </a:solidFill>
              </a:rPr>
              <a:t>  С перелётным журавлём</a:t>
            </a:r>
            <a:r>
              <a:rPr lang="ru-RU" sz="1600" b="1" smtClean="0">
                <a:solidFill>
                  <a:srgbClr val="FF6699"/>
                </a:solidFill>
              </a:rPr>
              <a:t/>
            </a:r>
            <a:br>
              <a:rPr lang="ru-RU" sz="1600" b="1" smtClean="0">
                <a:solidFill>
                  <a:srgbClr val="FF6699"/>
                </a:solidFill>
              </a:rPr>
            </a:br>
            <a:endParaRPr lang="ru-RU" sz="1600" b="1" smtClean="0">
              <a:solidFill>
                <a:srgbClr val="FF6699"/>
              </a:solidFill>
            </a:endParaRPr>
          </a:p>
        </p:txBody>
      </p:sp>
      <p:pic>
        <p:nvPicPr>
          <p:cNvPr id="36867" name="Picture 4" descr="02-10-07_10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6400" y="0"/>
            <a:ext cx="6045200" cy="4724400"/>
          </a:xfrm>
          <a:prstGeom prst="verticalScroll">
            <a:avLst/>
          </a:prstGeom>
          <a:noFill/>
          <a:ln w="57150">
            <a:solidFill>
              <a:srgbClr val="7030A0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ransition spd="med" advClick="0" advTm="2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6126163"/>
            <a:ext cx="8229600" cy="731837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/>
                </a:solidFill>
              </a:rPr>
              <a:t>Осенью листья окрашены в разные цвета</a:t>
            </a:r>
          </a:p>
        </p:txBody>
      </p:sp>
      <p:pic>
        <p:nvPicPr>
          <p:cNvPr id="15363" name="Picture 5" descr="DSC0214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2400"/>
            <a:ext cx="7962900" cy="5972175"/>
          </a:xfrm>
          <a:prstGeom prst="flowChartAlternateProcess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6126163"/>
            <a:ext cx="5486400" cy="731837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/>
                </a:solidFill>
              </a:rPr>
              <a:t>Бывают желтыми</a:t>
            </a:r>
          </a:p>
        </p:txBody>
      </p:sp>
      <p:pic>
        <p:nvPicPr>
          <p:cNvPr id="16387" name="Picture 6" descr="IMG_169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4800" y="838200"/>
            <a:ext cx="4335463" cy="4495800"/>
          </a:xfrm>
          <a:ln w="76200">
            <a:solidFill>
              <a:schemeClr val="accent2">
                <a:lumMod val="7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388" name="Picture 9" descr="IMG_17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800600" y="228600"/>
            <a:ext cx="4038600" cy="3271838"/>
          </a:xfrm>
          <a:prstGeom prst="roundRect">
            <a:avLst>
              <a:gd name="adj" fmla="val 16667"/>
            </a:avLst>
          </a:prstGeom>
          <a:ln w="76200">
            <a:solidFill>
              <a:schemeClr val="tx1"/>
            </a:solidFill>
            <a:prstDash val="sysDash"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6389" name="Picture 10" descr="DSC0218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53000" y="3670300"/>
            <a:ext cx="3619500" cy="2992438"/>
          </a:xfrm>
          <a:prstGeom prst="roundRect">
            <a:avLst>
              <a:gd name="adj" fmla="val 16667"/>
            </a:avLst>
          </a:prstGeom>
          <a:ln w="76200">
            <a:solidFill>
              <a:schemeClr val="tx1"/>
            </a:solidFill>
            <a:prstDash val="sysDash"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096000"/>
            <a:ext cx="8229600" cy="579438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chemeClr val="bg1"/>
                </a:solidFill>
              </a:rPr>
              <a:t>коричневыми</a:t>
            </a:r>
          </a:p>
        </p:txBody>
      </p:sp>
      <p:pic>
        <p:nvPicPr>
          <p:cNvPr id="17411" name="Picture 5" descr="DSC021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381000"/>
            <a:ext cx="7239000" cy="54292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 tmFilter="0,0; .5, 1; 1, 1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6096000"/>
            <a:ext cx="8229600" cy="57943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/>
                </a:solidFill>
              </a:rPr>
              <a:t>А бывают листья красивого бурого цвета</a:t>
            </a:r>
          </a:p>
        </p:txBody>
      </p:sp>
      <p:pic>
        <p:nvPicPr>
          <p:cNvPr id="18435" name="Picture 5" descr="IMG_818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19600" y="2362200"/>
            <a:ext cx="4495800" cy="3649663"/>
          </a:xfrm>
          <a:prstGeom prst="snipRound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8436" name="Picture 6" descr="IMG_82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" y="152400"/>
            <a:ext cx="5410200" cy="3714750"/>
          </a:xfrm>
          <a:prstGeom prst="snip2Diag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6019800"/>
            <a:ext cx="8229600" cy="65563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/>
                </a:solidFill>
              </a:rPr>
              <a:t>А хвойные деревья остаются зелеными даже осенью</a:t>
            </a:r>
          </a:p>
        </p:txBody>
      </p:sp>
      <p:pic>
        <p:nvPicPr>
          <p:cNvPr id="19459" name="Picture 6" descr="DSC021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304800"/>
            <a:ext cx="3886200" cy="518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9460" name="Picture 7" descr="DSC0207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228600"/>
            <a:ext cx="3971925" cy="5295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0"/>
            <a:ext cx="8229600" cy="57943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/>
                </a:solidFill>
              </a:rPr>
              <a:t>Осень часто называют – золотая осень</a:t>
            </a:r>
          </a:p>
        </p:txBody>
      </p:sp>
      <p:pic>
        <p:nvPicPr>
          <p:cNvPr id="20483" name="Picture 6" descr="DSC0207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90600" y="381000"/>
            <a:ext cx="7543800" cy="54800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15000">
    <p:wheel spokes="8"/>
    <p:sndAc>
      <p:stSnd>
        <p:snd r:embed="rId2" name="All Fall Down (Theme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876925"/>
            <a:ext cx="8229600" cy="78263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chemeClr val="accent3"/>
                </a:solidFill>
              </a:rPr>
              <a:t>Когда листья падают на землю это явление называют- листопад</a:t>
            </a:r>
            <a:r>
              <a:rPr lang="ru-RU" sz="3600" dirty="0" smtClean="0">
                <a:solidFill>
                  <a:srgbClr val="FF3399"/>
                </a:solidFill>
              </a:rPr>
              <a:t>.</a:t>
            </a:r>
          </a:p>
        </p:txBody>
      </p:sp>
      <p:pic>
        <p:nvPicPr>
          <p:cNvPr id="21507" name="Picture 3" descr="P010724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333375"/>
            <a:ext cx="8216900" cy="5414963"/>
          </a:xfrm>
          <a:prstGeom prst="ellipse">
            <a:avLst/>
          </a:prstGeom>
          <a:ln>
            <a:solidFill>
              <a:srgbClr val="FF0000"/>
            </a:solidFill>
          </a:ln>
          <a:effectLst>
            <a:softEdge rad="112500"/>
          </a:effectLst>
        </p:spPr>
      </p:pic>
    </p:spTree>
  </p:cSld>
  <p:clrMapOvr>
    <a:masterClrMapping/>
  </p:clrMapOvr>
  <p:transition spd="med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579</TotalTime>
  <Words>136</Words>
  <Application>Microsoft Office PowerPoint</Application>
  <PresentationFormat>Экран (4:3)</PresentationFormat>
  <Paragraphs>24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Презентация PowerPoint</vt:lpstr>
      <vt:lpstr>Как мы можем узнать, что уже пришла осень?</vt:lpstr>
      <vt:lpstr>Осенью листья окрашены в разные цвета</vt:lpstr>
      <vt:lpstr>Бывают желтыми</vt:lpstr>
      <vt:lpstr>коричневыми</vt:lpstr>
      <vt:lpstr>А бывают листья красивого бурого цвета</vt:lpstr>
      <vt:lpstr>А хвойные деревья остаются зелеными даже осенью</vt:lpstr>
      <vt:lpstr>Осень часто называют – золотая осень</vt:lpstr>
      <vt:lpstr>Когда листья падают на землю это явление называют- листопад.</vt:lpstr>
      <vt:lpstr>Когда осенью бывают теплые солнечные дни это время называется – бабье лето</vt:lpstr>
      <vt:lpstr> Осенью краснеют ягоды рябины и шиповника</vt:lpstr>
      <vt:lpstr>Люди собирают урожай фруктов</vt:lpstr>
      <vt:lpstr>И овощей</vt:lpstr>
      <vt:lpstr>В лесу можно собирать грибы и ягоды</vt:lpstr>
      <vt:lpstr>Птицы собираются в стаи и улетают на юг, а животные готовятся к зиме.</vt:lpstr>
      <vt:lpstr>Осенью пасмурная погода</vt:lpstr>
      <vt:lpstr>Льют холодные дожди,</vt:lpstr>
      <vt:lpstr>становится холоднее, дует сильный ветер.</vt:lpstr>
      <vt:lpstr>  Детки надевают – куртку, шапку, теплые штаны и ботинки.</vt:lpstr>
      <vt:lpstr>В конце осени становится так холодно, что лужи покрываются коркой льда</vt:lpstr>
      <vt:lpstr>трава высыхает</vt:lpstr>
      <vt:lpstr>А с деревьев опадают последние листочки </vt:lpstr>
      <vt:lpstr>Значит скоро придет зима.</vt:lpstr>
      <vt:lpstr>.          Осень, осень в гости просим  Погости недель восемь С обильными хлебами  С листопадом и дождем   С перелётным журавлём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Елена</dc:creator>
  <cp:lastModifiedBy>User</cp:lastModifiedBy>
  <cp:revision>40</cp:revision>
  <cp:lastPrinted>1601-01-01T00:00:00Z</cp:lastPrinted>
  <dcterms:created xsi:type="dcterms:W3CDTF">1601-01-01T00:00:00Z</dcterms:created>
  <dcterms:modified xsi:type="dcterms:W3CDTF">2017-11-09T12:06:28Z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