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</p:sldMasterIdLst>
  <p:notesMasterIdLst>
    <p:notesMasterId r:id="rId23"/>
  </p:notesMasterIdLst>
  <p:sldIdLst>
    <p:sldId id="256" r:id="rId3"/>
    <p:sldId id="315" r:id="rId4"/>
    <p:sldId id="316" r:id="rId5"/>
    <p:sldId id="308" r:id="rId6"/>
    <p:sldId id="317" r:id="rId7"/>
    <p:sldId id="329" r:id="rId8"/>
    <p:sldId id="336" r:id="rId9"/>
    <p:sldId id="337" r:id="rId10"/>
    <p:sldId id="335" r:id="rId11"/>
    <p:sldId id="320" r:id="rId12"/>
    <p:sldId id="321" r:id="rId13"/>
    <p:sldId id="359" r:id="rId14"/>
    <p:sldId id="360" r:id="rId15"/>
    <p:sldId id="361" r:id="rId16"/>
    <p:sldId id="382" r:id="rId17"/>
    <p:sldId id="362" r:id="rId18"/>
    <p:sldId id="268" r:id="rId19"/>
    <p:sldId id="287" r:id="rId20"/>
    <p:sldId id="328" r:id="rId21"/>
    <p:sldId id="29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30" autoAdjust="0"/>
    <p:restoredTop sz="91829" autoAdjust="0"/>
  </p:normalViewPr>
  <p:slideViewPr>
    <p:cSldViewPr>
      <p:cViewPr varScale="1">
        <p:scale>
          <a:sx n="79" d="100"/>
          <a:sy n="79" d="100"/>
        </p:scale>
        <p:origin x="1498" y="10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BE8070-EE0B-4834-958F-CC11B4395492}" type="datetimeFigureOut">
              <a:rPr lang="ru-RU" smtClean="0"/>
              <a:pPr/>
              <a:t>12.03.2023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ADC53-7226-4E6D-8646-108F209F49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915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1"/>
          <p:cNvSpPr txBox="1">
            <a:spLocks noChangeArrowheads="1"/>
          </p:cNvSpPr>
          <p:nvPr/>
        </p:nvSpPr>
        <p:spPr bwMode="auto">
          <a:xfrm>
            <a:off x="1191006" y="878422"/>
            <a:ext cx="4471669" cy="316476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0165" tIns="40083" rIns="80165" bIns="40083" anchor="ctr"/>
          <a:lstStyle>
            <a:lvl1pPr eaLnBrk="0"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742950" indent="-285750" eaLnBrk="0"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marL="1143000" indent="-228600" eaLnBrk="0"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marL="1600200" indent="-228600" eaLnBrk="0"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marL="2057400" indent="-228600" eaLnBrk="0"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4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4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4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4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/>
            <a:endParaRPr lang="ru-RU"/>
          </a:p>
        </p:txBody>
      </p:sp>
      <p:sp>
        <p:nvSpPr>
          <p:cNvPr id="34819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1061392" y="4350019"/>
            <a:ext cx="4723696" cy="3497393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ADC53-7226-4E6D-8646-108F209F4976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ADC53-7226-4E6D-8646-108F209F4976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481" y="635108"/>
            <a:ext cx="7790400" cy="1126198"/>
          </a:xfrm>
        </p:spPr>
        <p:txBody>
          <a:bodyPr tIns="41473"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1315812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12.03.2023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20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emf"/><Relationship Id="rId5" Type="http://schemas.openxmlformats.org/officeDocument/2006/relationships/hyperlink" Target="mailto:buxg143@mail.ru" TargetMode="External"/><Relationship Id="rId4" Type="http://schemas.openxmlformats.org/officeDocument/2006/relationships/hyperlink" Target="mailto:sch143@mailkrsk.ru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60696"/>
            <a:ext cx="7882644" cy="1483785"/>
          </a:xfrm>
        </p:spPr>
        <p:txBody>
          <a:bodyPr>
            <a:noAutofit/>
          </a:bodyPr>
          <a:lstStyle/>
          <a:p>
            <a:r>
              <a:rPr lang="ru-RU" sz="1400" b="1" dirty="0"/>
              <a:t>муниципальное автономное общеобразовательное учреждение</a:t>
            </a:r>
            <a:br>
              <a:rPr lang="ru-RU" sz="1400" dirty="0"/>
            </a:br>
            <a:r>
              <a:rPr lang="ru-RU" sz="1400" b="1" dirty="0"/>
              <a:t>«Средняя школа № 143 имени Героя Советского Союза Тимошенко А.В.»</a:t>
            </a:r>
            <a:br>
              <a:rPr lang="ru-RU" sz="1400" dirty="0"/>
            </a:br>
            <a:r>
              <a:rPr lang="ru-RU" sz="1400" dirty="0"/>
              <a:t>660125, Россия, Красноярский край, город Красноярск, ул. им Н.Н. Урванцева, д. 26А, </a:t>
            </a:r>
            <a:br>
              <a:rPr lang="ru-RU" sz="1400" dirty="0"/>
            </a:br>
            <a:r>
              <a:rPr lang="ru-RU" sz="1400" dirty="0"/>
              <a:t>телефон/факс: приёмная 8(391) 220-47-83, бухгалтерия 266-24-57 </a:t>
            </a:r>
            <a:br>
              <a:rPr lang="ru-RU" sz="1400" dirty="0"/>
            </a:br>
            <a:r>
              <a:rPr lang="ru-RU" sz="1400" dirty="0"/>
              <a:t>ИНН 2465038586, КПП 246501001, ОГРН 1022402478647</a:t>
            </a:r>
            <a:br>
              <a:rPr lang="ru-RU" sz="1400" dirty="0"/>
            </a:br>
            <a:r>
              <a:rPr lang="en-US" sz="1400" dirty="0"/>
              <a:t>e-mail: </a:t>
            </a:r>
            <a:r>
              <a:rPr lang="en-US" sz="1400" u="sng" dirty="0">
                <a:hlinkClick r:id="rId4"/>
              </a:rPr>
              <a:t>sch143@mailkrsk.ru</a:t>
            </a:r>
            <a:r>
              <a:rPr lang="en-US" sz="1400" dirty="0"/>
              <a:t>, </a:t>
            </a:r>
            <a:r>
              <a:rPr lang="en-US" sz="1400" u="sng" dirty="0"/>
              <a:t> </a:t>
            </a:r>
            <a:r>
              <a:rPr lang="en-US" sz="1400" u="sng" dirty="0">
                <a:hlinkClick r:id="rId5"/>
              </a:rPr>
              <a:t>buxg143@mail.ru</a:t>
            </a:r>
            <a:br>
              <a:rPr lang="ru-RU" sz="1400" dirty="0"/>
            </a:br>
            <a:br>
              <a:rPr lang="ru-RU" sz="1400" dirty="0"/>
            </a:br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480" y="3645024"/>
            <a:ext cx="8607900" cy="2855810"/>
          </a:xfrm>
        </p:spPr>
        <p:txBody>
          <a:bodyPr>
            <a:noAutofit/>
          </a:bodyPr>
          <a:lstStyle/>
          <a:p>
            <a:endParaRPr lang="ru-RU" sz="2000" b="1" i="1" dirty="0">
              <a:solidFill>
                <a:schemeClr val="tx1"/>
              </a:solidFill>
            </a:endParaRPr>
          </a:p>
          <a:p>
            <a:endParaRPr lang="ru-RU" sz="2000" b="1" i="1" dirty="0">
              <a:solidFill>
                <a:schemeClr val="tx1"/>
              </a:solidFill>
            </a:endParaRPr>
          </a:p>
          <a:p>
            <a:pPr algn="r"/>
            <a:endParaRPr lang="ru-RU" sz="2000" b="1" i="1" dirty="0">
              <a:solidFill>
                <a:schemeClr val="tx1"/>
              </a:solidFill>
            </a:endParaRPr>
          </a:p>
          <a:p>
            <a:pPr algn="r"/>
            <a:r>
              <a:rPr lang="ru-RU" sz="2000" b="1" i="1" dirty="0">
                <a:solidFill>
                  <a:schemeClr val="tx1"/>
                </a:solidFill>
              </a:rPr>
              <a:t>Автор-составитель:  </a:t>
            </a:r>
          </a:p>
          <a:p>
            <a:pPr algn="r"/>
            <a:r>
              <a:rPr lang="ru-RU" sz="2000" b="1" i="1" dirty="0">
                <a:solidFill>
                  <a:schemeClr val="tx1"/>
                </a:solidFill>
              </a:rPr>
              <a:t>            Учитель-логопед: </a:t>
            </a:r>
          </a:p>
          <a:p>
            <a:pPr algn="r"/>
            <a:r>
              <a:rPr lang="ru-RU" sz="2000" b="1" i="1" dirty="0">
                <a:solidFill>
                  <a:schemeClr val="tx1"/>
                </a:solidFill>
              </a:rPr>
              <a:t>Кислицына О.Н.</a:t>
            </a:r>
            <a:endParaRPr lang="en-US" sz="2000" b="1" i="1" dirty="0">
              <a:solidFill>
                <a:schemeClr val="tx1"/>
              </a:solidFill>
            </a:endParaRPr>
          </a:p>
          <a:p>
            <a:r>
              <a:rPr lang="ru-RU" sz="2000" b="1" i="1" dirty="0">
                <a:solidFill>
                  <a:schemeClr val="tx1"/>
                </a:solidFill>
              </a:rPr>
              <a:t>Красноярск, 2023 г.  </a:t>
            </a:r>
          </a:p>
          <a:p>
            <a:r>
              <a:rPr lang="ru-RU" sz="2000" b="1" i="1" dirty="0">
                <a:solidFill>
                  <a:schemeClr val="tx1"/>
                </a:solidFill>
              </a:rPr>
              <a:t>                            </a:t>
            </a:r>
          </a:p>
          <a:p>
            <a:r>
              <a:rPr lang="ru-RU" sz="2000" b="1" i="1" dirty="0">
                <a:solidFill>
                  <a:schemeClr val="tx1"/>
                </a:solidFill>
              </a:rPr>
              <a:t>                        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988840"/>
            <a:ext cx="84296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+mj-ea"/>
                <a:cs typeface="+mj-cs"/>
              </a:rPr>
              <a:t>Применение </a:t>
            </a:r>
            <a:r>
              <a:rPr lang="ru-RU" sz="2800" b="1" i="1" dirty="0" err="1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+mj-ea"/>
                <a:cs typeface="+mj-cs"/>
              </a:rPr>
              <a:t>здоровьесберегающих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+mj-ea"/>
                <a:cs typeface="+mj-cs"/>
              </a:rPr>
              <a:t> технологий </a:t>
            </a:r>
            <a:r>
              <a:rPr lang="ru-RU" sz="2800" b="1" i="1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+mj-ea"/>
                <a:cs typeface="+mj-cs"/>
              </a:rPr>
              <a:t>и закаливания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+mj-ea"/>
                <a:cs typeface="+mj-cs"/>
              </a:rPr>
              <a:t>с детьми с ОНР</a:t>
            </a:r>
            <a:endParaRPr lang="ru-RU" sz="2800" i="1" dirty="0">
              <a:solidFill>
                <a:srgbClr val="FF0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91433" y="-747464"/>
            <a:ext cx="2503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ttp://sylnaukraina.com.ua/wp-content/uploads/2017/01/rebenok-i-detskij-sad1-720x40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4005064"/>
            <a:ext cx="2193022" cy="1234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8596" y="188640"/>
            <a:ext cx="8607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  <a:p>
            <a:pPr algn="ctr"/>
            <a:r>
              <a:rPr lang="ru-RU" dirty="0"/>
              <a:t> 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85720" y="434217"/>
            <a:ext cx="850112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0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3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азвитие общей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моторики</a:t>
            </a:r>
            <a:r>
              <a:rPr kumimoji="0" lang="ru-RU" sz="3000" b="1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3000" b="1" dirty="0">
              <a:solidFill>
                <a:srgbClr val="FF0000"/>
              </a:solidFill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285720" y="1980631"/>
            <a:ext cx="8643998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На</a:t>
            </a:r>
            <a:r>
              <a:rPr kumimoji="0" lang="ru-RU" sz="26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занятиях уделяется внимание не только мелкой моторике , но и общей.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457200" indent="-457200"/>
            <a:r>
              <a:rPr lang="ru-RU" sz="26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а) П</a:t>
            </a:r>
            <a:r>
              <a:rPr kumimoji="0" lang="ru-RU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роведение различных </a:t>
            </a:r>
            <a:r>
              <a:rPr lang="ru-RU" sz="26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динамических пауз </a:t>
            </a:r>
            <a:r>
              <a:rPr kumimoji="0" lang="ru-RU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(это всем известные «Зайчик серенький сидит», «Вырос высокий цветок» и т.д. «Мы ехали, ехали» и т.д. ), с целью снятия умственного напряжения, статического напряжения мышц спины, улучшения мозгового кровообращения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6528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85786" y="928670"/>
            <a:ext cx="6000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571480"/>
            <a:ext cx="8429683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ru-RU" sz="2600" dirty="0">
                <a:ea typeface="Times New Roman" pitchFamily="18" charset="0"/>
                <a:cs typeface="Times New Roman" pitchFamily="18" charset="0"/>
              </a:rPr>
              <a:t>б) На занятиях уделяется большое внимание развитию пространственного восприятия, освоение которого проходит в движении в следующей последовательности:</a:t>
            </a:r>
          </a:p>
          <a:p>
            <a:pPr marL="457200" indent="-457200"/>
            <a:endParaRPr lang="ru-RU" sz="2600" b="1" dirty="0">
              <a:cs typeface="Times New Roman" pitchFamily="18" charset="0"/>
            </a:endParaRPr>
          </a:p>
          <a:p>
            <a:pPr marL="457200" indent="-457200" algn="ctr"/>
            <a:r>
              <a:rPr lang="ru-RU" sz="2600" b="1" dirty="0">
                <a:cs typeface="Times New Roman" pitchFamily="18" charset="0"/>
              </a:rPr>
              <a:t>1. Освоение телесного пространства</a:t>
            </a:r>
            <a:endParaRPr lang="ru-RU" sz="2600" dirty="0">
              <a:cs typeface="Times New Roman" pitchFamily="18" charset="0"/>
            </a:endParaRPr>
          </a:p>
          <a:p>
            <a:r>
              <a:rPr lang="ru-RU" sz="2600" dirty="0">
                <a:cs typeface="Times New Roman" pitchFamily="18" charset="0"/>
              </a:rPr>
              <a:t> </a:t>
            </a:r>
            <a:r>
              <a:rPr lang="ru-RU" sz="2600" b="1" dirty="0">
                <a:cs typeface="Times New Roman" pitchFamily="18" charset="0"/>
              </a:rPr>
              <a:t>«Выше – ниже», «Спереди – сзади».</a:t>
            </a:r>
            <a:r>
              <a:rPr lang="ru-RU" sz="2600" dirty="0">
                <a:cs typeface="Times New Roman" pitchFamily="18" charset="0"/>
              </a:rPr>
              <a:t> Глядя в зеркало и ощупывая части тела спереди, ребенок называет их (нос. грудь, бровь и т.д.).</a:t>
            </a:r>
          </a:p>
          <a:p>
            <a:r>
              <a:rPr lang="ru-RU" sz="2600" dirty="0">
                <a:cs typeface="Times New Roman" pitchFamily="18" charset="0"/>
              </a:rPr>
              <a:t> Аналогично – сзади (затылок, спина, пятки и т.д.). Затем он с закрытыми глазами по инструкции последовательно дотрагивается до передней (задней) поверхности своего тела и называет соответствующие части тела.</a:t>
            </a:r>
          </a:p>
          <a:p>
            <a:pPr marL="457200" indent="-457200">
              <a:buFont typeface="Wingdings" pitchFamily="2" charset="2"/>
              <a:buChar char="q"/>
            </a:pPr>
            <a:endParaRPr lang="ru-RU" sz="2600" dirty="0">
              <a:cs typeface="Times New Roman" pitchFamily="18" charset="0"/>
            </a:endParaRPr>
          </a:p>
          <a:p>
            <a:r>
              <a:rPr lang="ru-RU" sz="2600" b="1" dirty="0">
                <a:cs typeface="Times New Roman" pitchFamily="18" charset="0"/>
              </a:rPr>
              <a:t>   </a:t>
            </a:r>
          </a:p>
          <a:p>
            <a:pPr marL="457200" indent="-457200"/>
            <a:endParaRPr lang="ru-RU" sz="2600" b="1" dirty="0">
              <a:solidFill>
                <a:schemeClr val="bg1"/>
              </a:solidFill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q"/>
            </a:pPr>
            <a:endParaRPr lang="ru-RU" sz="260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5786454"/>
            <a:ext cx="27860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«Право – лево».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5232243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324600"/>
          </a:xfrm>
        </p:spPr>
        <p:txBody>
          <a:bodyPr>
            <a:normAutofit fontScale="25000" lnSpcReduction="20000"/>
          </a:bodyPr>
          <a:lstStyle/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11200" b="1" dirty="0">
                <a:ea typeface="Times New Roman" pitchFamily="18" charset="0"/>
                <a:cs typeface="Times New Roman" pitchFamily="18" charset="0"/>
              </a:rPr>
              <a:t>2. Осознание двигательных возможностей и расширение диапазона движений в разных зонах пространства: нижней, средней и верхней.</a:t>
            </a:r>
            <a:endParaRPr lang="ru-RU" sz="11200" b="1" dirty="0">
              <a:solidFill>
                <a:srgbClr val="FFFF00"/>
              </a:solidFill>
              <a:ea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74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10400" b="1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«Движения в нижней зоне».</a:t>
            </a:r>
            <a:r>
              <a:rPr lang="ru-RU" sz="104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  Сюжетный контекст – «Пустыня».</a:t>
            </a:r>
            <a:br>
              <a:rPr lang="ru-RU" sz="104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</a:br>
            <a:r>
              <a:rPr lang="ru-RU" sz="104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 Дети вспоминают, какая погода в пустыне, кто там живет и что растет. Они превращаются в обитателей пустыни с их движениями, позами, звуками (змеи, ящерицы, жуки…)</a:t>
            </a:r>
          </a:p>
          <a:p>
            <a:pPr marL="0" lvl="0" indent="0">
              <a:lnSpc>
                <a:spcPct val="120000"/>
              </a:lnSpc>
              <a:buNone/>
            </a:pPr>
            <a:r>
              <a:rPr lang="ru-RU" sz="10400" b="1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«Движения в средней зоне». </a:t>
            </a:r>
            <a:r>
              <a:rPr lang="ru-RU" sz="104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Сюжетный контекст – «Царство животных».</a:t>
            </a:r>
            <a:br>
              <a:rPr lang="ru-RU" sz="104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</a:br>
            <a:r>
              <a:rPr lang="ru-RU" sz="104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Каждый ребенок  выбирает то животное, которое ему больше всего понравилось, и превращается в него, демонстрируя своеобразие его повадок. Потом дети меняют образы, выражая их характер через движения, звуки и специфические позы.</a:t>
            </a:r>
            <a:br>
              <a:rPr lang="ru-RU" sz="104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</a:br>
            <a:r>
              <a:rPr lang="ru-RU" sz="104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6500" dirty="0"/>
          </a:p>
        </p:txBody>
      </p:sp>
    </p:spTree>
    <p:extLst>
      <p:ext uri="{BB962C8B-B14F-4D97-AF65-F5344CB8AC3E}">
        <p14:creationId xmlns:p14="http://schemas.microsoft.com/office/powerpoint/2010/main" val="41546522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23528" y="836712"/>
            <a:ext cx="2808312" cy="1542852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ru-RU" b="1" dirty="0"/>
              <a:t>ЗМЕИ</a:t>
            </a:r>
          </a:p>
        </p:txBody>
      </p:sp>
      <p:sp>
        <p:nvSpPr>
          <p:cNvPr id="5" name="Облако 4"/>
          <p:cNvSpPr/>
          <p:nvPr/>
        </p:nvSpPr>
        <p:spPr>
          <a:xfrm>
            <a:off x="5940152" y="836712"/>
            <a:ext cx="2232248" cy="1553492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ЖУКИ</a:t>
            </a:r>
          </a:p>
        </p:txBody>
      </p:sp>
      <p:pic>
        <p:nvPicPr>
          <p:cNvPr id="3074" name="Picture 2" descr="C:\Users\Home-PC\Desktop\Новая папка (3)\20180402_1619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9413" y="2564903"/>
            <a:ext cx="4032447" cy="4032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Home-PC\Desktop\Новая папка (3)\20180402_1620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920" y="2564902"/>
            <a:ext cx="4032449" cy="4032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02467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483844"/>
            <a:ext cx="8478688" cy="677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«Движения в верхней зоне». </a:t>
            </a:r>
            <a:r>
              <a:rPr lang="ru-RU" sz="26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Сюжетный контекст – «Царство птиц».</a:t>
            </a:r>
            <a:br>
              <a:rPr lang="ru-RU" sz="26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</a:br>
            <a:r>
              <a:rPr lang="ru-RU" sz="26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«Синица» - мелкие, короткие прыжки, быстрые и законченные движения.</a:t>
            </a:r>
            <a:br>
              <a:rPr lang="ru-RU" sz="26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</a:br>
            <a:r>
              <a:rPr lang="ru-RU" sz="26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«Орел» - сильные, мощные движения в широком диапазоне (пространственном и телесном).</a:t>
            </a:r>
          </a:p>
          <a:p>
            <a:r>
              <a:rPr lang="ru-RU" sz="26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 «Лебедь» - плавные, широкие, грациозные движения, текучесть пластики.</a:t>
            </a:r>
            <a:br>
              <a:rPr lang="ru-RU" sz="26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</a:br>
            <a:r>
              <a:rPr lang="ru-RU" sz="26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«Птичий двор» - дети выбирают себе образы домашних птиц и контактируют  друг с другом.</a:t>
            </a:r>
            <a:br>
              <a:rPr lang="ru-RU" sz="26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</a:br>
            <a:r>
              <a:rPr lang="ru-RU" sz="26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Рекомендации: в конце каждой волшебной игры – превращения: «Пустыня», «Царство животных» или «Царство птиц» - необходимо проиграть с детьми обратное перевоплощение в самого себя.</a:t>
            </a:r>
            <a:endParaRPr lang="ru-RU" sz="2600" dirty="0"/>
          </a:p>
          <a:p>
            <a:endParaRPr lang="ru-RU" sz="2600" dirty="0">
              <a:solidFill>
                <a:srgbClr val="000000"/>
              </a:solidFill>
              <a:ea typeface="Times New Roman" pitchFamily="18" charset="0"/>
              <a:cs typeface="Times New Roman" pitchFamily="18" charset="0"/>
            </a:endParaRPr>
          </a:p>
          <a:p>
            <a:endParaRPr lang="ru-RU" sz="2600" dirty="0">
              <a:solidFill>
                <a:srgbClr val="000000"/>
              </a:solidFill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8502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G:\Новая папка\20180503_15440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4266590" cy="4266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G:\Новая папка\20180503_1544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188947"/>
            <a:ext cx="432048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39944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3610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3. Определение направлений в пространстве относительно своего тела.</a:t>
            </a:r>
            <a:endParaRPr lang="ru-RU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11824"/>
          </a:xfrm>
        </p:spPr>
        <p:txBody>
          <a:bodyPr>
            <a:normAutofit fontScale="25000" lnSpcReduction="20000"/>
          </a:bodyPr>
          <a:lstStyle/>
          <a:p>
            <a:pPr marL="0" lvl="0" indent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10400" b="1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	«Движения в одном направлении»</a:t>
            </a:r>
          </a:p>
          <a:p>
            <a:pPr marL="0" lvl="0" indent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104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  Логопед предлагает ребенку: вытянуть руку вправо, отставить ногу вправо, присесть на правое колено, повернуть голову вправо, наклонить голову к правому плечу, сделать три наклона вправо и т.д. Так же отрабатываются другие направления – слева, сверху,  спереди и сзади.</a:t>
            </a:r>
          </a:p>
          <a:p>
            <a:pPr marL="0" lvl="0" indent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10400" b="1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	«Диспетчер и самолет»</a:t>
            </a:r>
          </a:p>
          <a:p>
            <a:pPr marL="0" lvl="0" indent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104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При наличии просторного помещения можно попросить ребенка вообразить себя самолетом, а педагога – диспетчером, прокладывающим самолету путь с поворотами.</a:t>
            </a:r>
            <a:br>
              <a:rPr lang="ru-RU" sz="74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</a:br>
            <a:endParaRPr lang="ru-RU" sz="7400" dirty="0">
              <a:cs typeface="Times New Roman" pitchFamily="18" charset="0"/>
            </a:endParaRPr>
          </a:p>
          <a:p>
            <a:pPr marL="0" lvl="0" indent="0">
              <a:lnSpc>
                <a:spcPct val="120000"/>
              </a:lnSpc>
              <a:buNone/>
            </a:pPr>
            <a:endParaRPr lang="ru-RU" sz="4200" dirty="0">
              <a:solidFill>
                <a:srgbClr val="000000"/>
              </a:solidFill>
              <a:ea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19684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500042"/>
            <a:ext cx="8472518" cy="428628"/>
          </a:xfrm>
        </p:spPr>
        <p:txBody>
          <a:bodyPr>
            <a:noAutofit/>
          </a:bodyPr>
          <a:lstStyle/>
          <a:p>
            <a:pPr algn="ctr"/>
            <a:r>
              <a:rPr lang="ru-RU" sz="3000" b="1" dirty="0">
                <a:solidFill>
                  <a:srgbClr val="FF0000"/>
                </a:solidFill>
                <a:latin typeface="+mn-lt"/>
              </a:rPr>
              <a:t>Закаливание в ДОУ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7954" y="1214422"/>
            <a:ext cx="8472518" cy="5382930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r>
              <a:rPr lang="ru-RU" sz="11200" dirty="0"/>
              <a:t>  </a:t>
            </a:r>
            <a:r>
              <a:rPr lang="ru-RU" sz="8000" u="sng" dirty="0"/>
              <a:t>Система закаливающих мероприятий </a:t>
            </a:r>
          </a:p>
          <a:p>
            <a:r>
              <a:rPr lang="ru-RU" sz="8000" dirty="0"/>
              <a:t> В качестве основных средств закаливания используются естественные природные факторы (воздух, вода, солнце).</a:t>
            </a:r>
          </a:p>
          <a:p>
            <a:pPr marL="0" indent="0">
              <a:buNone/>
            </a:pPr>
            <a:r>
              <a:rPr lang="ru-RU" sz="8000" dirty="0"/>
              <a:t> </a:t>
            </a:r>
          </a:p>
          <a:p>
            <a:r>
              <a:rPr lang="ru-RU" sz="8000" dirty="0"/>
              <a:t>Учет индивидуальных особенностей ребенка.</a:t>
            </a:r>
          </a:p>
          <a:p>
            <a:r>
              <a:rPr lang="ru-RU" sz="8000" dirty="0"/>
              <a:t>Постепенность в увеличении силы и длительности воздействия закаливающего мероприятия.</a:t>
            </a:r>
          </a:p>
          <a:p>
            <a:r>
              <a:rPr lang="ru-RU" sz="8000" dirty="0"/>
              <a:t>Систематичность закаливания: закаливание проводится круглый год, но виды и методика меняются в зависимости от сезона и погоды.</a:t>
            </a:r>
          </a:p>
          <a:p>
            <a:r>
              <a:rPr lang="ru-RU" sz="8000" dirty="0"/>
              <a:t>Спокойное, радостное настроение ребенка во время закаливающих процедур.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ru-RU" sz="112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8329642" cy="642942"/>
          </a:xfrm>
        </p:spPr>
        <p:txBody>
          <a:bodyPr>
            <a:noAutofit/>
          </a:bodyPr>
          <a:lstStyle/>
          <a:p>
            <a:pPr algn="ctr"/>
            <a:br>
              <a:rPr lang="ru-RU" sz="3000" dirty="0"/>
            </a:br>
            <a:br>
              <a:rPr lang="ru-RU" sz="3000" dirty="0"/>
            </a:br>
            <a:br>
              <a:rPr lang="ru-RU" sz="3000" dirty="0"/>
            </a:br>
            <a:br>
              <a:rPr lang="ru-RU" sz="3000" dirty="0"/>
            </a:br>
            <a:br>
              <a:rPr lang="ru-RU" sz="3000" dirty="0"/>
            </a:br>
            <a:br>
              <a:rPr lang="ru-RU" sz="3000" dirty="0"/>
            </a:br>
            <a:br>
              <a:rPr lang="ru-RU" sz="3000" dirty="0"/>
            </a:br>
            <a:br>
              <a:rPr lang="ru-RU" sz="3000" dirty="0"/>
            </a:br>
            <a:br>
              <a:rPr lang="ru-RU" sz="3000" dirty="0"/>
            </a:br>
            <a:br>
              <a:rPr lang="ru-RU" sz="3000" dirty="0"/>
            </a:br>
            <a:br>
              <a:rPr lang="ru-RU" sz="3000" dirty="0"/>
            </a:br>
            <a:endParaRPr lang="ru-RU" sz="2800" dirty="0">
              <a:latin typeface="+mn-lt"/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82C151F3-A605-4476-BE58-E79E71FC31A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7560015"/>
              </p:ext>
            </p:extLst>
          </p:nvPr>
        </p:nvGraphicFramePr>
        <p:xfrm>
          <a:off x="107504" y="1340769"/>
          <a:ext cx="8928992" cy="53285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64496">
                  <a:extLst>
                    <a:ext uri="{9D8B030D-6E8A-4147-A177-3AD203B41FA5}">
                      <a16:colId xmlns:a16="http://schemas.microsoft.com/office/drawing/2014/main" val="1081655555"/>
                    </a:ext>
                  </a:extLst>
                </a:gridCol>
                <a:gridCol w="4464496">
                  <a:extLst>
                    <a:ext uri="{9D8B030D-6E8A-4147-A177-3AD203B41FA5}">
                      <a16:colId xmlns:a16="http://schemas.microsoft.com/office/drawing/2014/main" val="2619453877"/>
                    </a:ext>
                  </a:extLst>
                </a:gridCol>
              </a:tblGrid>
              <a:tr h="5240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Мероприятия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06" marR="683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Время проведения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06" marR="68306" marT="0" marB="0"/>
                </a:tc>
                <a:extLst>
                  <a:ext uri="{0D108BD9-81ED-4DB2-BD59-A6C34878D82A}">
                    <a16:rowId xmlns:a16="http://schemas.microsoft.com/office/drawing/2014/main" val="2239406950"/>
                  </a:ext>
                </a:extLst>
              </a:tr>
              <a:tr h="4191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Прогулки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06" marR="683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ежедневно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06" marR="68306" marT="0" marB="0"/>
                </a:tc>
                <a:extLst>
                  <a:ext uri="{0D108BD9-81ED-4DB2-BD59-A6C34878D82A}">
                    <a16:rowId xmlns:a16="http://schemas.microsoft.com/office/drawing/2014/main" val="1746985748"/>
                  </a:ext>
                </a:extLst>
              </a:tr>
              <a:tr h="4191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Физкультурные занятия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06" marR="683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по плану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06" marR="68306" marT="0" marB="0"/>
                </a:tc>
                <a:extLst>
                  <a:ext uri="{0D108BD9-81ED-4DB2-BD59-A6C34878D82A}">
                    <a16:rowId xmlns:a16="http://schemas.microsoft.com/office/drawing/2014/main" val="1124335641"/>
                  </a:ext>
                </a:extLst>
              </a:tr>
              <a:tr h="4191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Динамические паузы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06" marR="683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ежедневно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06" marR="68306" marT="0" marB="0"/>
                </a:tc>
                <a:extLst>
                  <a:ext uri="{0D108BD9-81ED-4DB2-BD59-A6C34878D82A}">
                    <a16:rowId xmlns:a16="http://schemas.microsoft.com/office/drawing/2014/main" val="3467043842"/>
                  </a:ext>
                </a:extLst>
              </a:tr>
              <a:tr h="8867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Самомассаж, дыхательные гимнастики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06" marR="683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после сна (чередуются)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06" marR="68306" marT="0" marB="0"/>
                </a:tc>
                <a:extLst>
                  <a:ext uri="{0D108BD9-81ED-4DB2-BD59-A6C34878D82A}">
                    <a16:rowId xmlns:a16="http://schemas.microsoft.com/office/drawing/2014/main" val="2713773437"/>
                  </a:ext>
                </a:extLst>
              </a:tr>
              <a:tr h="8867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Босохождение по массажным коврикам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06" marR="683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ежедневно до и после сна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06" marR="68306" marT="0" marB="0"/>
                </a:tc>
                <a:extLst>
                  <a:ext uri="{0D108BD9-81ED-4DB2-BD59-A6C34878D82A}">
                    <a16:rowId xmlns:a16="http://schemas.microsoft.com/office/drawing/2014/main" val="1769248492"/>
                  </a:ext>
                </a:extLst>
              </a:tr>
              <a:tr h="4191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Принятие солнечных ванн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06" marR="683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летом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06" marR="68306" marT="0" marB="0"/>
                </a:tc>
                <a:extLst>
                  <a:ext uri="{0D108BD9-81ED-4DB2-BD59-A6C34878D82A}">
                    <a16:rowId xmlns:a16="http://schemas.microsoft.com/office/drawing/2014/main" val="1948254392"/>
                  </a:ext>
                </a:extLst>
              </a:tr>
              <a:tr h="13543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onstantia" panose="0203060205030603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Плавание</a:t>
                      </a:r>
                      <a:endParaRPr lang="ru-RU" sz="1100" dirty="0">
                        <a:effectLst/>
                        <a:latin typeface="Constantia" panose="0203060205030603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06" marR="683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onstantia" panose="0203060205030603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 плану</a:t>
                      </a:r>
                      <a:endParaRPr lang="ru-RU" sz="1100" dirty="0">
                        <a:effectLst/>
                        <a:latin typeface="Constantia" panose="0203060205030603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06" marR="68306" marT="0" marB="0"/>
                </a:tc>
                <a:extLst>
                  <a:ext uri="{0D108BD9-81ED-4DB2-BD59-A6C34878D82A}">
                    <a16:rowId xmlns:a16="http://schemas.microsoft.com/office/drawing/2014/main" val="321866730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B57FB3D0-4FF7-4C2B-BE5F-A1D3B1EB75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504" y="49209"/>
            <a:ext cx="9036496" cy="1538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План закаливающих мероприятий </a:t>
            </a: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старшей группы на 2021– 2022 учебный год.</a:t>
            </a: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Цель: сохранение и укрепление здоровья детей</a:t>
            </a:r>
            <a:endParaRPr kumimoji="0" lang="ru-RU" alt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331640" y="548680"/>
            <a:ext cx="540060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  <a:p>
            <a:pPr algn="ctr"/>
            <a:endParaRPr lang="ru-RU" sz="1100" b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-928718"/>
            <a:ext cx="8858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C52D31-7DF6-4533-992E-A2BE7A1FF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1"/>
            <a:ext cx="3495528" cy="4660704"/>
          </a:xfrm>
          <a:prstGeom prst="rect">
            <a:avLst/>
          </a:prstGeom>
        </p:spPr>
      </p:pic>
      <p:pic>
        <p:nvPicPr>
          <p:cNvPr id="3074" name="Picture 2" descr="Детский сад с бассейном, почему это здорово? | RigaKids">
            <a:extLst>
              <a:ext uri="{FF2B5EF4-FFF2-40B4-BE49-F238E27FC236}">
                <a16:creationId xmlns:a16="http://schemas.microsoft.com/office/drawing/2014/main" id="{C5010983-078E-4FC5-9543-38E9CD6A44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240" y="188641"/>
            <a:ext cx="45720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760E447-FAA0-4CC3-B906-D3ABF62034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0485" y="3194721"/>
            <a:ext cx="3530889" cy="3530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52102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85720" y="553672"/>
            <a:ext cx="8501122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Здоровьесберегающие технологии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0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3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азвитие мелкой моторики</a:t>
            </a:r>
            <a:endParaRPr kumimoji="0" lang="ru-RU" sz="3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827584" y="1590190"/>
            <a:ext cx="7927582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b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Массаж Су – Джок шар</a:t>
            </a:r>
            <a:r>
              <a:rPr lang="ru-RU" sz="28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иками</a:t>
            </a:r>
            <a:r>
              <a:rPr kumimoji="0" lang="ru-RU" sz="2800" b="1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60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Дети повторяют слова и выполняют действия с шариком в соответствии с текстом.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Я мячом круги катаю,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60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зад - вперед его гоняю.</a:t>
            </a:r>
            <a:endParaRPr kumimoji="0" lang="ru-RU" sz="260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Им поглажу я ладошку,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Будто я сметаю крошку.                  </a:t>
            </a:r>
            <a:endParaRPr kumimoji="0" lang="ru-RU" sz="260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И сожму его немножко,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Как сжимает лапу кошка.</a:t>
            </a:r>
            <a:endParaRPr kumimoji="0" lang="ru-RU" sz="260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Каждым пальцем мяч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прижму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И другой рукой начну.</a:t>
            </a:r>
            <a:endParaRPr kumimoji="0" lang="ru-RU" sz="260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  <p:pic>
        <p:nvPicPr>
          <p:cNvPr id="11" name="Объект 3" descr="IMAG222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21094" t="22566" r="29687" b="6890"/>
          <a:stretch>
            <a:fillRect/>
          </a:stretch>
        </p:blipFill>
        <p:spPr>
          <a:xfrm>
            <a:off x="6228184" y="3949160"/>
            <a:ext cx="2845271" cy="27884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153564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5158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1"/>
          <p:cNvSpPr>
            <a:spLocks noChangeArrowheads="1"/>
          </p:cNvSpPr>
          <p:nvPr/>
        </p:nvSpPr>
        <p:spPr bwMode="auto">
          <a:xfrm>
            <a:off x="251520" y="-19385"/>
            <a:ext cx="8892480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000" b="1" u="none" strike="noStrike" cap="none" normalizeH="0" baseline="0" dirty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Массаж пальцев эластичным кольцом.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u="none" strike="noStrike" cap="none" normalizeH="0" baseline="0" dirty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Дети поочередно надевают массажные кольца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600" u="none" strike="noStrike" cap="none" normalizeH="0" baseline="0" dirty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на каждый палец, проговаривая стихотворение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600" u="none" strike="noStrike" cap="none" normalizeH="0" baseline="0" dirty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пальчиковой гимнастики.</a:t>
            </a:r>
            <a:endParaRPr kumimoji="0" lang="ru-RU" sz="260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Раз – два – три – четыре – пять,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/разгибать пальцы по одному/</a:t>
            </a:r>
            <a:endParaRPr kumimoji="0" lang="ru-RU" sz="2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Вышли пальцы погулять,</a:t>
            </a:r>
            <a:endParaRPr kumimoji="0" lang="ru-RU" sz="2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Этот пальчик самый сильный,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самый толстый и большой.</a:t>
            </a:r>
            <a:endParaRPr kumimoji="0" lang="ru-RU" sz="2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Этот пальчик для того,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чтоб показывать его.</a:t>
            </a:r>
            <a:endParaRPr kumimoji="0" lang="ru-RU" sz="2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Этот пальчик самый длинный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и стоит он в середине.</a:t>
            </a:r>
            <a:endParaRPr kumimoji="0" lang="ru-RU" sz="2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Этот пальчик безымянный,    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избалованный он самый.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А мизинчик, хоть и мал,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чень ловок и удал.</a:t>
            </a:r>
            <a:r>
              <a:rPr kumimoji="0" lang="ru-RU" sz="2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 </a:t>
            </a:r>
          </a:p>
        </p:txBody>
      </p:sp>
      <p:pic>
        <p:nvPicPr>
          <p:cNvPr id="4" name="Picture 2" descr="E:\игровые технологии\ИГРОВЫЕ ТЕХНОЛОГИИ В РАБОТЕ С ДЕТЬМИ С ТНР (34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280702"/>
            <a:ext cx="3347864" cy="3347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9847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_\Desktop\Воспитание\речевой уголок\фото речевого центра\DSCN967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6" t="27726" r="15878" b="14681"/>
          <a:stretch/>
        </p:blipFill>
        <p:spPr bwMode="auto">
          <a:xfrm>
            <a:off x="179512" y="0"/>
            <a:ext cx="3279571" cy="2575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Users\_\Desktop\Воспитание\речевой уголок\фото речевого центра\ручеек\IMG-7cbf5b17fec4b607a3b9ecc049012ef3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54" t="23199" r="22180" b="42102"/>
          <a:stretch/>
        </p:blipFill>
        <p:spPr bwMode="auto">
          <a:xfrm>
            <a:off x="147223" y="4051215"/>
            <a:ext cx="3180904" cy="2569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5" name="Picture 5" descr="C:\Users\_\Desktop\Воспитание\речевой уголок\фото речевого центра\ручеек\IMG-4ef8cd0745b0dd87b3f6880999a281a1-V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03" t="38143" r="10483" b="5221"/>
          <a:stretch/>
        </p:blipFill>
        <p:spPr bwMode="auto">
          <a:xfrm>
            <a:off x="6021742" y="266010"/>
            <a:ext cx="2958407" cy="2985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C:\Users\_\Desktop\Воспитание\речевой уголок\фото речевого центра\ручеек\IMG-436a4eecb3d60227cd37e066c33a9312-V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09" t="32053" r="49213" b="37709"/>
          <a:stretch/>
        </p:blipFill>
        <p:spPr bwMode="auto">
          <a:xfrm>
            <a:off x="5736466" y="3648298"/>
            <a:ext cx="3278003" cy="3209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logopatiki.ru/wp-content/uploads/2012/06/%D0%A1-%D0%BC%D1%8F%D1%87%D0%BE%D0%BC-%D0%B8%D0%B3%D1%80%D0%B0%D0%B5%D0%BC-%E2%80%93-%D1%80%D0%B5%D1%87%D1%8C-%D1%80%D0%B0%D0%B7%D0%B2%D0%B8%D0%B2%D0%B0%D0%B5%D0%BC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966936"/>
            <a:ext cx="3677610" cy="275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936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AG2103.jpg"/>
          <p:cNvPicPr>
            <a:picLocks noChangeAspect="1"/>
          </p:cNvPicPr>
          <p:nvPr/>
        </p:nvPicPr>
        <p:blipFill>
          <a:blip r:embed="rId3" cstate="print"/>
          <a:srcRect t="11063" r="1704"/>
          <a:stretch>
            <a:fillRect/>
          </a:stretch>
        </p:blipFill>
        <p:spPr>
          <a:xfrm>
            <a:off x="3601847" y="3859146"/>
            <a:ext cx="5542153" cy="2998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57158" y="285728"/>
            <a:ext cx="62150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ea typeface="Times New Roman" pitchFamily="18" charset="0"/>
                <a:cs typeface="Times New Roman" pitchFamily="18" charset="0"/>
              </a:rPr>
              <a:t>Игра «Пинцеты»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714356"/>
            <a:ext cx="8358246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5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 С помощью пластмассовых пинцетов дети достают из контейнера резиновые игольчатые шарики. Используем этот вид задания при автоматизации звуков: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5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«Достань мячик и придумай слово на заданный звук»,  при отработке правильного употребления предлогов: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5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 «Достань мячик и спрячь его за спину, пронеси над головой, достань из-под стола….и т.д.».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5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 Вариантов много , а главное, работая над моторикой – мы развиваем речь!!!</a:t>
            </a:r>
            <a:endParaRPr lang="ru-RU" sz="25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932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E:\игровые технологии\ИГРОВЫЕ ТЕХНОЛОГИИ В РАБОТЕ С ДЕТЬМИ С ТНР (79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35968" y="260648"/>
            <a:ext cx="309634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E:\игровые технологии\ИГРОВЫЕ ТЕХНОЛОГИИ В РАБОТЕ С ДЕТЬМИ С ТНР (13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60026" y="307871"/>
            <a:ext cx="3024341" cy="3024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игровые технологии\ИГРОВЫЕ ТЕХНОЛОГИИ В РАБОТЕ С ДЕТЬМИ С ТНР (39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15923"/>
            <a:ext cx="2864668" cy="2864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_\Desktop\Воспитание\речевой уголок\detsad-374257-144413172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9" t="21259" r="17395" b="11477"/>
          <a:stretch/>
        </p:blipFill>
        <p:spPr bwMode="auto">
          <a:xfrm>
            <a:off x="5140598" y="3948251"/>
            <a:ext cx="3054705" cy="2600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_\Desktop\Воспитание\речевой уголок\volchki_2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" t="10290" r="4767"/>
          <a:stretch/>
        </p:blipFill>
        <p:spPr bwMode="auto">
          <a:xfrm>
            <a:off x="2933138" y="3778754"/>
            <a:ext cx="1959479" cy="1640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0433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Grp="1" noChangeArrowheads="1"/>
          </p:cNvSpPr>
          <p:nvPr>
            <p:ph type="title"/>
          </p:nvPr>
        </p:nvSpPr>
        <p:spPr>
          <a:xfrm>
            <a:off x="672480" y="-603447"/>
            <a:ext cx="7803360" cy="1368151"/>
          </a:xfrm>
        </p:spPr>
        <p:txBody>
          <a:bodyPr>
            <a:normAutofit/>
          </a:bodyPr>
          <a:lstStyle/>
          <a:p>
            <a:pPr>
              <a:lnSpc>
                <a:spcPct val="76000"/>
              </a:lnSpc>
              <a:tabLst>
                <a:tab pos="308165" algn="l"/>
                <a:tab pos="404646" algn="l"/>
                <a:tab pos="812172" algn="l"/>
                <a:tab pos="1219698" algn="l"/>
                <a:tab pos="1627224" algn="l"/>
                <a:tab pos="2034750" algn="l"/>
                <a:tab pos="2442276" algn="l"/>
                <a:tab pos="2849803" algn="l"/>
                <a:tab pos="3257328" algn="l"/>
                <a:tab pos="3664855" algn="l"/>
                <a:tab pos="4072380" algn="l"/>
                <a:tab pos="4479907" algn="l"/>
                <a:tab pos="4887432" algn="l"/>
                <a:tab pos="5294959" algn="l"/>
                <a:tab pos="5702484" algn="l"/>
                <a:tab pos="6110011" algn="l"/>
                <a:tab pos="6517536" algn="l"/>
                <a:tab pos="6925063" algn="l"/>
                <a:tab pos="7332588" algn="l"/>
                <a:tab pos="7740115" algn="l"/>
                <a:tab pos="8147640" algn="l"/>
              </a:tabLst>
            </a:pPr>
            <a:br>
              <a:rPr lang="ru-RU" sz="3000" dirty="0">
                <a:solidFill>
                  <a:schemeClr val="tx1"/>
                </a:solidFill>
                <a:latin typeface="+mn-lt"/>
              </a:rPr>
            </a:br>
            <a:r>
              <a:rPr lang="ru-RU" sz="3000" b="1" dirty="0">
                <a:solidFill>
                  <a:srgbClr val="FF0000"/>
                </a:solidFill>
                <a:latin typeface="+mn-lt"/>
              </a:rPr>
              <a:t>                               </a:t>
            </a:r>
            <a:r>
              <a:rPr lang="en-GB" sz="3000" b="1" dirty="0" err="1">
                <a:solidFill>
                  <a:srgbClr val="FF0000"/>
                </a:solidFill>
                <a:latin typeface="+mn-lt"/>
              </a:rPr>
              <a:t>Игры</a:t>
            </a:r>
            <a:r>
              <a:rPr lang="en-GB" sz="3000" b="1" dirty="0">
                <a:solidFill>
                  <a:srgbClr val="FF0000"/>
                </a:solidFill>
                <a:latin typeface="+mn-lt"/>
              </a:rPr>
              <a:t> с </a:t>
            </a:r>
            <a:r>
              <a:rPr lang="en-GB" sz="3000" b="1" dirty="0" err="1">
                <a:solidFill>
                  <a:srgbClr val="FF0000"/>
                </a:solidFill>
                <a:latin typeface="+mn-lt"/>
              </a:rPr>
              <a:t>манкой</a:t>
            </a:r>
            <a:br>
              <a:rPr lang="ru-RU" sz="3000" b="1" dirty="0">
                <a:solidFill>
                  <a:schemeClr val="tx1"/>
                </a:solidFill>
                <a:latin typeface="+mn-lt"/>
              </a:rPr>
            </a:br>
            <a:endParaRPr lang="en-GB" sz="30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79512" y="0"/>
            <a:ext cx="8856982" cy="6159527"/>
          </a:xfrm>
        </p:spPr>
        <p:txBody>
          <a:bodyPr lIns="82945" tIns="41473" rIns="82945" bIns="41473" anchor="ctr">
            <a:noAutofit/>
          </a:bodyPr>
          <a:lstStyle/>
          <a:p>
            <a:pPr marL="0" indent="0">
              <a:lnSpc>
                <a:spcPct val="93000"/>
              </a:lnSpc>
              <a:buClr>
                <a:srgbClr val="000000"/>
              </a:buClr>
              <a:buSzPct val="45000"/>
              <a:buNone/>
              <a:tabLst>
                <a:tab pos="0" algn="l"/>
                <a:tab pos="226084" algn="l"/>
                <a:tab pos="633609" algn="l"/>
                <a:tab pos="1041136" algn="l"/>
                <a:tab pos="1448661" algn="l"/>
                <a:tab pos="1856188" algn="l"/>
                <a:tab pos="2263713" algn="l"/>
                <a:tab pos="2671240" algn="l"/>
                <a:tab pos="3078765" algn="l"/>
                <a:tab pos="3486292" algn="l"/>
                <a:tab pos="3893817" algn="l"/>
                <a:tab pos="4301344" algn="l"/>
                <a:tab pos="4708869" algn="l"/>
                <a:tab pos="5116396" algn="l"/>
                <a:tab pos="5523922" algn="l"/>
                <a:tab pos="5931448" algn="l"/>
                <a:tab pos="6340414" algn="l"/>
                <a:tab pos="6746500" algn="l"/>
                <a:tab pos="7154026" algn="l"/>
                <a:tab pos="7561552" algn="l"/>
                <a:tab pos="7969078" algn="l"/>
              </a:tabLst>
            </a:pPr>
            <a:endParaRPr lang="ru-RU" b="1" dirty="0">
              <a:solidFill>
                <a:srgbClr val="000000"/>
              </a:solidFill>
            </a:endParaRPr>
          </a:p>
          <a:p>
            <a:pPr marL="0" indent="0">
              <a:lnSpc>
                <a:spcPct val="93000"/>
              </a:lnSpc>
              <a:buClr>
                <a:srgbClr val="000000"/>
              </a:buClr>
              <a:buSzPct val="45000"/>
              <a:buNone/>
              <a:tabLst>
                <a:tab pos="0" algn="l"/>
                <a:tab pos="226084" algn="l"/>
                <a:tab pos="633609" algn="l"/>
                <a:tab pos="1041136" algn="l"/>
                <a:tab pos="1448661" algn="l"/>
                <a:tab pos="1856188" algn="l"/>
                <a:tab pos="2263713" algn="l"/>
                <a:tab pos="2671240" algn="l"/>
                <a:tab pos="3078765" algn="l"/>
                <a:tab pos="3486292" algn="l"/>
                <a:tab pos="3893817" algn="l"/>
                <a:tab pos="4301344" algn="l"/>
                <a:tab pos="4708869" algn="l"/>
                <a:tab pos="5116396" algn="l"/>
                <a:tab pos="5523922" algn="l"/>
                <a:tab pos="5931448" algn="l"/>
                <a:tab pos="6340414" algn="l"/>
                <a:tab pos="6746500" algn="l"/>
                <a:tab pos="7154026" algn="l"/>
                <a:tab pos="7561552" algn="l"/>
                <a:tab pos="7969078" algn="l"/>
              </a:tabLst>
            </a:pPr>
            <a:r>
              <a:rPr lang="en-GB" b="1" dirty="0" err="1">
                <a:solidFill>
                  <a:srgbClr val="000000"/>
                </a:solidFill>
              </a:rPr>
              <a:t>Игровое</a:t>
            </a:r>
            <a:r>
              <a:rPr lang="en-GB" b="1" dirty="0">
                <a:solidFill>
                  <a:srgbClr val="000000"/>
                </a:solidFill>
              </a:rPr>
              <a:t> </a:t>
            </a:r>
            <a:r>
              <a:rPr lang="en-GB" b="1" dirty="0" err="1">
                <a:solidFill>
                  <a:srgbClr val="000000"/>
                </a:solidFill>
              </a:rPr>
              <a:t>упражнение</a:t>
            </a:r>
            <a:r>
              <a:rPr lang="en-GB" b="1" dirty="0">
                <a:solidFill>
                  <a:srgbClr val="000000"/>
                </a:solidFill>
              </a:rPr>
              <a:t> «</a:t>
            </a:r>
            <a:r>
              <a:rPr lang="en-GB" b="1" dirty="0" err="1">
                <a:solidFill>
                  <a:srgbClr val="000000"/>
                </a:solidFill>
              </a:rPr>
              <a:t>Рука</a:t>
            </a:r>
            <a:r>
              <a:rPr lang="en-GB" b="1" dirty="0">
                <a:solidFill>
                  <a:srgbClr val="000000"/>
                </a:solidFill>
              </a:rPr>
              <a:t> </a:t>
            </a:r>
            <a:r>
              <a:rPr lang="en-GB" b="1" dirty="0" err="1">
                <a:solidFill>
                  <a:srgbClr val="000000"/>
                </a:solidFill>
              </a:rPr>
              <a:t>друга</a:t>
            </a:r>
            <a:r>
              <a:rPr lang="en-GB" b="1" dirty="0">
                <a:solidFill>
                  <a:srgbClr val="000000"/>
                </a:solidFill>
              </a:rPr>
              <a:t>»</a:t>
            </a:r>
            <a:r>
              <a:rPr lang="en-GB" dirty="0">
                <a:solidFill>
                  <a:srgbClr val="000000"/>
                </a:solidFill>
              </a:rPr>
              <a:t>: </a:t>
            </a:r>
            <a:r>
              <a:rPr lang="en-GB" dirty="0" err="1">
                <a:solidFill>
                  <a:srgbClr val="000000"/>
                </a:solidFill>
              </a:rPr>
              <a:t>один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из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участников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должен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изготовить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отпечаток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своей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ладони</a:t>
            </a:r>
            <a:r>
              <a:rPr lang="en-GB" dirty="0">
                <a:solidFill>
                  <a:srgbClr val="000000"/>
                </a:solidFill>
              </a:rPr>
              <a:t>. </a:t>
            </a:r>
            <a:r>
              <a:rPr lang="en-GB" dirty="0" err="1">
                <a:solidFill>
                  <a:srgbClr val="000000"/>
                </a:solidFill>
              </a:rPr>
              <a:t>Другие</a:t>
            </a:r>
            <a:r>
              <a:rPr lang="en-GB" dirty="0">
                <a:solidFill>
                  <a:srgbClr val="000000"/>
                </a:solidFill>
              </a:rPr>
              <a:t>, </a:t>
            </a:r>
            <a:r>
              <a:rPr lang="en-GB" dirty="0" err="1">
                <a:solidFill>
                  <a:srgbClr val="000000"/>
                </a:solidFill>
              </a:rPr>
              <a:t>поочередно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накладывая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свою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руку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на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отпечаток</a:t>
            </a:r>
            <a:r>
              <a:rPr lang="ru-RU" dirty="0">
                <a:solidFill>
                  <a:srgbClr val="000000"/>
                </a:solidFill>
              </a:rPr>
              <a:t>,  </a:t>
            </a:r>
            <a:r>
              <a:rPr lang="en-GB" dirty="0" err="1">
                <a:solidFill>
                  <a:srgbClr val="000000"/>
                </a:solidFill>
              </a:rPr>
              <a:t>делятся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впечатлениями</a:t>
            </a:r>
            <a:r>
              <a:rPr lang="en-GB" dirty="0">
                <a:solidFill>
                  <a:srgbClr val="000000"/>
                </a:solidFill>
              </a:rPr>
              <a:t>.</a:t>
            </a:r>
            <a:br>
              <a:rPr lang="en-GB" dirty="0">
                <a:solidFill>
                  <a:srgbClr val="000000"/>
                </a:solidFill>
              </a:rPr>
            </a:br>
            <a:r>
              <a:rPr lang="en-GB" b="1" dirty="0" err="1">
                <a:solidFill>
                  <a:srgbClr val="000000"/>
                </a:solidFill>
              </a:rPr>
              <a:t>Тактильное</a:t>
            </a:r>
            <a:r>
              <a:rPr lang="en-GB" b="1" dirty="0">
                <a:solidFill>
                  <a:srgbClr val="000000"/>
                </a:solidFill>
              </a:rPr>
              <a:t> </a:t>
            </a:r>
            <a:r>
              <a:rPr lang="en-GB" b="1" dirty="0" err="1">
                <a:solidFill>
                  <a:srgbClr val="000000"/>
                </a:solidFill>
              </a:rPr>
              <a:t>упражнение</a:t>
            </a:r>
            <a:r>
              <a:rPr lang="en-GB" b="1" dirty="0">
                <a:solidFill>
                  <a:srgbClr val="000000"/>
                </a:solidFill>
              </a:rPr>
              <a:t> «</a:t>
            </a:r>
            <a:r>
              <a:rPr lang="en-GB" b="1" dirty="0" err="1">
                <a:solidFill>
                  <a:srgbClr val="000000"/>
                </a:solidFill>
              </a:rPr>
              <a:t>Буквы</a:t>
            </a:r>
            <a:r>
              <a:rPr lang="en-GB" b="1" dirty="0">
                <a:solidFill>
                  <a:srgbClr val="000000"/>
                </a:solidFill>
              </a:rPr>
              <a:t> </a:t>
            </a:r>
            <a:r>
              <a:rPr lang="en-GB" b="1" dirty="0" err="1">
                <a:solidFill>
                  <a:srgbClr val="000000"/>
                </a:solidFill>
              </a:rPr>
              <a:t>на</a:t>
            </a:r>
            <a:r>
              <a:rPr lang="en-GB" b="1" dirty="0">
                <a:solidFill>
                  <a:srgbClr val="000000"/>
                </a:solidFill>
              </a:rPr>
              <a:t> </a:t>
            </a:r>
            <a:r>
              <a:rPr lang="en-GB" b="1" dirty="0" err="1">
                <a:solidFill>
                  <a:srgbClr val="000000"/>
                </a:solidFill>
              </a:rPr>
              <a:t>манке</a:t>
            </a:r>
            <a:r>
              <a:rPr lang="en-GB" b="1" dirty="0">
                <a:solidFill>
                  <a:srgbClr val="000000"/>
                </a:solidFill>
              </a:rPr>
              <a:t>»</a:t>
            </a:r>
            <a:r>
              <a:rPr lang="en-GB" dirty="0">
                <a:solidFill>
                  <a:srgbClr val="000000"/>
                </a:solidFill>
              </a:rPr>
              <a:t>: </a:t>
            </a:r>
            <a:r>
              <a:rPr lang="en-GB" dirty="0" err="1">
                <a:solidFill>
                  <a:srgbClr val="000000"/>
                </a:solidFill>
              </a:rPr>
              <a:t>дети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пальцами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дописывают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буквы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на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манке</a:t>
            </a:r>
            <a:r>
              <a:rPr lang="en-GB" dirty="0">
                <a:solidFill>
                  <a:srgbClr val="000000"/>
                </a:solidFill>
              </a:rPr>
              <a:t>, </a:t>
            </a:r>
            <a:r>
              <a:rPr lang="en-GB" dirty="0" err="1">
                <a:solidFill>
                  <a:srgbClr val="000000"/>
                </a:solidFill>
              </a:rPr>
              <a:t>называют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их</a:t>
            </a:r>
            <a:r>
              <a:rPr lang="en-GB" dirty="0">
                <a:solidFill>
                  <a:srgbClr val="000000"/>
                </a:solidFill>
              </a:rPr>
              <a:t>. </a:t>
            </a:r>
            <a:r>
              <a:rPr lang="en-GB" dirty="0" err="1">
                <a:solidFill>
                  <a:srgbClr val="000000"/>
                </a:solidFill>
              </a:rPr>
              <a:t>Читают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слово</a:t>
            </a:r>
            <a:r>
              <a:rPr lang="en-GB" dirty="0">
                <a:solidFill>
                  <a:srgbClr val="000000"/>
                </a:solidFill>
              </a:rPr>
              <a:t> «</a:t>
            </a:r>
            <a:r>
              <a:rPr lang="en-GB" dirty="0" err="1">
                <a:solidFill>
                  <a:srgbClr val="000000"/>
                </a:solidFill>
              </a:rPr>
              <a:t>дружба</a:t>
            </a:r>
            <a:r>
              <a:rPr lang="en-GB" dirty="0">
                <a:solidFill>
                  <a:srgbClr val="000000"/>
                </a:solidFill>
              </a:rPr>
              <a:t>».</a:t>
            </a:r>
            <a:br>
              <a:rPr lang="en-GB" dirty="0">
                <a:solidFill>
                  <a:srgbClr val="000000"/>
                </a:solidFill>
              </a:rPr>
            </a:br>
            <a:r>
              <a:rPr lang="en-GB" b="1" dirty="0" err="1">
                <a:solidFill>
                  <a:srgbClr val="000000"/>
                </a:solidFill>
              </a:rPr>
              <a:t>Рисование</a:t>
            </a:r>
            <a:r>
              <a:rPr lang="en-GB" b="1" dirty="0">
                <a:solidFill>
                  <a:srgbClr val="000000"/>
                </a:solidFill>
              </a:rPr>
              <a:t> </a:t>
            </a:r>
            <a:r>
              <a:rPr lang="en-GB" b="1" dirty="0" err="1">
                <a:solidFill>
                  <a:srgbClr val="000000"/>
                </a:solidFill>
              </a:rPr>
              <a:t>на</a:t>
            </a:r>
            <a:r>
              <a:rPr lang="en-GB" b="1" dirty="0">
                <a:solidFill>
                  <a:srgbClr val="000000"/>
                </a:solidFill>
              </a:rPr>
              <a:t> </a:t>
            </a:r>
            <a:r>
              <a:rPr lang="en-GB" b="1" dirty="0" err="1">
                <a:solidFill>
                  <a:srgbClr val="000000"/>
                </a:solidFill>
              </a:rPr>
              <a:t>манке</a:t>
            </a:r>
            <a:r>
              <a:rPr lang="en-GB" b="1" dirty="0">
                <a:solidFill>
                  <a:srgbClr val="000000"/>
                </a:solidFill>
              </a:rPr>
              <a:t> «</a:t>
            </a:r>
            <a:r>
              <a:rPr lang="en-GB" b="1" dirty="0" err="1">
                <a:solidFill>
                  <a:srgbClr val="000000"/>
                </a:solidFill>
              </a:rPr>
              <a:t>Сказочный</a:t>
            </a:r>
            <a:r>
              <a:rPr lang="en-GB" b="1" dirty="0">
                <a:solidFill>
                  <a:srgbClr val="000000"/>
                </a:solidFill>
              </a:rPr>
              <a:t> </a:t>
            </a:r>
            <a:r>
              <a:rPr lang="en-GB" b="1" dirty="0" err="1">
                <a:solidFill>
                  <a:srgbClr val="000000"/>
                </a:solidFill>
              </a:rPr>
              <a:t>сон</a:t>
            </a:r>
            <a:r>
              <a:rPr lang="en-GB" b="1" dirty="0">
                <a:solidFill>
                  <a:srgbClr val="000000"/>
                </a:solidFill>
              </a:rPr>
              <a:t>»</a:t>
            </a:r>
            <a:r>
              <a:rPr lang="en-GB" dirty="0">
                <a:solidFill>
                  <a:srgbClr val="000000"/>
                </a:solidFill>
              </a:rPr>
              <a:t>: </a:t>
            </a:r>
            <a:r>
              <a:rPr lang="en-GB" dirty="0" err="1">
                <a:solidFill>
                  <a:srgbClr val="000000"/>
                </a:solidFill>
              </a:rPr>
              <a:t>дети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подходят</a:t>
            </a:r>
            <a:r>
              <a:rPr lang="en-GB" dirty="0">
                <a:solidFill>
                  <a:srgbClr val="000000"/>
                </a:solidFill>
              </a:rPr>
              <a:t> к </a:t>
            </a:r>
            <a:r>
              <a:rPr lang="en-GB" dirty="0" err="1">
                <a:solidFill>
                  <a:srgbClr val="000000"/>
                </a:solidFill>
              </a:rPr>
              <a:t>столам</a:t>
            </a:r>
            <a:r>
              <a:rPr lang="en-GB" dirty="0">
                <a:solidFill>
                  <a:srgbClr val="000000"/>
                </a:solidFill>
              </a:rPr>
              <a:t>, </a:t>
            </a:r>
            <a:r>
              <a:rPr lang="en-GB" dirty="0" err="1">
                <a:solidFill>
                  <a:srgbClr val="000000"/>
                </a:solidFill>
              </a:rPr>
              <a:t>на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которых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стоят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плоские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поддоны</a:t>
            </a:r>
            <a:r>
              <a:rPr lang="en-GB" dirty="0">
                <a:solidFill>
                  <a:srgbClr val="000000"/>
                </a:solidFill>
              </a:rPr>
              <a:t> с </a:t>
            </a:r>
            <a:r>
              <a:rPr lang="en-GB" dirty="0" err="1">
                <a:solidFill>
                  <a:srgbClr val="000000"/>
                </a:solidFill>
              </a:rPr>
              <a:t>манкой</a:t>
            </a:r>
            <a:r>
              <a:rPr lang="en-GB" dirty="0">
                <a:solidFill>
                  <a:srgbClr val="000000"/>
                </a:solidFill>
              </a:rPr>
              <a:t>. </a:t>
            </a:r>
            <a:r>
              <a:rPr lang="en-GB" dirty="0" err="1">
                <a:solidFill>
                  <a:srgbClr val="000000"/>
                </a:solidFill>
              </a:rPr>
              <a:t>Пальчиками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рисуют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эпизод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своего</a:t>
            </a:r>
            <a:r>
              <a:rPr lang="en-GB" dirty="0">
                <a:solidFill>
                  <a:srgbClr val="000000"/>
                </a:solidFill>
              </a:rPr>
              <a:t> «</a:t>
            </a:r>
            <a:r>
              <a:rPr lang="en-GB" dirty="0" err="1">
                <a:solidFill>
                  <a:srgbClr val="000000"/>
                </a:solidFill>
              </a:rPr>
              <a:t>сна</a:t>
            </a:r>
            <a:r>
              <a:rPr lang="en-GB" dirty="0">
                <a:solidFill>
                  <a:srgbClr val="000000"/>
                </a:solidFill>
              </a:rPr>
              <a:t>»</a:t>
            </a:r>
            <a:r>
              <a:rPr lang="ru-RU" dirty="0">
                <a:solidFill>
                  <a:srgbClr val="000000"/>
                </a:solidFill>
              </a:rPr>
              <a:t>.</a:t>
            </a:r>
            <a:br>
              <a:rPr lang="en-GB" dirty="0">
                <a:solidFill>
                  <a:srgbClr val="000000"/>
                </a:solidFill>
              </a:rPr>
            </a:br>
            <a:br>
              <a:rPr lang="en-GB" dirty="0">
                <a:solidFill>
                  <a:srgbClr val="000000"/>
                </a:solidFill>
              </a:rPr>
            </a:br>
            <a:endParaRPr lang="en-GB" dirty="0">
              <a:solidFill>
                <a:srgbClr val="000000"/>
              </a:solidFill>
            </a:endParaRPr>
          </a:p>
        </p:txBody>
      </p:sp>
      <p:pic>
        <p:nvPicPr>
          <p:cNvPr id="1028" name="Picture 4" descr="https://ihappymama.ru/wp-content/uploads/2016/06/e0e068de6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6868" y="4396548"/>
            <a:ext cx="2627784" cy="240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4206274"/>
      </p:ext>
    </p:extLst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260648"/>
            <a:ext cx="8712968" cy="1952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3000"/>
              </a:lnSpc>
              <a:buClr>
                <a:srgbClr val="000000"/>
              </a:buClr>
              <a:buSzPct val="45000"/>
              <a:tabLst>
                <a:tab pos="0" algn="l"/>
                <a:tab pos="249238" algn="l"/>
                <a:tab pos="698500" algn="l"/>
                <a:tab pos="1147763" algn="l"/>
                <a:tab pos="1597025" algn="l"/>
                <a:tab pos="2046288" algn="l"/>
                <a:tab pos="2495550" algn="l"/>
                <a:tab pos="2944813" algn="l"/>
                <a:tab pos="3394075" algn="l"/>
                <a:tab pos="3843338" algn="l"/>
                <a:tab pos="4292600" algn="l"/>
                <a:tab pos="4741863" algn="l"/>
                <a:tab pos="5191125" algn="l"/>
                <a:tab pos="5640388" algn="l"/>
                <a:tab pos="6089650" algn="l"/>
                <a:tab pos="6538913" algn="l"/>
                <a:tab pos="6989763" algn="l"/>
                <a:tab pos="7437438" algn="l"/>
                <a:tab pos="7886700" algn="l"/>
                <a:tab pos="8335963" algn="l"/>
                <a:tab pos="8785225" algn="l"/>
              </a:tabLst>
            </a:pPr>
            <a:r>
              <a:rPr lang="en-GB" sz="2600" b="1" dirty="0" err="1">
                <a:solidFill>
                  <a:srgbClr val="000000"/>
                </a:solidFill>
              </a:rPr>
              <a:t>Тактильная</a:t>
            </a:r>
            <a:r>
              <a:rPr lang="en-GB" sz="2600" b="1" dirty="0">
                <a:solidFill>
                  <a:srgbClr val="000000"/>
                </a:solidFill>
              </a:rPr>
              <a:t> </a:t>
            </a:r>
            <a:r>
              <a:rPr lang="en-GB" sz="2600" b="1" dirty="0" err="1">
                <a:solidFill>
                  <a:srgbClr val="000000"/>
                </a:solidFill>
              </a:rPr>
              <a:t>игра</a:t>
            </a:r>
            <a:r>
              <a:rPr lang="en-GB" sz="2600" b="1" dirty="0">
                <a:solidFill>
                  <a:srgbClr val="000000"/>
                </a:solidFill>
              </a:rPr>
              <a:t> «</a:t>
            </a:r>
            <a:r>
              <a:rPr lang="en-GB" sz="2600" b="1" dirty="0" err="1">
                <a:solidFill>
                  <a:srgbClr val="000000"/>
                </a:solidFill>
              </a:rPr>
              <a:t>Сундучок</a:t>
            </a:r>
            <a:r>
              <a:rPr lang="en-GB" sz="2600" b="1" dirty="0">
                <a:solidFill>
                  <a:srgbClr val="000000"/>
                </a:solidFill>
              </a:rPr>
              <a:t> с </a:t>
            </a:r>
            <a:r>
              <a:rPr lang="en-GB" sz="2600" b="1" dirty="0" err="1">
                <a:solidFill>
                  <a:srgbClr val="000000"/>
                </a:solidFill>
              </a:rPr>
              <a:t>сюрпризом</a:t>
            </a:r>
            <a:r>
              <a:rPr lang="en-GB" sz="2600" b="1" dirty="0">
                <a:solidFill>
                  <a:srgbClr val="000000"/>
                </a:solidFill>
              </a:rPr>
              <a:t>»</a:t>
            </a:r>
            <a:r>
              <a:rPr lang="en-GB" sz="2600" dirty="0">
                <a:solidFill>
                  <a:srgbClr val="000000"/>
                </a:solidFill>
              </a:rPr>
              <a:t>: </a:t>
            </a:r>
            <a:r>
              <a:rPr lang="en-GB" sz="2600" dirty="0" err="1">
                <a:solidFill>
                  <a:srgbClr val="000000"/>
                </a:solidFill>
              </a:rPr>
              <a:t>ребята</a:t>
            </a:r>
            <a:r>
              <a:rPr lang="en-GB" sz="2600" dirty="0">
                <a:solidFill>
                  <a:srgbClr val="000000"/>
                </a:solidFill>
              </a:rPr>
              <a:t> </a:t>
            </a:r>
            <a:r>
              <a:rPr lang="en-GB" sz="2600" dirty="0" err="1">
                <a:solidFill>
                  <a:srgbClr val="000000"/>
                </a:solidFill>
              </a:rPr>
              <a:t>по</a:t>
            </a:r>
            <a:r>
              <a:rPr lang="en-GB" sz="2600" dirty="0">
                <a:solidFill>
                  <a:srgbClr val="000000"/>
                </a:solidFill>
              </a:rPr>
              <a:t> </a:t>
            </a:r>
            <a:r>
              <a:rPr lang="en-GB" sz="2600" dirty="0" err="1">
                <a:solidFill>
                  <a:srgbClr val="000000"/>
                </a:solidFill>
              </a:rPr>
              <a:t>очереди</a:t>
            </a:r>
            <a:r>
              <a:rPr lang="en-GB" sz="2600" dirty="0">
                <a:solidFill>
                  <a:srgbClr val="000000"/>
                </a:solidFill>
              </a:rPr>
              <a:t> </a:t>
            </a:r>
            <a:r>
              <a:rPr lang="en-GB" sz="2600" dirty="0" err="1">
                <a:solidFill>
                  <a:srgbClr val="000000"/>
                </a:solidFill>
              </a:rPr>
              <a:t>открывают</a:t>
            </a:r>
            <a:r>
              <a:rPr lang="en-GB" sz="2600" dirty="0">
                <a:solidFill>
                  <a:srgbClr val="000000"/>
                </a:solidFill>
              </a:rPr>
              <a:t> </a:t>
            </a:r>
            <a:r>
              <a:rPr lang="en-GB" sz="2600" dirty="0" err="1">
                <a:solidFill>
                  <a:srgbClr val="000000"/>
                </a:solidFill>
              </a:rPr>
              <a:t>сундук</a:t>
            </a:r>
            <a:r>
              <a:rPr lang="en-GB" sz="2600" dirty="0">
                <a:solidFill>
                  <a:srgbClr val="000000"/>
                </a:solidFill>
              </a:rPr>
              <a:t> с </a:t>
            </a:r>
            <a:r>
              <a:rPr lang="en-GB" sz="2600" dirty="0" err="1">
                <a:solidFill>
                  <a:srgbClr val="000000"/>
                </a:solidFill>
              </a:rPr>
              <a:t>манкой</a:t>
            </a:r>
            <a:r>
              <a:rPr lang="en-GB" sz="2600" dirty="0">
                <a:solidFill>
                  <a:srgbClr val="000000"/>
                </a:solidFill>
              </a:rPr>
              <a:t>. </a:t>
            </a:r>
            <a:r>
              <a:rPr lang="ru-RU" sz="2600" dirty="0">
                <a:solidFill>
                  <a:srgbClr val="000000"/>
                </a:solidFill>
              </a:rPr>
              <a:t> Логопед </a:t>
            </a:r>
            <a:r>
              <a:rPr lang="en-GB" sz="2600" dirty="0" err="1">
                <a:solidFill>
                  <a:srgbClr val="000000"/>
                </a:solidFill>
              </a:rPr>
              <a:t>предлагает</a:t>
            </a:r>
            <a:r>
              <a:rPr lang="en-GB" sz="2600" dirty="0">
                <a:solidFill>
                  <a:srgbClr val="000000"/>
                </a:solidFill>
              </a:rPr>
              <a:t> </a:t>
            </a:r>
            <a:r>
              <a:rPr lang="en-GB" sz="2600" dirty="0" err="1">
                <a:solidFill>
                  <a:srgbClr val="000000"/>
                </a:solidFill>
              </a:rPr>
              <a:t>им</a:t>
            </a:r>
            <a:r>
              <a:rPr lang="en-GB" sz="2600" dirty="0">
                <a:solidFill>
                  <a:srgbClr val="000000"/>
                </a:solidFill>
              </a:rPr>
              <a:t> </a:t>
            </a:r>
            <a:r>
              <a:rPr lang="en-GB" sz="2600" dirty="0" err="1">
                <a:solidFill>
                  <a:srgbClr val="000000"/>
                </a:solidFill>
              </a:rPr>
              <a:t>одним</a:t>
            </a:r>
            <a:r>
              <a:rPr lang="en-GB" sz="2600" dirty="0">
                <a:solidFill>
                  <a:srgbClr val="000000"/>
                </a:solidFill>
              </a:rPr>
              <a:t> </a:t>
            </a:r>
            <a:r>
              <a:rPr lang="en-GB" sz="2600" dirty="0" err="1">
                <a:solidFill>
                  <a:srgbClr val="000000"/>
                </a:solidFill>
              </a:rPr>
              <a:t>пальце</a:t>
            </a:r>
            <a:r>
              <a:rPr lang="ru-RU" sz="2600" dirty="0">
                <a:solidFill>
                  <a:srgbClr val="000000"/>
                </a:solidFill>
              </a:rPr>
              <a:t>м</a:t>
            </a:r>
            <a:r>
              <a:rPr lang="en-GB" sz="2600" dirty="0">
                <a:solidFill>
                  <a:srgbClr val="000000"/>
                </a:solidFill>
              </a:rPr>
              <a:t>, </a:t>
            </a:r>
            <a:r>
              <a:rPr lang="en-GB" sz="2600" dirty="0" err="1">
                <a:solidFill>
                  <a:srgbClr val="000000"/>
                </a:solidFill>
              </a:rPr>
              <a:t>выполняя</a:t>
            </a:r>
            <a:r>
              <a:rPr lang="en-GB" sz="2600" dirty="0">
                <a:solidFill>
                  <a:srgbClr val="000000"/>
                </a:solidFill>
              </a:rPr>
              <a:t> </a:t>
            </a:r>
            <a:r>
              <a:rPr lang="en-GB" sz="2600" dirty="0" err="1">
                <a:solidFill>
                  <a:srgbClr val="000000"/>
                </a:solidFill>
              </a:rPr>
              <a:t>круговые</a:t>
            </a:r>
            <a:r>
              <a:rPr lang="en-GB" sz="2600" dirty="0">
                <a:solidFill>
                  <a:srgbClr val="000000"/>
                </a:solidFill>
              </a:rPr>
              <a:t> </a:t>
            </a:r>
            <a:r>
              <a:rPr lang="en-GB" sz="2600" dirty="0" err="1">
                <a:solidFill>
                  <a:srgbClr val="000000"/>
                </a:solidFill>
              </a:rPr>
              <a:t>движения</a:t>
            </a:r>
            <a:r>
              <a:rPr lang="en-GB" sz="2600" dirty="0">
                <a:solidFill>
                  <a:srgbClr val="000000"/>
                </a:solidFill>
              </a:rPr>
              <a:t>, </a:t>
            </a:r>
            <a:r>
              <a:rPr lang="en-GB" sz="2600" dirty="0" err="1">
                <a:solidFill>
                  <a:srgbClr val="000000"/>
                </a:solidFill>
              </a:rPr>
              <a:t>найти</a:t>
            </a:r>
            <a:r>
              <a:rPr lang="en-GB" sz="2600" dirty="0">
                <a:solidFill>
                  <a:srgbClr val="000000"/>
                </a:solidFill>
              </a:rPr>
              <a:t> </a:t>
            </a:r>
            <a:r>
              <a:rPr lang="en-GB" sz="2600" dirty="0" err="1">
                <a:solidFill>
                  <a:srgbClr val="000000"/>
                </a:solidFill>
              </a:rPr>
              <a:t>сюрприз</a:t>
            </a:r>
            <a:r>
              <a:rPr lang="en-GB" sz="2600" dirty="0">
                <a:solidFill>
                  <a:srgbClr val="000000"/>
                </a:solidFill>
              </a:rPr>
              <a:t>: </a:t>
            </a:r>
            <a:r>
              <a:rPr lang="en-GB" sz="2600" dirty="0" err="1">
                <a:solidFill>
                  <a:srgbClr val="000000"/>
                </a:solidFill>
              </a:rPr>
              <a:t>изображение</a:t>
            </a:r>
            <a:r>
              <a:rPr lang="en-GB" sz="2600" dirty="0">
                <a:solidFill>
                  <a:srgbClr val="000000"/>
                </a:solidFill>
              </a:rPr>
              <a:t> </a:t>
            </a:r>
            <a:r>
              <a:rPr lang="en-GB" sz="2600" dirty="0" err="1">
                <a:solidFill>
                  <a:srgbClr val="000000"/>
                </a:solidFill>
              </a:rPr>
              <a:t>солнца</a:t>
            </a:r>
            <a:r>
              <a:rPr lang="en-GB" sz="2600" dirty="0">
                <a:solidFill>
                  <a:srgbClr val="000000"/>
                </a:solidFill>
              </a:rPr>
              <a:t>, </a:t>
            </a:r>
            <a:r>
              <a:rPr lang="en-GB" sz="2600" dirty="0" err="1">
                <a:solidFill>
                  <a:srgbClr val="000000"/>
                </a:solidFill>
              </a:rPr>
              <a:t>радуги</a:t>
            </a:r>
            <a:r>
              <a:rPr lang="en-GB" sz="2600" dirty="0">
                <a:solidFill>
                  <a:srgbClr val="000000"/>
                </a:solidFill>
              </a:rPr>
              <a:t>, </a:t>
            </a:r>
            <a:r>
              <a:rPr lang="en-GB" sz="2600" dirty="0" err="1">
                <a:solidFill>
                  <a:srgbClr val="000000"/>
                </a:solidFill>
              </a:rPr>
              <a:t>миниатюрные</a:t>
            </a:r>
            <a:r>
              <a:rPr lang="en-GB" sz="2600" dirty="0">
                <a:solidFill>
                  <a:srgbClr val="000000"/>
                </a:solidFill>
              </a:rPr>
              <a:t> </a:t>
            </a:r>
            <a:r>
              <a:rPr lang="en-GB" sz="2600" dirty="0" err="1">
                <a:solidFill>
                  <a:srgbClr val="000000"/>
                </a:solidFill>
              </a:rPr>
              <a:t>ромашки</a:t>
            </a:r>
            <a:r>
              <a:rPr lang="en-GB" sz="2600" dirty="0">
                <a:solidFill>
                  <a:srgbClr val="000000"/>
                </a:solidFill>
              </a:rPr>
              <a:t>...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2348880"/>
            <a:ext cx="4040823" cy="3022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323527" y="5487537"/>
            <a:ext cx="2966737" cy="1181823"/>
          </a:xfrm>
          <a:prstGeom prst="roundRect">
            <a:avLst>
              <a:gd name="adj" fmla="val 111"/>
            </a:avLst>
          </a:prstGeom>
          <a:solidFill>
            <a:srgbClr val="99CCFF"/>
          </a:solidFill>
          <a:ln w="936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40820" rIns="81639" bIns="40820" anchor="ctr" anchorCtr="1"/>
          <a:lstStyle/>
          <a:p>
            <a:pPr>
              <a:lnSpc>
                <a:spcPct val="71000"/>
              </a:lnSpc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en-GB" dirty="0">
                <a:solidFill>
                  <a:srgbClr val="000000"/>
                </a:solidFill>
              </a:rPr>
              <a:t>«</a:t>
            </a:r>
            <a:r>
              <a:rPr lang="en-GB" dirty="0" err="1">
                <a:solidFill>
                  <a:srgbClr val="000000"/>
                </a:solidFill>
              </a:rPr>
              <a:t>Нарисуй</a:t>
            </a:r>
            <a:r>
              <a:rPr lang="en-GB" dirty="0">
                <a:solidFill>
                  <a:srgbClr val="000000"/>
                </a:solidFill>
              </a:rPr>
              <a:t> </a:t>
            </a:r>
            <a:r>
              <a:rPr lang="en-GB" dirty="0" err="1">
                <a:solidFill>
                  <a:srgbClr val="000000"/>
                </a:solidFill>
              </a:rPr>
              <a:t>по-образцу</a:t>
            </a:r>
            <a:r>
              <a:rPr lang="en-GB" dirty="0">
                <a:solidFill>
                  <a:srgbClr val="000000"/>
                </a:solidFill>
              </a:rPr>
              <a:t>»</a:t>
            </a: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4769281" y="2016212"/>
            <a:ext cx="3396960" cy="1034029"/>
          </a:xfrm>
          <a:prstGeom prst="roundRect">
            <a:avLst>
              <a:gd name="adj" fmla="val 139"/>
            </a:avLst>
          </a:prstGeom>
          <a:solidFill>
            <a:srgbClr val="99CCFF"/>
          </a:solidFill>
          <a:ln w="936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40820" rIns="81639" bIns="40820" anchor="ctr" anchorCtr="1"/>
          <a:lstStyle/>
          <a:p>
            <a:pPr>
              <a:lnSpc>
                <a:spcPct val="71000"/>
              </a:lnSpc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en-GB">
                <a:solidFill>
                  <a:srgbClr val="000000"/>
                </a:solidFill>
              </a:rPr>
              <a:t>«Выложи бабочку»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280" y="3320047"/>
            <a:ext cx="3778559" cy="3016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01659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09272" cy="2160240"/>
          </a:xfrm>
        </p:spPr>
        <p:txBody>
          <a:bodyPr>
            <a:normAutofit fontScale="90000"/>
          </a:bodyPr>
          <a:lstStyle/>
          <a:p>
            <a:pPr fontAlgn="base"/>
            <a:br>
              <a:rPr lang="ru-RU" sz="3200" dirty="0"/>
            </a:br>
            <a:r>
              <a:rPr lang="ru-RU" sz="3100" b="1" dirty="0" err="1">
                <a:solidFill>
                  <a:srgbClr val="FF0000"/>
                </a:solidFill>
                <a:latin typeface="+mn-lt"/>
              </a:rPr>
              <a:t>Пескотерапия</a:t>
            </a:r>
            <a:r>
              <a:rPr lang="ru-RU" sz="31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ru-RU" sz="3100" b="1" dirty="0">
                <a:solidFill>
                  <a:schemeClr val="tx1"/>
                </a:solidFill>
                <a:latin typeface="+mn-lt"/>
              </a:rPr>
              <a:t>(</a:t>
            </a:r>
            <a:r>
              <a:rPr lang="ru-RU" sz="3100" b="1" dirty="0" err="1">
                <a:solidFill>
                  <a:schemeClr val="tx1"/>
                </a:solidFill>
                <a:latin typeface="+mn-lt"/>
              </a:rPr>
              <a:t>sand-play</a:t>
            </a:r>
            <a:r>
              <a:rPr lang="ru-RU" sz="3100" b="1" dirty="0">
                <a:solidFill>
                  <a:schemeClr val="tx1"/>
                </a:solidFill>
                <a:latin typeface="+mn-lt"/>
              </a:rPr>
              <a:t>) </a:t>
            </a:r>
            <a:r>
              <a:rPr lang="ru-RU" sz="2900" dirty="0">
                <a:solidFill>
                  <a:schemeClr val="tx1"/>
                </a:solidFill>
                <a:latin typeface="+mn-lt"/>
              </a:rPr>
              <a:t>- игра с песком, как способ развития ребенка.</a:t>
            </a:r>
            <a:br>
              <a:rPr lang="ru-RU" sz="2900" dirty="0">
                <a:solidFill>
                  <a:schemeClr val="tx1"/>
                </a:solidFill>
                <a:latin typeface="+mn-lt"/>
              </a:rPr>
            </a:br>
            <a:r>
              <a:rPr lang="ru-RU" sz="2900" dirty="0">
                <a:solidFill>
                  <a:schemeClr val="tx1"/>
                </a:solidFill>
                <a:latin typeface="+mn-lt"/>
              </a:rPr>
              <a:t>Благодаря играм с песком, у детей с ТНР развиваются тактильно-кинетическая чувствительность и мелкая моторика рук; снимается мышечная напряжённость</a:t>
            </a:r>
            <a:r>
              <a:rPr lang="ru-RU" sz="3100" dirty="0">
                <a:solidFill>
                  <a:schemeClr val="tx1"/>
                </a:solidFill>
                <a:latin typeface="+mn-lt"/>
              </a:rPr>
              <a:t>.</a:t>
            </a:r>
            <a:endParaRPr lang="ru-RU" sz="3100" b="1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4" name="Picture 4" descr="E:\игровые технологии\ИГРОВЫЕ ТЕХНОЛОГИИ В РАБОТЕ С ДЕТЬМИ С ТНР (19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675" y="3068960"/>
            <a:ext cx="3635896" cy="363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www.svitlynka.lutsk.ua/media/portfolio/8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17032"/>
            <a:ext cx="4425331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td2.mycdn.me/image?id=594019810950&amp;t=20&amp;plc=WEB&amp;tkn=*WY48d0fLDTpcwZQAIs4CkC38NRI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351687"/>
            <a:ext cx="2901964" cy="2102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69855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2528</TotalTime>
  <Words>1158</Words>
  <Application>Microsoft Office PowerPoint</Application>
  <PresentationFormat>Экран (4:3)</PresentationFormat>
  <Paragraphs>115</Paragraphs>
  <Slides>20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Calibri</vt:lpstr>
      <vt:lpstr>Constantia</vt:lpstr>
      <vt:lpstr>Times New Roman</vt:lpstr>
      <vt:lpstr>Wingdings</vt:lpstr>
      <vt:lpstr>Wingdings 2</vt:lpstr>
      <vt:lpstr>Поток</vt:lpstr>
      <vt:lpstr>Тема Office</vt:lpstr>
      <vt:lpstr>муниципальное автономное общеобразовательное учреждение «Средняя школа № 143 имени Героя Советского Союза Тимошенко А.В.» 660125, Россия, Красноярский край, город Красноярск, ул. им Н.Н. Урванцева, д. 26А,  телефон/факс: приёмная 8(391) 220-47-83, бухгалтерия 266-24-57  ИНН 2465038586, КПП 246501001, ОГРН 1022402478647 e-mail: sch143@mailkrsk.ru,  buxg143@mail.ru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Игры с манкой </vt:lpstr>
      <vt:lpstr>Презентация PowerPoint</vt:lpstr>
      <vt:lpstr> Пескотерапия (sand-play) - игра с песком, как способ развития ребенка. Благодаря играм с песком, у детей с ТНР развиваются тактильно-кинетическая чувствительность и мелкая моторика рук; снимается мышечная напряжённость.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3. Определение направлений в пространстве относительно своего тела.</vt:lpstr>
      <vt:lpstr>Закаливание в ДОУ</vt:lpstr>
      <vt:lpstr>         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485</cp:revision>
  <dcterms:created xsi:type="dcterms:W3CDTF">2016-01-22T06:29:37Z</dcterms:created>
  <dcterms:modified xsi:type="dcterms:W3CDTF">2023-03-12T13:02:08Z</dcterms:modified>
</cp:coreProperties>
</file>