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66" r:id="rId5"/>
    <p:sldId id="276" r:id="rId6"/>
    <p:sldId id="279" r:id="rId7"/>
    <p:sldId id="257" r:id="rId8"/>
    <p:sldId id="258" r:id="rId9"/>
    <p:sldId id="259" r:id="rId10"/>
    <p:sldId id="274" r:id="rId11"/>
    <p:sldId id="278" r:id="rId12"/>
    <p:sldId id="260" r:id="rId13"/>
    <p:sldId id="271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97DCE"/>
    <a:srgbClr val="BC7FBB"/>
    <a:srgbClr val="7FC6E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274" autoAdjust="0"/>
  </p:normalViewPr>
  <p:slideViewPr>
    <p:cSldViewPr snapToGrid="0" showGuides="1">
      <p:cViewPr>
        <p:scale>
          <a:sx n="70" d="100"/>
          <a:sy n="70" d="100"/>
        </p:scale>
        <p:origin x="-4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1908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5.551947942707372E-2"/>
          <c:y val="5.8283517325995488E-2"/>
          <c:w val="0.90969883348866742"/>
          <c:h val="0.507306173574882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42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25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4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Уровень знаний о количестве,
умение считать в пределах 5.
</c:v>
                </c:pt>
                <c:pt idx="1">
                  <c:v> Уровень знаний об эталонах величины.</c:v>
                </c:pt>
                <c:pt idx="2">
                  <c:v>Уровень знаний о геометрических фигурах.</c:v>
                </c:pt>
                <c:pt idx="3">
                  <c:v>Ориентировка в пространстве.</c:v>
                </c:pt>
                <c:pt idx="4">
                  <c:v>Ориентировка во времени.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42</c:v>
                </c:pt>
                <c:pt idx="1">
                  <c:v>25</c:v>
                </c:pt>
                <c:pt idx="2">
                  <c:v>0</c:v>
                </c:pt>
                <c:pt idx="3">
                  <c:v>4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1.087423916715997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42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>
                <c:manualLayout>
                  <c:x val="-4.3496956668640048E-3"/>
                  <c:y val="-3.6195277798757156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96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100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Уровень знаний о количестве,
умение считать в пределах 5.
</c:v>
                </c:pt>
                <c:pt idx="1">
                  <c:v> Уровень знаний об эталонах величины.</c:v>
                </c:pt>
                <c:pt idx="2">
                  <c:v>Уровень знаний о геометрических фигурах.</c:v>
                </c:pt>
                <c:pt idx="3">
                  <c:v>Ориентировка в пространстве.</c:v>
                </c:pt>
                <c:pt idx="4">
                  <c:v>Ориентировка во времени.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42</c:v>
                </c:pt>
                <c:pt idx="1">
                  <c:v>50</c:v>
                </c:pt>
                <c:pt idx="2">
                  <c:v>50</c:v>
                </c:pt>
                <c:pt idx="3">
                  <c:v>96</c:v>
                </c:pt>
                <c:pt idx="4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dLbl>
              <c:idx val="0"/>
              <c:layout>
                <c:manualLayout>
                  <c:x val="1.087423916716001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16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1.522393483402400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25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>
                <c:manualLayout>
                  <c:x val="1.087423916716001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>
                <c:manualLayout>
                  <c:x val="1.3049087000592003E-2"/>
                  <c:y val="-1.4478111119502843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0%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>
                <c:manualLayout>
                  <c:x val="1.087423916716001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Уровень знаний о количестве,
умение считать в пределах 5.
</c:v>
                </c:pt>
                <c:pt idx="1">
                  <c:v> Уровень знаний об эталонах величины.</c:v>
                </c:pt>
                <c:pt idx="2">
                  <c:v>Уровень знаний о геометрических фигурах.</c:v>
                </c:pt>
                <c:pt idx="3">
                  <c:v>Ориентировка в пространстве.</c:v>
                </c:pt>
                <c:pt idx="4">
                  <c:v>Ориентировка во времени.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50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hape val="box"/>
        <c:axId val="122987648"/>
        <c:axId val="122989184"/>
        <c:axId val="0"/>
      </c:bar3DChart>
      <c:catAx>
        <c:axId val="122987648"/>
        <c:scaling>
          <c:orientation val="minMax"/>
        </c:scaling>
        <c:axPos val="b"/>
        <c:tickLblPos val="nextTo"/>
        <c:crossAx val="122989184"/>
        <c:crosses val="autoZero"/>
        <c:auto val="1"/>
        <c:lblAlgn val="ctr"/>
        <c:lblOffset val="100"/>
      </c:catAx>
      <c:valAx>
        <c:axId val="122989184"/>
        <c:scaling>
          <c:orientation val="minMax"/>
        </c:scaling>
        <c:axPos val="l"/>
        <c:majorGridlines/>
        <c:numFmt formatCode="General" sourceLinked="1"/>
        <c:tickLblPos val="nextTo"/>
        <c:crossAx val="1229876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40252546070384"/>
          <c:y val="4.6675663235715363E-2"/>
          <c:w val="0.11605629155239498"/>
          <c:h val="0.21818857238227021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ln>
          <a:solidFill>
            <a:schemeClr val="accent4">
              <a:lumMod val="75000"/>
            </a:schemeClr>
          </a:solidFill>
        </a:ln>
      </c:spPr>
    </c:floor>
    <c:plotArea>
      <c:layout>
        <c:manualLayout>
          <c:layoutTarget val="inner"/>
          <c:xMode val="edge"/>
          <c:yMode val="edge"/>
          <c:x val="5.9990339749198075E-2"/>
          <c:y val="4.4057617797775318E-2"/>
          <c:w val="0.90464038349373044"/>
          <c:h val="0.808098675165604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1574074074074075E-2"/>
                  <c:y val="-6.7460317460317484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16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Уровень сформированности математических представлений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c:spPr>
          <c:dLbls>
            <c:dLbl>
              <c:idx val="0"/>
              <c:layout>
                <c:manualLayout>
                  <c:x val="2.5462962962962979E-2"/>
                  <c:y val="-5.952380952380950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84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Уровень сформированности математических представлений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dLbls>
            <c:dLbl>
              <c:idx val="0"/>
              <c:layout>
                <c:manualLayout>
                  <c:x val="3.0092592592592591E-2"/>
                  <c:y val="-9.920634920634929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Уровень сформированности математических представлений 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</c:ser>
        <c:shape val="box"/>
        <c:axId val="123275520"/>
        <c:axId val="123285504"/>
        <c:axId val="0"/>
      </c:bar3DChart>
      <c:catAx>
        <c:axId val="123275520"/>
        <c:scaling>
          <c:orientation val="minMax"/>
        </c:scaling>
        <c:axPos val="b"/>
        <c:tickLblPos val="nextTo"/>
        <c:crossAx val="123285504"/>
        <c:crosses val="autoZero"/>
        <c:auto val="1"/>
        <c:lblAlgn val="ctr"/>
        <c:lblOffset val="100"/>
      </c:catAx>
      <c:valAx>
        <c:axId val="123285504"/>
        <c:scaling>
          <c:orientation val="minMax"/>
        </c:scaling>
        <c:axPos val="l"/>
        <c:majorGridlines/>
        <c:numFmt formatCode="General" sourceLinked="1"/>
        <c:tickLblPos val="nextTo"/>
        <c:crossAx val="123275520"/>
        <c:crosses val="autoZero"/>
        <c:crossBetween val="between"/>
      </c:valAx>
    </c:plotArea>
    <c:legend>
      <c:legendPos val="r"/>
      <c:layout/>
    </c:legend>
    <c:plotVisOnly val="1"/>
  </c:chart>
  <c:spPr>
    <a:solidFill>
      <a:schemeClr val="lt1"/>
    </a:solidFill>
    <a:ln w="12700" cap="flat" cmpd="sng" algn="ctr">
      <a:solidFill>
        <a:schemeClr val="accent1"/>
      </a:solidFill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6DD761-66F6-47C3-AA3E-CF5989529DD6}" type="doc">
      <dgm:prSet loTypeId="urn:microsoft.com/office/officeart/2005/8/layout/pyramid2" loCatId="list" qsTypeId="urn:microsoft.com/office/officeart/2005/8/quickstyle/3d3" qsCatId="3D" csTypeId="urn:microsoft.com/office/officeart/2005/8/colors/accent3_4" csCatId="accent3" phldr="1"/>
      <dgm:spPr/>
    </dgm:pt>
    <dgm:pt modelId="{2E449021-09CC-4566-BF0A-838F243B8E77}">
      <dgm:prSet phldrT="[Текст]" custT="1"/>
      <dgm:spPr/>
      <dgm:t>
        <a:bodyPr/>
        <a:lstStyle/>
        <a:p>
          <a:pPr algn="just"/>
          <a:r>
            <a:rPr lang="ru-RU" sz="1600" dirty="0" smtClean="0">
              <a:solidFill>
                <a:srgbClr val="002060"/>
              </a:solidFill>
            </a:rPr>
            <a:t>создание системы работы воспитателя, направленной на формирование элементарных математических представлений у детей дошкольного возраста с использованием дидактических игр и игровых упражнений </a:t>
          </a:r>
          <a:r>
            <a:rPr lang="en-US" sz="1600" dirty="0" smtClean="0">
              <a:solidFill>
                <a:srgbClr val="002060"/>
              </a:solidFill>
            </a:rPr>
            <a:t>ST</a:t>
          </a:r>
          <a:r>
            <a:rPr lang="ru-RU" sz="1600" dirty="0" smtClean="0">
              <a:solidFill>
                <a:srgbClr val="002060"/>
              </a:solidFill>
            </a:rPr>
            <a:t>ЕА</a:t>
          </a:r>
          <a:r>
            <a:rPr lang="en-US" sz="1600" dirty="0" smtClean="0">
              <a:solidFill>
                <a:srgbClr val="002060"/>
              </a:solidFill>
            </a:rPr>
            <a:t>M</a:t>
          </a:r>
          <a:r>
            <a:rPr lang="ru-RU" sz="1600" dirty="0" smtClean="0">
              <a:solidFill>
                <a:srgbClr val="002060"/>
              </a:solidFill>
            </a:rPr>
            <a:t> – технологии и апробирование в практической деятельности;</a:t>
          </a:r>
          <a:endParaRPr lang="ru-RU" sz="1600" dirty="0">
            <a:solidFill>
              <a:srgbClr val="002060"/>
            </a:solidFill>
          </a:endParaRPr>
        </a:p>
      </dgm:t>
    </dgm:pt>
    <dgm:pt modelId="{810BCDA2-B781-458E-90E2-DDF58DE3FD31}" type="parTrans" cxnId="{58B20987-03A4-4A2A-A0FF-B3E4DD9BA1C9}">
      <dgm:prSet/>
      <dgm:spPr/>
      <dgm:t>
        <a:bodyPr/>
        <a:lstStyle/>
        <a:p>
          <a:endParaRPr lang="ru-RU"/>
        </a:p>
      </dgm:t>
    </dgm:pt>
    <dgm:pt modelId="{7582B98A-FF12-402A-824E-2DEBBE589B24}" type="sibTrans" cxnId="{58B20987-03A4-4A2A-A0FF-B3E4DD9BA1C9}">
      <dgm:prSet/>
      <dgm:spPr/>
      <dgm:t>
        <a:bodyPr/>
        <a:lstStyle/>
        <a:p>
          <a:endParaRPr lang="ru-RU"/>
        </a:p>
      </dgm:t>
    </dgm:pt>
    <dgm:pt modelId="{19DB1251-2BED-4504-9EF9-B715ABC3D09D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создание развивающей среды с использованием дидактических игр STEAM -технологии для повышения уровня </a:t>
          </a:r>
          <a:r>
            <a:rPr lang="ru-RU" sz="1600" dirty="0" err="1" smtClean="0">
              <a:solidFill>
                <a:srgbClr val="002060"/>
              </a:solidFill>
            </a:rPr>
            <a:t>сформированности</a:t>
          </a:r>
          <a:r>
            <a:rPr lang="ru-RU" sz="1600" dirty="0" smtClean="0">
              <a:solidFill>
                <a:srgbClr val="002060"/>
              </a:solidFill>
            </a:rPr>
            <a:t> элементарных математических представлений у  детей дошкольного возраста</a:t>
          </a:r>
          <a:endParaRPr lang="ru-RU" sz="1600" dirty="0">
            <a:solidFill>
              <a:srgbClr val="002060"/>
            </a:solidFill>
          </a:endParaRPr>
        </a:p>
      </dgm:t>
    </dgm:pt>
    <dgm:pt modelId="{A5F7BEAA-3C56-48D9-A82F-E86F7DB4D1E4}" type="parTrans" cxnId="{A788B110-77F8-4F64-90E4-33716FC2D3EF}">
      <dgm:prSet/>
      <dgm:spPr/>
      <dgm:t>
        <a:bodyPr/>
        <a:lstStyle/>
        <a:p>
          <a:endParaRPr lang="ru-RU"/>
        </a:p>
      </dgm:t>
    </dgm:pt>
    <dgm:pt modelId="{4A4C4ED4-D963-4925-AB77-94C06D56D10E}" type="sibTrans" cxnId="{A788B110-77F8-4F64-90E4-33716FC2D3EF}">
      <dgm:prSet/>
      <dgm:spPr/>
      <dgm:t>
        <a:bodyPr/>
        <a:lstStyle/>
        <a:p>
          <a:endParaRPr lang="ru-RU"/>
        </a:p>
      </dgm:t>
    </dgm:pt>
    <dgm:pt modelId="{C1AAF94F-372E-44E9-8B3D-4E21BFFF38E6}">
      <dgm:prSet custT="1"/>
      <dgm:spPr/>
      <dgm:t>
        <a:bodyPr/>
        <a:lstStyle/>
        <a:p>
          <a:r>
            <a:rPr lang="ru-RU" sz="1600" dirty="0" smtClean="0">
              <a:solidFill>
                <a:srgbClr val="002060"/>
              </a:solidFill>
            </a:rPr>
            <a:t>Создание картотеки дидактических игр, развивающих заданий с использованием игр </a:t>
          </a:r>
          <a:r>
            <a:rPr lang="en-US" sz="1600" dirty="0" smtClean="0">
              <a:solidFill>
                <a:srgbClr val="002060"/>
              </a:solidFill>
            </a:rPr>
            <a:t>Pattern blocks (</a:t>
          </a:r>
          <a:r>
            <a:rPr lang="ru-RU" sz="1600" dirty="0" smtClean="0">
              <a:solidFill>
                <a:srgbClr val="002060"/>
              </a:solidFill>
            </a:rPr>
            <a:t>Мозаика ), </a:t>
          </a:r>
          <a:r>
            <a:rPr lang="en-US" sz="1600" dirty="0" smtClean="0">
              <a:solidFill>
                <a:srgbClr val="002060"/>
              </a:solidFill>
            </a:rPr>
            <a:t>Rainbow Pebbles (</a:t>
          </a:r>
          <a:r>
            <a:rPr lang="ru-RU" sz="1600" dirty="0" smtClean="0">
              <a:solidFill>
                <a:srgbClr val="002060"/>
              </a:solidFill>
            </a:rPr>
            <a:t>Радужные камушки)</a:t>
          </a:r>
          <a:r>
            <a:rPr lang="en-US" sz="1600" dirty="0" smtClean="0">
              <a:solidFill>
                <a:srgbClr val="002060"/>
              </a:solidFill>
            </a:rPr>
            <a:t>, Skeletal Geo Set</a:t>
          </a:r>
          <a:r>
            <a:rPr lang="ru-RU" sz="1600" dirty="0" smtClean="0">
              <a:solidFill>
                <a:srgbClr val="002060"/>
              </a:solidFill>
            </a:rPr>
            <a:t> ,</a:t>
          </a:r>
          <a:r>
            <a:rPr lang="en-US" sz="1600" dirty="0" smtClean="0">
              <a:solidFill>
                <a:srgbClr val="002060"/>
              </a:solidFill>
            </a:rPr>
            <a:t> Counting and Sorting Set </a:t>
          </a:r>
          <a:r>
            <a:rPr lang="ru-RU" sz="1600" dirty="0" smtClean="0">
              <a:solidFill>
                <a:srgbClr val="002060"/>
              </a:solidFill>
            </a:rPr>
            <a:t>для формирования элементарных математических представлений у детей дошкольного возраста</a:t>
          </a:r>
          <a:endParaRPr lang="ru-RU" sz="1600" dirty="0">
            <a:solidFill>
              <a:srgbClr val="002060"/>
            </a:solidFill>
          </a:endParaRPr>
        </a:p>
      </dgm:t>
    </dgm:pt>
    <dgm:pt modelId="{4B86C8A7-AED9-4145-9ABE-559E6802363B}" type="parTrans" cxnId="{5C1FE597-CE7D-457D-9350-371A45F578CB}">
      <dgm:prSet/>
      <dgm:spPr/>
      <dgm:t>
        <a:bodyPr/>
        <a:lstStyle/>
        <a:p>
          <a:endParaRPr lang="ru-RU"/>
        </a:p>
      </dgm:t>
    </dgm:pt>
    <dgm:pt modelId="{CFD10CF1-EE7F-44B8-88E8-0A18237B71DA}" type="sibTrans" cxnId="{5C1FE597-CE7D-457D-9350-371A45F578CB}">
      <dgm:prSet/>
      <dgm:spPr/>
      <dgm:t>
        <a:bodyPr/>
        <a:lstStyle/>
        <a:p>
          <a:endParaRPr lang="ru-RU"/>
        </a:p>
      </dgm:t>
    </dgm:pt>
    <dgm:pt modelId="{34645860-6D0E-49F7-95DB-783F6737FAB9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Подбор диагностики и организация мониторинга для определения уровня </a:t>
          </a:r>
          <a:r>
            <a:rPr lang="ru-RU" dirty="0" err="1" smtClean="0">
              <a:solidFill>
                <a:srgbClr val="002060"/>
              </a:solidFill>
            </a:rPr>
            <a:t>сформированности</a:t>
          </a:r>
          <a:r>
            <a:rPr lang="ru-RU" dirty="0" smtClean="0">
              <a:solidFill>
                <a:srgbClr val="002060"/>
              </a:solidFill>
            </a:rPr>
            <a:t> элементарных математических представлений у детей дошкольного возраста. </a:t>
          </a:r>
          <a:endParaRPr lang="ru-RU" dirty="0">
            <a:solidFill>
              <a:srgbClr val="002060"/>
            </a:solidFill>
          </a:endParaRPr>
        </a:p>
      </dgm:t>
    </dgm:pt>
    <dgm:pt modelId="{CD26231D-E2F2-4722-AA9E-86FCA224768B}" type="parTrans" cxnId="{9EAA79F1-FC4A-4EF5-9819-7F0E25842883}">
      <dgm:prSet/>
      <dgm:spPr/>
      <dgm:t>
        <a:bodyPr/>
        <a:lstStyle/>
        <a:p>
          <a:endParaRPr lang="ru-RU"/>
        </a:p>
      </dgm:t>
    </dgm:pt>
    <dgm:pt modelId="{34DB898C-B69E-4A20-B2FC-9C9CD1E156D8}" type="sibTrans" cxnId="{9EAA79F1-FC4A-4EF5-9819-7F0E25842883}">
      <dgm:prSet/>
      <dgm:spPr/>
      <dgm:t>
        <a:bodyPr/>
        <a:lstStyle/>
        <a:p>
          <a:endParaRPr lang="ru-RU"/>
        </a:p>
      </dgm:t>
    </dgm:pt>
    <dgm:pt modelId="{17B693C3-798A-4880-AD04-F35D56A6A914}" type="pres">
      <dgm:prSet presAssocID="{EF6DD761-66F6-47C3-AA3E-CF5989529DD6}" presName="compositeShape" presStyleCnt="0">
        <dgm:presLayoutVars>
          <dgm:dir/>
          <dgm:resizeHandles/>
        </dgm:presLayoutVars>
      </dgm:prSet>
      <dgm:spPr/>
    </dgm:pt>
    <dgm:pt modelId="{A9156FF4-46ED-4367-AD31-7EBDB0C3A9C1}" type="pres">
      <dgm:prSet presAssocID="{EF6DD761-66F6-47C3-AA3E-CF5989529DD6}" presName="pyramid" presStyleLbl="node1" presStyleIdx="0" presStyleCnt="1" custScaleX="100000" custLinFactNeighborX="-47207" custLinFactNeighborY="0"/>
      <dgm:spPr/>
    </dgm:pt>
    <dgm:pt modelId="{D3904478-4112-46AF-91FB-CE149E3A9A6B}" type="pres">
      <dgm:prSet presAssocID="{EF6DD761-66F6-47C3-AA3E-CF5989529DD6}" presName="theList" presStyleCnt="0"/>
      <dgm:spPr/>
    </dgm:pt>
    <dgm:pt modelId="{451CA8A1-F883-4DF1-837F-44A41D5742DD}" type="pres">
      <dgm:prSet presAssocID="{2E449021-09CC-4566-BF0A-838F243B8E77}" presName="aNode" presStyleLbl="fgAcc1" presStyleIdx="0" presStyleCnt="4" custScaleX="314687" custScaleY="128961" custLinFactY="89281" custLinFactNeighborX="2347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BE965C-171A-4BD3-BF3E-E5F6D5162DFA}" type="pres">
      <dgm:prSet presAssocID="{2E449021-09CC-4566-BF0A-838F243B8E77}" presName="aSpace" presStyleCnt="0"/>
      <dgm:spPr/>
    </dgm:pt>
    <dgm:pt modelId="{CDCD0C25-16E6-41E0-80D3-AEB5F2FEDE57}" type="pres">
      <dgm:prSet presAssocID="{19DB1251-2BED-4504-9EF9-B715ABC3D09D}" presName="aNode" presStyleLbl="fgAcc1" presStyleIdx="1" presStyleCnt="4" custScaleX="300025" custScaleY="111896" custLinFactY="-150748" custLinFactNeighborX="13342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115CB0-8B36-4E12-AD47-75755F2CF7BA}" type="pres">
      <dgm:prSet presAssocID="{19DB1251-2BED-4504-9EF9-B715ABC3D09D}" presName="aSpace" presStyleCnt="0"/>
      <dgm:spPr/>
    </dgm:pt>
    <dgm:pt modelId="{DF48179F-E28A-4724-9778-CF2E79D9FDD9}" type="pres">
      <dgm:prSet presAssocID="{C1AAF94F-372E-44E9-8B3D-4E21BFFF38E6}" presName="aNode" presStyleLbl="fgAcc1" presStyleIdx="2" presStyleCnt="4" custScaleX="319522" custScaleY="149044" custLinFactY="-4062" custLinFactNeighborX="284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70AAF-9752-48AA-A71C-10CDA22485D7}" type="pres">
      <dgm:prSet presAssocID="{C1AAF94F-372E-44E9-8B3D-4E21BFFF38E6}" presName="aSpace" presStyleCnt="0"/>
      <dgm:spPr/>
    </dgm:pt>
    <dgm:pt modelId="{C05497B8-D02F-42C1-8C98-2E4980B62E6C}" type="pres">
      <dgm:prSet presAssocID="{34645860-6D0E-49F7-95DB-783F6737FAB9}" presName="aNode" presStyleLbl="fgAcc1" presStyleIdx="3" presStyleCnt="4" custScaleX="322893" custScaleY="86009" custLinFactNeighborX="19369" custLinFactNeighborY="44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E61884-31D1-4F85-BD0D-0F554FE4D1F6}" type="pres">
      <dgm:prSet presAssocID="{34645860-6D0E-49F7-95DB-783F6737FAB9}" presName="aSpace" presStyleCnt="0"/>
      <dgm:spPr/>
    </dgm:pt>
  </dgm:ptLst>
  <dgm:cxnLst>
    <dgm:cxn modelId="{58B20987-03A4-4A2A-A0FF-B3E4DD9BA1C9}" srcId="{EF6DD761-66F6-47C3-AA3E-CF5989529DD6}" destId="{2E449021-09CC-4566-BF0A-838F243B8E77}" srcOrd="0" destOrd="0" parTransId="{810BCDA2-B781-458E-90E2-DDF58DE3FD31}" sibTransId="{7582B98A-FF12-402A-824E-2DEBBE589B24}"/>
    <dgm:cxn modelId="{A788B110-77F8-4F64-90E4-33716FC2D3EF}" srcId="{EF6DD761-66F6-47C3-AA3E-CF5989529DD6}" destId="{19DB1251-2BED-4504-9EF9-B715ABC3D09D}" srcOrd="1" destOrd="0" parTransId="{A5F7BEAA-3C56-48D9-A82F-E86F7DB4D1E4}" sibTransId="{4A4C4ED4-D963-4925-AB77-94C06D56D10E}"/>
    <dgm:cxn modelId="{9EAA79F1-FC4A-4EF5-9819-7F0E25842883}" srcId="{EF6DD761-66F6-47C3-AA3E-CF5989529DD6}" destId="{34645860-6D0E-49F7-95DB-783F6737FAB9}" srcOrd="3" destOrd="0" parTransId="{CD26231D-E2F2-4722-AA9E-86FCA224768B}" sibTransId="{34DB898C-B69E-4A20-B2FC-9C9CD1E156D8}"/>
    <dgm:cxn modelId="{02CAC281-C074-4B57-894B-03F0BDA901DF}" type="presOf" srcId="{C1AAF94F-372E-44E9-8B3D-4E21BFFF38E6}" destId="{DF48179F-E28A-4724-9778-CF2E79D9FDD9}" srcOrd="0" destOrd="0" presId="urn:microsoft.com/office/officeart/2005/8/layout/pyramid2"/>
    <dgm:cxn modelId="{5C1FE597-CE7D-457D-9350-371A45F578CB}" srcId="{EF6DD761-66F6-47C3-AA3E-CF5989529DD6}" destId="{C1AAF94F-372E-44E9-8B3D-4E21BFFF38E6}" srcOrd="2" destOrd="0" parTransId="{4B86C8A7-AED9-4145-9ABE-559E6802363B}" sibTransId="{CFD10CF1-EE7F-44B8-88E8-0A18237B71DA}"/>
    <dgm:cxn modelId="{9ED5DECD-4C92-4686-9326-0580865014E7}" type="presOf" srcId="{EF6DD761-66F6-47C3-AA3E-CF5989529DD6}" destId="{17B693C3-798A-4880-AD04-F35D56A6A914}" srcOrd="0" destOrd="0" presId="urn:microsoft.com/office/officeart/2005/8/layout/pyramid2"/>
    <dgm:cxn modelId="{6ADE0699-D26F-481B-BA67-BF91D1572D3D}" type="presOf" srcId="{19DB1251-2BED-4504-9EF9-B715ABC3D09D}" destId="{CDCD0C25-16E6-41E0-80D3-AEB5F2FEDE57}" srcOrd="0" destOrd="0" presId="urn:microsoft.com/office/officeart/2005/8/layout/pyramid2"/>
    <dgm:cxn modelId="{FC152AA9-F60B-42DC-937B-4DD8A6765C85}" type="presOf" srcId="{34645860-6D0E-49F7-95DB-783F6737FAB9}" destId="{C05497B8-D02F-42C1-8C98-2E4980B62E6C}" srcOrd="0" destOrd="0" presId="urn:microsoft.com/office/officeart/2005/8/layout/pyramid2"/>
    <dgm:cxn modelId="{0B33950E-4A17-4850-8962-33BFF46E9269}" type="presOf" srcId="{2E449021-09CC-4566-BF0A-838F243B8E77}" destId="{451CA8A1-F883-4DF1-837F-44A41D5742DD}" srcOrd="0" destOrd="0" presId="urn:microsoft.com/office/officeart/2005/8/layout/pyramid2"/>
    <dgm:cxn modelId="{E19A9563-67E7-4506-83E4-5F8FCD45CFF2}" type="presParOf" srcId="{17B693C3-798A-4880-AD04-F35D56A6A914}" destId="{A9156FF4-46ED-4367-AD31-7EBDB0C3A9C1}" srcOrd="0" destOrd="0" presId="urn:microsoft.com/office/officeart/2005/8/layout/pyramid2"/>
    <dgm:cxn modelId="{81BBFF6D-B471-4450-974E-86BCC938D916}" type="presParOf" srcId="{17B693C3-798A-4880-AD04-F35D56A6A914}" destId="{D3904478-4112-46AF-91FB-CE149E3A9A6B}" srcOrd="1" destOrd="0" presId="urn:microsoft.com/office/officeart/2005/8/layout/pyramid2"/>
    <dgm:cxn modelId="{EFCA9577-2B56-402B-929D-72D82B455501}" type="presParOf" srcId="{D3904478-4112-46AF-91FB-CE149E3A9A6B}" destId="{451CA8A1-F883-4DF1-837F-44A41D5742DD}" srcOrd="0" destOrd="0" presId="urn:microsoft.com/office/officeart/2005/8/layout/pyramid2"/>
    <dgm:cxn modelId="{4D0188DB-7B34-456E-90ED-3BF22B676FA2}" type="presParOf" srcId="{D3904478-4112-46AF-91FB-CE149E3A9A6B}" destId="{AFBE965C-171A-4BD3-BF3E-E5F6D5162DFA}" srcOrd="1" destOrd="0" presId="urn:microsoft.com/office/officeart/2005/8/layout/pyramid2"/>
    <dgm:cxn modelId="{89AFBC7F-655F-429D-A15A-230830174DB2}" type="presParOf" srcId="{D3904478-4112-46AF-91FB-CE149E3A9A6B}" destId="{CDCD0C25-16E6-41E0-80D3-AEB5F2FEDE57}" srcOrd="2" destOrd="0" presId="urn:microsoft.com/office/officeart/2005/8/layout/pyramid2"/>
    <dgm:cxn modelId="{72F7C28D-15EA-4EB0-B930-B707FE3B3777}" type="presParOf" srcId="{D3904478-4112-46AF-91FB-CE149E3A9A6B}" destId="{F6115CB0-8B36-4E12-AD47-75755F2CF7BA}" srcOrd="3" destOrd="0" presId="urn:microsoft.com/office/officeart/2005/8/layout/pyramid2"/>
    <dgm:cxn modelId="{FAE566A7-E6F6-4D0A-A135-AD605C114E8A}" type="presParOf" srcId="{D3904478-4112-46AF-91FB-CE149E3A9A6B}" destId="{DF48179F-E28A-4724-9778-CF2E79D9FDD9}" srcOrd="4" destOrd="0" presId="urn:microsoft.com/office/officeart/2005/8/layout/pyramid2"/>
    <dgm:cxn modelId="{EA06537C-E0B3-4CB7-AFE8-D9F29D55B485}" type="presParOf" srcId="{D3904478-4112-46AF-91FB-CE149E3A9A6B}" destId="{10970AAF-9752-48AA-A71C-10CDA22485D7}" srcOrd="5" destOrd="0" presId="urn:microsoft.com/office/officeart/2005/8/layout/pyramid2"/>
    <dgm:cxn modelId="{1F4CF0B6-4687-4AC5-A976-4168FAA13764}" type="presParOf" srcId="{D3904478-4112-46AF-91FB-CE149E3A9A6B}" destId="{C05497B8-D02F-42C1-8C98-2E4980B62E6C}" srcOrd="6" destOrd="0" presId="urn:microsoft.com/office/officeart/2005/8/layout/pyramid2"/>
    <dgm:cxn modelId="{7D1FE15A-747A-4E35-A33C-7E8D81CE25F0}" type="presParOf" srcId="{D3904478-4112-46AF-91FB-CE149E3A9A6B}" destId="{BEE61884-31D1-4F85-BD0D-0F554FE4D1F6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9156FF4-46ED-4367-AD31-7EBDB0C3A9C1}">
      <dsp:nvSpPr>
        <dsp:cNvPr id="0" name=""/>
        <dsp:cNvSpPr/>
      </dsp:nvSpPr>
      <dsp:spPr>
        <a:xfrm>
          <a:off x="5" y="0"/>
          <a:ext cx="4552950" cy="4552950"/>
        </a:xfrm>
        <a:prstGeom prst="triangl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1CA8A1-F883-4DF1-837F-44A41D5742DD}">
      <dsp:nvSpPr>
        <dsp:cNvPr id="0" name=""/>
        <dsp:cNvSpPr/>
      </dsp:nvSpPr>
      <dsp:spPr>
        <a:xfrm>
          <a:off x="1943683" y="1161416"/>
          <a:ext cx="9312902" cy="89219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создание системы работы воспитателя, направленной на формирование элементарных математических представлений у детей дошкольного возраста с использованием дидактических игр и игровых упражнений </a:t>
          </a:r>
          <a:r>
            <a:rPr lang="en-US" sz="1600" kern="1200" dirty="0" smtClean="0">
              <a:solidFill>
                <a:srgbClr val="002060"/>
              </a:solidFill>
            </a:rPr>
            <a:t>ST</a:t>
          </a:r>
          <a:r>
            <a:rPr lang="ru-RU" sz="1600" kern="1200" dirty="0" smtClean="0">
              <a:solidFill>
                <a:srgbClr val="002060"/>
              </a:solidFill>
            </a:rPr>
            <a:t>ЕА</a:t>
          </a:r>
          <a:r>
            <a:rPr lang="en-US" sz="1600" kern="1200" dirty="0" smtClean="0">
              <a:solidFill>
                <a:srgbClr val="002060"/>
              </a:solidFill>
            </a:rPr>
            <a:t>M</a:t>
          </a:r>
          <a:r>
            <a:rPr lang="ru-RU" sz="1600" kern="1200" dirty="0" smtClean="0">
              <a:solidFill>
                <a:srgbClr val="002060"/>
              </a:solidFill>
            </a:rPr>
            <a:t> – технологии и апробирование в практической деятельности;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1943683" y="1161416"/>
        <a:ext cx="9312902" cy="892197"/>
      </dsp:txXfrm>
    </dsp:sp>
    <dsp:sp modelId="{CDCD0C25-16E6-41E0-80D3-AEB5F2FEDE57}">
      <dsp:nvSpPr>
        <dsp:cNvPr id="0" name=""/>
        <dsp:cNvSpPr/>
      </dsp:nvSpPr>
      <dsp:spPr>
        <a:xfrm>
          <a:off x="1860849" y="220050"/>
          <a:ext cx="8878992" cy="7741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создание развивающей среды с использованием дидактических игр STEAM -технологии для повышения уровня </a:t>
          </a:r>
          <a:r>
            <a:rPr lang="ru-RU" sz="1600" kern="1200" dirty="0" err="1" smtClean="0">
              <a:solidFill>
                <a:srgbClr val="002060"/>
              </a:solidFill>
            </a:rPr>
            <a:t>сформированности</a:t>
          </a:r>
          <a:r>
            <a:rPr lang="ru-RU" sz="1600" kern="1200" dirty="0" smtClean="0">
              <a:solidFill>
                <a:srgbClr val="002060"/>
              </a:solidFill>
            </a:rPr>
            <a:t> элементарных математических представлений у  детей дошкольного возраста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1860849" y="220050"/>
        <a:ext cx="8878992" cy="774135"/>
      </dsp:txXfrm>
    </dsp:sp>
    <dsp:sp modelId="{DF48179F-E28A-4724-9778-CF2E79D9FDD9}">
      <dsp:nvSpPr>
        <dsp:cNvPr id="0" name=""/>
        <dsp:cNvSpPr/>
      </dsp:nvSpPr>
      <dsp:spPr>
        <a:xfrm>
          <a:off x="2017979" y="2181970"/>
          <a:ext cx="9455989" cy="103113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rgbClr val="002060"/>
              </a:solidFill>
            </a:rPr>
            <a:t>Создание картотеки дидактических игр, развивающих заданий с использованием игр </a:t>
          </a:r>
          <a:r>
            <a:rPr lang="en-US" sz="1600" kern="1200" dirty="0" smtClean="0">
              <a:solidFill>
                <a:srgbClr val="002060"/>
              </a:solidFill>
            </a:rPr>
            <a:t>Pattern blocks (</a:t>
          </a:r>
          <a:r>
            <a:rPr lang="ru-RU" sz="1600" kern="1200" dirty="0" smtClean="0">
              <a:solidFill>
                <a:srgbClr val="002060"/>
              </a:solidFill>
            </a:rPr>
            <a:t>Мозаика ), </a:t>
          </a:r>
          <a:r>
            <a:rPr lang="en-US" sz="1600" kern="1200" dirty="0" smtClean="0">
              <a:solidFill>
                <a:srgbClr val="002060"/>
              </a:solidFill>
            </a:rPr>
            <a:t>Rainbow Pebbles (</a:t>
          </a:r>
          <a:r>
            <a:rPr lang="ru-RU" sz="1600" kern="1200" dirty="0" smtClean="0">
              <a:solidFill>
                <a:srgbClr val="002060"/>
              </a:solidFill>
            </a:rPr>
            <a:t>Радужные камушки)</a:t>
          </a:r>
          <a:r>
            <a:rPr lang="en-US" sz="1600" kern="1200" dirty="0" smtClean="0">
              <a:solidFill>
                <a:srgbClr val="002060"/>
              </a:solidFill>
            </a:rPr>
            <a:t>, Skeletal Geo Set</a:t>
          </a:r>
          <a:r>
            <a:rPr lang="ru-RU" sz="1600" kern="1200" dirty="0" smtClean="0">
              <a:solidFill>
                <a:srgbClr val="002060"/>
              </a:solidFill>
            </a:rPr>
            <a:t> ,</a:t>
          </a:r>
          <a:r>
            <a:rPr lang="en-US" sz="1600" kern="1200" dirty="0" smtClean="0">
              <a:solidFill>
                <a:srgbClr val="002060"/>
              </a:solidFill>
            </a:rPr>
            <a:t> Counting and Sorting Set </a:t>
          </a:r>
          <a:r>
            <a:rPr lang="ru-RU" sz="1600" kern="1200" dirty="0" smtClean="0">
              <a:solidFill>
                <a:srgbClr val="002060"/>
              </a:solidFill>
            </a:rPr>
            <a:t>для формирования элементарных математических представлений у детей дошкольного возраста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2017979" y="2181970"/>
        <a:ext cx="9455989" cy="1031138"/>
      </dsp:txXfrm>
    </dsp:sp>
    <dsp:sp modelId="{C05497B8-D02F-42C1-8C98-2E4980B62E6C}">
      <dsp:nvSpPr>
        <dsp:cNvPr id="0" name=""/>
        <dsp:cNvSpPr/>
      </dsp:nvSpPr>
      <dsp:spPr>
        <a:xfrm>
          <a:off x="1700833" y="3452364"/>
          <a:ext cx="9555751" cy="5950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rgbClr val="002060"/>
              </a:solidFill>
            </a:rPr>
            <a:t>Подбор диагностики и организация мониторинга для определения уровня </a:t>
          </a:r>
          <a:r>
            <a:rPr lang="ru-RU" sz="1500" kern="1200" dirty="0" err="1" smtClean="0">
              <a:solidFill>
                <a:srgbClr val="002060"/>
              </a:solidFill>
            </a:rPr>
            <a:t>сформированности</a:t>
          </a:r>
          <a:r>
            <a:rPr lang="ru-RU" sz="1500" kern="1200" dirty="0" smtClean="0">
              <a:solidFill>
                <a:srgbClr val="002060"/>
              </a:solidFill>
            </a:rPr>
            <a:t> элементарных математических представлений у детей дошкольного возраста. </a:t>
          </a:r>
          <a:endParaRPr lang="ru-RU" sz="1500" kern="1200" dirty="0">
            <a:solidFill>
              <a:srgbClr val="002060"/>
            </a:solidFill>
          </a:endParaRPr>
        </a:p>
      </dsp:txBody>
      <dsp:txXfrm>
        <a:off x="1700833" y="3452364"/>
        <a:ext cx="9555751" cy="595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A5B2-8064-4382-9E31-9E46E0F5B2C3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2FEE5-93F6-4794-9247-D82E88608B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8400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0EB3D-2307-4317-8A1D-B47FA45245F0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78A92-0141-4330-8F3E-FAADFAC238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4888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>
            <a:noAutofit/>
          </a:bodyPr>
          <a:lstStyle>
            <a:lvl1pPr>
              <a:defRPr sz="6000"/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   </a:t>
            </a:r>
            <a:endParaRPr lang="ru-RU" dirty="0"/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Month</a:t>
            </a:r>
            <a:br>
              <a:rPr lang="en-US" dirty="0"/>
            </a:br>
            <a:r>
              <a:rPr lang="en-US" dirty="0"/>
              <a:t>20XX</a:t>
            </a: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xmlns="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/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Tagline</a:t>
            </a:r>
          </a:p>
        </p:txBody>
      </p:sp>
      <p:sp>
        <p:nvSpPr>
          <p:cNvPr id="40" name="Graphic 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2" name="Graphic 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6819956"/>
      </p:ext>
    </p:extLst>
  </p:cSld>
  <p:clrMapOvr>
    <a:masterClrMapping/>
  </p:clrMapOvr>
  <p:transition spd="med">
    <p:pull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THANK YOU!</a:t>
            </a:r>
            <a:endParaRPr lang="ru-RU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xmlns="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xmlns="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August Bergqvist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xmlns="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Phone: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xmlns="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678 555-0128</a:t>
            </a:r>
          </a:p>
        </p:txBody>
      </p:sp>
      <p:sp>
        <p:nvSpPr>
          <p:cNvPr id="22" name="Text Placeholder 26">
            <a:extLst>
              <a:ext uri="{FF2B5EF4-FFF2-40B4-BE49-F238E27FC236}">
                <a16:creationId xmlns:a16="http://schemas.microsoft.com/office/drawing/2014/main" xmlns="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Email:</a:t>
            </a:r>
          </a:p>
        </p:txBody>
      </p:sp>
      <p:sp>
        <p:nvSpPr>
          <p:cNvPr id="23" name="Text Placeholder 26">
            <a:extLst>
              <a:ext uri="{FF2B5EF4-FFF2-40B4-BE49-F238E27FC236}">
                <a16:creationId xmlns:a16="http://schemas.microsoft.com/office/drawing/2014/main" xmlns="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en-US" dirty="0"/>
              <a:t>BERGQVIST@EXAMPLE.COM</a:t>
            </a:r>
          </a:p>
        </p:txBody>
      </p:sp>
      <p:sp>
        <p:nvSpPr>
          <p:cNvPr id="3" name="Graphic 23">
            <a:extLst>
              <a:ext uri="{FF2B5EF4-FFF2-40B4-BE49-F238E27FC236}">
                <a16:creationId xmlns:a16="http://schemas.microsoft.com/office/drawing/2014/main" xmlns="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59374815"/>
      </p:ext>
    </p:extLst>
  </p:cSld>
  <p:clrMapOvr>
    <a:masterClrMapping/>
  </p:clrMapOvr>
  <p:transition spd="med">
    <p:pull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>
            <a:noAutofit/>
          </a:bodyPr>
          <a:lstStyle>
            <a:lvl1pPr>
              <a:defRPr sz="6000"/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   </a:t>
            </a:r>
            <a:endParaRPr lang="ru-RU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xmlns="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xmlns="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xmlns="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0" name="Graphic 37">
            <a:extLst>
              <a:ext uri="{FF2B5EF4-FFF2-40B4-BE49-F238E27FC236}">
                <a16:creationId xmlns:a16="http://schemas.microsoft.com/office/drawing/2014/main" xmlns="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2" name="Graphic 36">
            <a:extLst>
              <a:ext uri="{FF2B5EF4-FFF2-40B4-BE49-F238E27FC236}">
                <a16:creationId xmlns:a16="http://schemas.microsoft.com/office/drawing/2014/main" xmlns="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/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36408915"/>
      </p:ext>
    </p:extLst>
  </p:cSld>
  <p:clrMapOvr>
    <a:masterClrMapping/>
  </p:clrMapOvr>
  <p:transition spd="med">
    <p:pull dir="l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Graphic 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DIVIDER SLIDE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4" name="Graphic 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/>
              <a:t>MM.DD.20XX</a:t>
            </a:r>
            <a:endParaRPr lang="ru-RU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ru-RU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3444834"/>
      </p:ext>
    </p:extLst>
  </p:cSld>
  <p:clrMapOvr>
    <a:masterClrMapping/>
  </p:clrMapOvr>
  <p:transition spd="med">
    <p:pull dir="lu"/>
  </p:transition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Graphic 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8012402"/>
      </p:ext>
    </p:extLst>
  </p:cSld>
  <p:clrMapOvr>
    <a:masterClrMapping/>
  </p:clrMapOvr>
  <p:transition spd="med">
    <p:pull dir="l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Graphic 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xmlns="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xmlns="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xmlns="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xmlns="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13384647"/>
      </p:ext>
    </p:extLst>
  </p:cSld>
  <p:clrMapOvr>
    <a:masterClrMapping/>
  </p:clrMapOvr>
  <p:transition spd="med">
    <p:pull dir="l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xmlns="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Graphic 19">
            <a:extLst>
              <a:ext uri="{FF2B5EF4-FFF2-40B4-BE49-F238E27FC236}">
                <a16:creationId xmlns:a16="http://schemas.microsoft.com/office/drawing/2014/main" xmlns="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xmlns="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4" name="Content Placeholder 3">
            <a:extLst>
              <a:ext uri="{FF2B5EF4-FFF2-40B4-BE49-F238E27FC236}">
                <a16:creationId xmlns:a16="http://schemas.microsoft.com/office/drawing/2014/main" xmlns="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8867990"/>
      </p:ext>
    </p:extLst>
  </p:cSld>
  <p:clrMapOvr>
    <a:masterClrMapping/>
  </p:clrMapOvr>
  <p:transition spd="med">
    <p:pull dir="l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 Placeholder 56">
            <a:extLst>
              <a:ext uri="{FF2B5EF4-FFF2-40B4-BE49-F238E27FC236}">
                <a16:creationId xmlns:a16="http://schemas.microsoft.com/office/drawing/2014/main" xmlns="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Graphic 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" name="Graphic 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002305132"/>
      </p:ext>
    </p:extLst>
  </p:cSld>
  <p:clrMapOvr>
    <a:masterClrMapping/>
  </p:clrMapOvr>
  <p:transition spd="med">
    <p:pull dir="l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Graphic 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" name="Graphic 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xmlns="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475906"/>
      </p:ext>
    </p:extLst>
  </p:cSld>
  <p:clrMapOvr>
    <a:masterClrMapping/>
  </p:clrMapOvr>
  <p:transition spd="med">
    <p:pull dir="l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18" name="Graphic 19">
            <a:extLst>
              <a:ext uri="{FF2B5EF4-FFF2-40B4-BE49-F238E27FC236}">
                <a16:creationId xmlns:a16="http://schemas.microsoft.com/office/drawing/2014/main" xmlns="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9" name="Title 6">
            <a:extLst>
              <a:ext uri="{FF2B5EF4-FFF2-40B4-BE49-F238E27FC236}">
                <a16:creationId xmlns:a16="http://schemas.microsoft.com/office/drawing/2014/main" xmlns="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36564275"/>
      </p:ext>
    </p:extLst>
  </p:cSld>
  <p:clrMapOvr>
    <a:masterClrMapping/>
  </p:clrMapOvr>
  <p:transition spd="med">
    <p:pull dir="l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414157824"/>
      </p:ext>
    </p:extLst>
  </p:cSld>
  <p:clrMapOvr>
    <a:masterClrMapping/>
  </p:clrMapOvr>
  <p:transition spd="med">
    <p:pull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xmlns="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Graphic 12">
            <a:extLst>
              <a:ext uri="{FF2B5EF4-FFF2-40B4-BE49-F238E27FC236}">
                <a16:creationId xmlns:a16="http://schemas.microsoft.com/office/drawing/2014/main" xmlns="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r>
              <a:rPr lang="en-US" dirty="0"/>
              <a:t>DIVIDER SLIDE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24" name="Graphic 22">
            <a:extLst>
              <a:ext uri="{FF2B5EF4-FFF2-40B4-BE49-F238E27FC236}">
                <a16:creationId xmlns:a16="http://schemas.microsoft.com/office/drawing/2014/main" xmlns="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xmlns="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xmlns="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xmlns="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39704614"/>
      </p:ext>
    </p:extLst>
  </p:cSld>
  <p:clrMapOvr>
    <a:masterClrMapping/>
  </p:clrMapOvr>
  <p:transition spd="med">
    <p:pull dir="lu"/>
  </p:transition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xmlns="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Graphic 12">
            <a:extLst>
              <a:ext uri="{FF2B5EF4-FFF2-40B4-BE49-F238E27FC236}">
                <a16:creationId xmlns:a16="http://schemas.microsoft.com/office/drawing/2014/main" xmlns="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0023" y="908050"/>
            <a:ext cx="4503295" cy="7826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TEXT LAYOUT 02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xmlns="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xmlns="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23" y="2050475"/>
            <a:ext cx="4548187" cy="639683"/>
          </a:xfrm>
        </p:spPr>
        <p:txBody>
          <a:bodyPr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xmlns="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10023" y="2839714"/>
            <a:ext cx="4548187" cy="2916952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Graphic 22">
            <a:extLst>
              <a:ext uri="{FF2B5EF4-FFF2-40B4-BE49-F238E27FC236}">
                <a16:creationId xmlns:a16="http://schemas.microsoft.com/office/drawing/2014/main" xmlns="" id="{827885C7-FA6F-4513-83BC-BEAD42F63D5B}"/>
              </a:ext>
            </a:extLst>
          </p:cNvPr>
          <p:cNvSpPr/>
          <p:nvPr userDrawn="1"/>
        </p:nvSpPr>
        <p:spPr>
          <a:xfrm>
            <a:off x="6981947" y="172667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80297746"/>
      </p:ext>
    </p:extLst>
  </p:cSld>
  <p:clrMapOvr>
    <a:masterClrMapping/>
  </p:clrMapOvr>
  <p:transition spd="med">
    <p:pull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xmlns="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xmlns="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Graphic 12">
            <a:extLst>
              <a:ext uri="{FF2B5EF4-FFF2-40B4-BE49-F238E27FC236}">
                <a16:creationId xmlns:a16="http://schemas.microsoft.com/office/drawing/2014/main" xmlns="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TEXT LAYOUT 02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xmlns="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xmlns="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xmlns="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ru-RU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xmlns="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Text Placeholder 29">
            <a:extLst>
              <a:ext uri="{FF2B5EF4-FFF2-40B4-BE49-F238E27FC236}">
                <a16:creationId xmlns:a16="http://schemas.microsoft.com/office/drawing/2014/main" xmlns="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Graphic 33">
            <a:extLst>
              <a:ext uri="{FF2B5EF4-FFF2-40B4-BE49-F238E27FC236}">
                <a16:creationId xmlns:a16="http://schemas.microsoft.com/office/drawing/2014/main" xmlns="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0862230"/>
      </p:ext>
    </p:extLst>
  </p:cSld>
  <p:clrMapOvr>
    <a:masterClrMapping/>
  </p:clrMapOvr>
  <p:transition spd="med">
    <p:pull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COMPARISON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993286" y="2959593"/>
            <a:ext cx="4183650" cy="365125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1 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Graphic 19">
            <a:extLst>
              <a:ext uri="{FF2B5EF4-FFF2-40B4-BE49-F238E27FC236}">
                <a16:creationId xmlns:a16="http://schemas.microsoft.com/office/drawing/2014/main" xmlns="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55960" y="2959593"/>
            <a:ext cx="4183650" cy="365125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2 TITLE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xmlns="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682737243"/>
      </p:ext>
    </p:extLst>
  </p:cSld>
  <p:clrMapOvr>
    <a:masterClrMapping/>
  </p:clrMapOvr>
  <p:transition spd="med">
    <p:pull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xmlns="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Graphic 12">
            <a:extLst>
              <a:ext uri="{FF2B5EF4-FFF2-40B4-BE49-F238E27FC236}">
                <a16:creationId xmlns:a16="http://schemas.microsoft.com/office/drawing/2014/main" xmlns="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CHART SLIDE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xmlns="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30%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xmlns="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xmlns="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10%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xmlns="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xmlns="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25%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xmlns="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xmlns="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10%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xmlns="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xmlns="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20%</a:t>
            </a:r>
          </a:p>
        </p:txBody>
      </p:sp>
      <p:sp>
        <p:nvSpPr>
          <p:cNvPr id="36" name="Text Placeholder 26">
            <a:extLst>
              <a:ext uri="{FF2B5EF4-FFF2-40B4-BE49-F238E27FC236}">
                <a16:creationId xmlns:a16="http://schemas.microsoft.com/office/drawing/2014/main" xmlns="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xmlns="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5%</a:t>
            </a:r>
          </a:p>
        </p:txBody>
      </p:sp>
      <p:sp>
        <p:nvSpPr>
          <p:cNvPr id="39" name="Text Placeholder 26">
            <a:extLst>
              <a:ext uri="{FF2B5EF4-FFF2-40B4-BE49-F238E27FC236}">
                <a16:creationId xmlns:a16="http://schemas.microsoft.com/office/drawing/2014/main" xmlns="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Category Title</a:t>
            </a:r>
          </a:p>
        </p:txBody>
      </p:sp>
      <p:sp>
        <p:nvSpPr>
          <p:cNvPr id="19" name="Chart Placeholder 18">
            <a:extLst>
              <a:ext uri="{FF2B5EF4-FFF2-40B4-BE49-F238E27FC236}">
                <a16:creationId xmlns:a16="http://schemas.microsoft.com/office/drawing/2014/main" xmlns="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Вставка диаграммы</a:t>
            </a:r>
            <a:endParaRPr lang="ru-RU" dirty="0"/>
          </a:p>
        </p:txBody>
      </p:sp>
      <p:grpSp>
        <p:nvGrpSpPr>
          <p:cNvPr id="41" name="Graphic 39">
            <a:extLst>
              <a:ext uri="{FF2B5EF4-FFF2-40B4-BE49-F238E27FC236}">
                <a16:creationId xmlns:a16="http://schemas.microsoft.com/office/drawing/2014/main" xmlns="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xmlns="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Graphic 50">
            <a:extLst>
              <a:ext uri="{FF2B5EF4-FFF2-40B4-BE49-F238E27FC236}">
                <a16:creationId xmlns:a16="http://schemas.microsoft.com/office/drawing/2014/main" xmlns="" id="{33AA43FA-C2DC-406C-BFE6-A2A804112236}"/>
              </a:ext>
            </a:extLst>
          </p:cNvPr>
          <p:cNvSpPr/>
          <p:nvPr/>
        </p:nvSpPr>
        <p:spPr>
          <a:xfrm>
            <a:off x="5731819" y="2267879"/>
            <a:ext cx="3016875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40955685"/>
      </p:ext>
    </p:extLst>
  </p:cSld>
  <p:clrMapOvr>
    <a:masterClrMapping/>
  </p:clrMapOvr>
  <p:transition spd="med">
    <p:pull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Oval 51">
            <a:extLst>
              <a:ext uri="{FF2B5EF4-FFF2-40B4-BE49-F238E27FC236}">
                <a16:creationId xmlns:a16="http://schemas.microsoft.com/office/drawing/2014/main" xmlns="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Graphic 12">
            <a:extLst>
              <a:ext uri="{FF2B5EF4-FFF2-40B4-BE49-F238E27FC236}">
                <a16:creationId xmlns:a16="http://schemas.microsoft.com/office/drawing/2014/main" xmlns="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TABLE SLIDE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Text Placeholder 26">
            <a:extLst>
              <a:ext uri="{FF2B5EF4-FFF2-40B4-BE49-F238E27FC236}">
                <a16:creationId xmlns:a16="http://schemas.microsoft.com/office/drawing/2014/main" xmlns="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able Placeholder 17">
            <a:extLst>
              <a:ext uri="{FF2B5EF4-FFF2-40B4-BE49-F238E27FC236}">
                <a16:creationId xmlns:a16="http://schemas.microsoft.com/office/drawing/2014/main" xmlns="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Вставка таблицы</a:t>
            </a:r>
            <a:endParaRPr lang="ru-RU" dirty="0"/>
          </a:p>
        </p:txBody>
      </p:sp>
      <p:grpSp>
        <p:nvGrpSpPr>
          <p:cNvPr id="45" name="Graphic 39">
            <a:extLst>
              <a:ext uri="{FF2B5EF4-FFF2-40B4-BE49-F238E27FC236}">
                <a16:creationId xmlns:a16="http://schemas.microsoft.com/office/drawing/2014/main" xmlns="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Graphic 54">
            <a:extLst>
              <a:ext uri="{FF2B5EF4-FFF2-40B4-BE49-F238E27FC236}">
                <a16:creationId xmlns:a16="http://schemas.microsoft.com/office/drawing/2014/main" xmlns="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7819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36220927"/>
      </p:ext>
    </p:extLst>
  </p:cSld>
  <p:clrMapOvr>
    <a:masterClrMapping/>
  </p:clrMapOvr>
  <p:transition spd="med">
    <p:pull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icture Placeholder 50">
            <a:extLst>
              <a:ext uri="{FF2B5EF4-FFF2-40B4-BE49-F238E27FC236}">
                <a16:creationId xmlns:a16="http://schemas.microsoft.com/office/drawing/2014/main" xmlns="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xmlns="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xmlns="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xmlns="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Graphic 12">
            <a:extLst>
              <a:ext uri="{FF2B5EF4-FFF2-40B4-BE49-F238E27FC236}">
                <a16:creationId xmlns:a16="http://schemas.microsoft.com/office/drawing/2014/main" xmlns="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BIG IMAGE</a:t>
            </a:r>
            <a:endParaRPr lang="ru-R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xmlns="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xmlns="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xmlns="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xmlns="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xmlns="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10698544"/>
      </p:ext>
    </p:extLst>
  </p:cSld>
  <p:clrMapOvr>
    <a:masterClrMapping/>
  </p:clrMapOvr>
  <p:transition spd="med">
    <p:pull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val 24">
            <a:extLst>
              <a:ext uri="{FF2B5EF4-FFF2-40B4-BE49-F238E27FC236}">
                <a16:creationId xmlns:a16="http://schemas.microsoft.com/office/drawing/2014/main" xmlns="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Graphic 12">
            <a:extLst>
              <a:ext uri="{FF2B5EF4-FFF2-40B4-BE49-F238E27FC236}">
                <a16:creationId xmlns:a16="http://schemas.microsoft.com/office/drawing/2014/main" xmlns="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xmlns="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/>
              <a:t>Вставка клипа мультимедиа</a:t>
            </a:r>
            <a:endParaRPr lang="ru-R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xmlns="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xmlns="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xmlns="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xmlns="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xmlns="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xmlns="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xmlns="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xmlns="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2473244470"/>
      </p:ext>
    </p:extLst>
  </p:cSld>
  <p:clrMapOvr>
    <a:masterClrMapping/>
  </p:clrMapOvr>
  <p:transition spd="med">
    <p:pull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58168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/>
              <a:t>MM.DD.20XX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fld id="{D495E168-DA5E-4888-8D8A-92B118324C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xmlns="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290" y="5816819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A FOOTER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60" r:id="rId4"/>
    <p:sldLayoutId id="2147483651" r:id="rId5"/>
    <p:sldLayoutId id="2147483661" r:id="rId6"/>
    <p:sldLayoutId id="2147483662" r:id="rId7"/>
    <p:sldLayoutId id="2147483652" r:id="rId8"/>
    <p:sldLayoutId id="2147483663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64" r:id="rId18"/>
    <p:sldLayoutId id="2147483672" r:id="rId19"/>
  </p:sldLayoutIdLst>
  <p:transition spd="med">
    <p:pull dir="lu"/>
  </p:transition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Beautiful cliff sea town on sunset">
            <a:extLst>
              <a:ext uri="{FF2B5EF4-FFF2-40B4-BE49-F238E27FC236}">
                <a16:creationId xmlns:a16="http://schemas.microsoft.com/office/drawing/2014/main" xmlns="" id="{A93ACF4C-E9B0-426E-B719-A441974AD9C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tretch>
            <a:fillRect/>
          </a:stretch>
        </p:blipFill>
        <p:spPr>
          <a:xfrm>
            <a:off x="4572000" y="0"/>
            <a:ext cx="7620000" cy="60579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64C9CC-E38A-467A-8F1C-459375F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621542"/>
            <a:ext cx="6619164" cy="1466566"/>
          </a:xfrm>
          <a:solidFill>
            <a:schemeClr val="bg1">
              <a:alpha val="36000"/>
            </a:schemeClr>
          </a:solidFill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accent3"/>
                </a:solidFill>
              </a:rPr>
              <a:t>Использование дидактических игр и игровых упражнений при включении в образовательную деятельность дошкольного учреждения  </a:t>
            </a:r>
            <a:r>
              <a:rPr lang="ru-RU" sz="2400" i="1" dirty="0" smtClean="0">
                <a:solidFill>
                  <a:schemeClr val="accent3"/>
                </a:solidFill>
              </a:rPr>
              <a:t>STEAM – технологии</a:t>
            </a:r>
            <a:br>
              <a:rPr lang="ru-RU" sz="2400" i="1" dirty="0" smtClean="0">
                <a:solidFill>
                  <a:schemeClr val="accent3"/>
                </a:solidFill>
              </a:rPr>
            </a:br>
            <a:r>
              <a:rPr lang="ru-RU" sz="2400" i="1" dirty="0" smtClean="0">
                <a:solidFill>
                  <a:schemeClr val="accent3"/>
                </a:solidFill>
              </a:rPr>
              <a:t> </a:t>
            </a:r>
            <a:r>
              <a:rPr lang="ru-RU" sz="2000" i="1" dirty="0" smtClean="0">
                <a:solidFill>
                  <a:schemeClr val="accent3"/>
                </a:solidFill>
              </a:rPr>
              <a:t>(Образовательный модуль «Математическое развитие»)</a:t>
            </a:r>
            <a:endParaRPr lang="ru-RU" sz="2000" dirty="0">
              <a:solidFill>
                <a:schemeClr val="accent3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CDD6760C-D868-43F4-99FB-1B78C91F8F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r>
              <a:rPr lang="ru-RU" sz="1800" dirty="0" err="1" smtClean="0"/>
              <a:t>Кушева</a:t>
            </a:r>
            <a:r>
              <a:rPr lang="ru-RU" sz="1800" dirty="0" smtClean="0"/>
              <a:t> Ольга Викторовна, воспитатель МБДОУ Д/С №1 «Теремок» компенсирующего вида</a:t>
            </a:r>
            <a:endParaRPr lang="ru-RU" sz="1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CCBAE3-CEA3-4EE0-83F6-41CFC54D2B4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57709" y="5908171"/>
            <a:ext cx="4367531" cy="949829"/>
          </a:xfrm>
        </p:spPr>
        <p:txBody>
          <a:bodyPr/>
          <a:lstStyle/>
          <a:p>
            <a:pPr algn="ctr"/>
            <a:r>
              <a:rPr lang="ru-RU" sz="1800" dirty="0" smtClean="0"/>
              <a:t>г. </a:t>
            </a:r>
            <a:r>
              <a:rPr lang="ru-RU" sz="1800" dirty="0" err="1" smtClean="0"/>
              <a:t>Олекминск</a:t>
            </a: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1650012627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3A483267-D13E-45C6-895A-743DA2691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Картотека дидактических игр </a:t>
            </a:r>
            <a:r>
              <a:rPr lang="ru-RU" dirty="0" smtClean="0"/>
              <a:t>по </a:t>
            </a:r>
            <a:r>
              <a:rPr lang="ru-RU" dirty="0" err="1" smtClean="0"/>
              <a:t>по</a:t>
            </a:r>
            <a:r>
              <a:rPr lang="ru-RU" dirty="0" smtClean="0"/>
              <a:t> образовательному модулю «Математическое развитие»  </a:t>
            </a:r>
            <a:endParaRPr lang="ru-RU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A45DB45-A744-4939-A7FE-863B69ECE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AEDD93A-2AFF-4DF7-87EA-7C7F419AC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10</a:t>
            </a:fld>
            <a:endParaRPr lang="ru-RU" dirty="0"/>
          </a:p>
        </p:txBody>
      </p:sp>
      <p:pic>
        <p:nvPicPr>
          <p:cNvPr id="6" name="Рисунок 5" descr="IMG_5755.jpg"/>
          <p:cNvPicPr>
            <a:picLocks noChangeAspect="1"/>
          </p:cNvPicPr>
          <p:nvPr/>
        </p:nvPicPr>
        <p:blipFill>
          <a:blip r:embed="rId2"/>
          <a:srcRect l="4378" t="16318" r="846" b="4876"/>
          <a:stretch>
            <a:fillRect/>
          </a:stretch>
        </p:blipFill>
        <p:spPr>
          <a:xfrm>
            <a:off x="2906974" y="1146413"/>
            <a:ext cx="6469038" cy="40342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796050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4D24B6-BECF-4BE6-9971-53768392C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607" y="453050"/>
            <a:ext cx="6069723" cy="1325563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E5A967A-4C75-4949-9D48-17FD2D8B8B5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Phone:</a:t>
            </a:r>
            <a:endParaRPr lang="ru-R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15085CC-458F-4E9F-AF16-A815111FBF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 smtClean="0"/>
              <a:t>8(41138)4-06-98</a:t>
            </a:r>
            <a:endParaRPr lang="ru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59230DA-C209-4406-A9FA-EE60A7827F7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Email:</a:t>
            </a:r>
            <a:endParaRPr lang="ru-RU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D10F5C8F-9E7F-4E64-9AF6-329D1654118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 smtClean="0"/>
              <a:t>olgha.kusheva@mail.ru</a:t>
            </a:r>
            <a:endParaRPr lang="ru-RU" dirty="0"/>
          </a:p>
        </p:txBody>
      </p:sp>
      <p:pic>
        <p:nvPicPr>
          <p:cNvPr id="16" name="Picture Placeholder 15" descr="Scenic View of Beach">
            <a:extLst>
              <a:ext uri="{FF2B5EF4-FFF2-40B4-BE49-F238E27FC236}">
                <a16:creationId xmlns:a16="http://schemas.microsoft.com/office/drawing/2014/main" xmlns="" id="{9AE9B74E-83A6-4E11-8B41-300A15318533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2"/>
          <a:stretch>
            <a:fillRect/>
          </a:stretch>
        </p:blipFill>
        <p:spPr>
          <a:xfrm>
            <a:off x="5245189" y="369110"/>
            <a:ext cx="6943003" cy="5196403"/>
          </a:xfrm>
        </p:spPr>
      </p:pic>
      <p:sp>
        <p:nvSpPr>
          <p:cNvPr id="9" name="Текст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dirty="0" smtClean="0"/>
              <a:t>Контакты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16663592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63875" y="875058"/>
            <a:ext cx="9144000" cy="655621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Проект</a:t>
            </a:r>
            <a:br>
              <a:rPr lang="ru-RU" sz="2000" dirty="0" smtClean="0"/>
            </a:br>
            <a:r>
              <a:rPr lang="ru-RU" sz="2000" dirty="0" smtClean="0"/>
              <a:t> «Ступеньки в STEAM »</a:t>
            </a:r>
            <a:br>
              <a:rPr lang="ru-RU" sz="2000" dirty="0" smtClean="0"/>
            </a:br>
            <a:r>
              <a:rPr lang="ru-RU" sz="2000" dirty="0" smtClean="0"/>
              <a:t>(Создание  актуальной РППС и организация целенаправленной работы по STEAM образованию на всех этапах дошкольного детства.)</a:t>
            </a:r>
            <a:endParaRPr lang="ru-RU" sz="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95772" y="1678675"/>
            <a:ext cx="6843278" cy="694599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Срок реализации проекта: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 </a:t>
            </a:r>
            <a:r>
              <a:rPr lang="ru-RU" sz="2400" dirty="0" smtClean="0">
                <a:solidFill>
                  <a:srgbClr val="006600"/>
                </a:solidFill>
                <a:latin typeface="Arial Narrow" pitchFamily="34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Arial Narrow" pitchFamily="34" charset="0"/>
              </a:rPr>
              <a:t>сентябрь</a:t>
            </a:r>
            <a:r>
              <a:rPr lang="ru-RU" sz="2000" dirty="0" smtClean="0">
                <a:solidFill>
                  <a:srgbClr val="006600"/>
                </a:solidFill>
                <a:latin typeface="Arial Narrow" pitchFamily="34" charset="0"/>
              </a:rPr>
              <a:t> </a:t>
            </a:r>
            <a:r>
              <a:rPr lang="ru-RU" dirty="0" smtClean="0">
                <a:solidFill>
                  <a:srgbClr val="006600"/>
                </a:solidFill>
                <a:latin typeface="Arial Narrow" pitchFamily="34" charset="0"/>
              </a:rPr>
              <a:t>2019 -  май 2022 г.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1027" name="Picture 3" descr="D:\Documents and Settings\Admin\Рабочий стол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501" y="2496495"/>
            <a:ext cx="4763278" cy="374053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</p:pic>
      <p:pic>
        <p:nvPicPr>
          <p:cNvPr id="1028" name="Picture 4" descr="D:\Documents and Settings\Admin\Рабочий стол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3241" y="2544573"/>
            <a:ext cx="5063082" cy="366754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3а"/>
          <p:cNvSpPr/>
          <p:nvPr/>
        </p:nvSpPr>
        <p:spPr>
          <a:xfrm>
            <a:off x="5833239" y="977463"/>
            <a:ext cx="2333297" cy="2506716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Дидактические игры  «SUPER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sorting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set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Главная цель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сортера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– научить ребенка логически мыслить. Путем сортирования деталей малыши не только мыслят, но и подключают аналитические умения, память, цветосочетание.</a:t>
            </a:r>
          </a:p>
          <a:p>
            <a:pPr algn="l"/>
            <a:endParaRPr lang="ru-RU" dirty="0"/>
          </a:p>
        </p:txBody>
      </p:sp>
      <p:sp>
        <p:nvSpPr>
          <p:cNvPr id="18" name="2а"/>
          <p:cNvSpPr/>
          <p:nvPr/>
        </p:nvSpPr>
        <p:spPr>
          <a:xfrm>
            <a:off x="3105807" y="977462"/>
            <a:ext cx="2475186" cy="2554013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Обучающий набор Радужные камешки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 — интересный, пригодный для сенсорного развития, и к тому же многогранный материал для множества маленьких затей. Развитие навыков: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Различаем и сравниваем цвета, формы, геометрические фигуры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Сенсорное развитие детей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Развитие познавательно-исследовательской и продуктивной (конструктивной) деятельности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Формирование элементарных математических представлений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09684" y="397388"/>
            <a:ext cx="10062465" cy="46242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/>
              <a:t>Образовательный комплект «Первые шаги в математику»</a:t>
            </a:r>
            <a:endParaRPr lang="ru-RU" sz="24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1" name="Рисунок 10" descr="20210208_123316.jpg"/>
          <p:cNvPicPr>
            <a:picLocks noChangeAspect="1"/>
          </p:cNvPicPr>
          <p:nvPr/>
        </p:nvPicPr>
        <p:blipFill>
          <a:blip r:embed="rId2"/>
          <a:srcRect l="4825" t="3184" r="2338" b="995"/>
          <a:stretch>
            <a:fillRect/>
          </a:stretch>
        </p:blipFill>
        <p:spPr>
          <a:xfrm rot="10800000">
            <a:off x="212010" y="3919967"/>
            <a:ext cx="2593075" cy="2184761"/>
          </a:xfrm>
          <a:prstGeom prst="rect">
            <a:avLst/>
          </a:prstGeom>
        </p:spPr>
      </p:pic>
      <p:pic>
        <p:nvPicPr>
          <p:cNvPr id="15" name="3" descr="20210208_1232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732" y="968989"/>
            <a:ext cx="2405572" cy="2566721"/>
          </a:xfrm>
          <a:prstGeom prst="rect">
            <a:avLst/>
          </a:prstGeom>
        </p:spPr>
      </p:pic>
      <p:sp>
        <p:nvSpPr>
          <p:cNvPr id="13" name="1а"/>
          <p:cNvSpPr/>
          <p:nvPr/>
        </p:nvSpPr>
        <p:spPr>
          <a:xfrm>
            <a:off x="232013" y="928049"/>
            <a:ext cx="2402005" cy="2661314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Блоки паттернов - Блоки шаблонов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- это набор математических манипуляторов, разработанный в 1960-х годах. Шесть форм являются одновременно игровым ресурсом и инструментом для обучения математике, которые служат для развития навыков пространственного мышления, которые имеют фундаментальное значение для изучения математики. Среди прочего, они позволяют детям увидеть, как фигуры могут быть составлены и разложены на другие фигуры, и познакомить детей с идеями мозаики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. 1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1" descr="20210208_123329.jpg"/>
          <p:cNvPicPr>
            <a:picLocks noChangeAspect="1"/>
          </p:cNvPicPr>
          <p:nvPr/>
        </p:nvPicPr>
        <p:blipFill>
          <a:blip r:embed="rId4"/>
          <a:srcRect l="6967" b="492"/>
          <a:stretch>
            <a:fillRect/>
          </a:stretch>
        </p:blipFill>
        <p:spPr>
          <a:xfrm>
            <a:off x="195206" y="923316"/>
            <a:ext cx="2529606" cy="2688606"/>
          </a:xfrm>
          <a:prstGeom prst="rect">
            <a:avLst/>
          </a:prstGeom>
        </p:spPr>
      </p:pic>
      <p:pic>
        <p:nvPicPr>
          <p:cNvPr id="12" name="2" descr="20210208_12325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8898" y="922319"/>
            <a:ext cx="2490894" cy="2571507"/>
          </a:xfrm>
          <a:prstGeom prst="rect">
            <a:avLst/>
          </a:prstGeom>
        </p:spPr>
      </p:pic>
      <p:sp>
        <p:nvSpPr>
          <p:cNvPr id="20" name="4а"/>
          <p:cNvSpPr/>
          <p:nvPr/>
        </p:nvSpPr>
        <p:spPr>
          <a:xfrm>
            <a:off x="8387254" y="945932"/>
            <a:ext cx="2695904" cy="2601310"/>
          </a:xfrm>
          <a:prstGeom prst="rect">
            <a:avLst/>
          </a:prstGeom>
          <a:solidFill>
            <a:schemeClr val="bg1"/>
          </a:solidFill>
          <a:ln w="12700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pPr fontAlgn="base"/>
            <a:r>
              <a:rPr lang="ru-RU" sz="1200" cap="all" dirty="0" smtClean="0">
                <a:latin typeface="Times New Roman" pitchFamily="18" charset="0"/>
                <a:cs typeface="Times New Roman" pitchFamily="18" charset="0"/>
              </a:rPr>
              <a:t>КОНСТРУКТОР ГЕОМЕТРИЧЕСКИЙ 3D</a:t>
            </a:r>
          </a:p>
          <a:p>
            <a:pPr fontAlgn="base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Этот конструктор для изучения основ математики не только улучшает мелкую моторику детей, он также развивает  творческие навыки и пространственное воображение, позволяя построить двух и трехмерные фигуры. Он знакомит детей с основными геометрическими формами и помогает придумать новые.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4" descr="20210208_12335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6760" y="1010877"/>
            <a:ext cx="2711538" cy="2575191"/>
          </a:xfrm>
          <a:prstGeom prst="rect">
            <a:avLst/>
          </a:prstGeom>
        </p:spPr>
      </p:pic>
      <p:pic>
        <p:nvPicPr>
          <p:cNvPr id="22" name="Рисунок 21" descr="cover.jpg"/>
          <p:cNvPicPr>
            <a:picLocks noChangeAspect="1"/>
          </p:cNvPicPr>
          <p:nvPr/>
        </p:nvPicPr>
        <p:blipFill>
          <a:blip r:embed="rId7"/>
          <a:srcRect r="-595" b="17753"/>
          <a:stretch>
            <a:fillRect/>
          </a:stretch>
        </p:blipFill>
        <p:spPr>
          <a:xfrm>
            <a:off x="8465337" y="3717290"/>
            <a:ext cx="2665118" cy="2399731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23" name="Рисунок 22" descr="large_68154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0150" y="3833537"/>
            <a:ext cx="2379017" cy="2379017"/>
          </a:xfrm>
          <a:prstGeom prst="rect">
            <a:avLst/>
          </a:prstGeom>
          <a:ln>
            <a:solidFill>
              <a:schemeClr val="accent4"/>
            </a:solidFill>
          </a:ln>
        </p:spPr>
      </p:pic>
      <p:pic>
        <p:nvPicPr>
          <p:cNvPr id="24" name="Рисунок 23" descr="Rainbow-Pebbles-Classroom-Set-54107-8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83292" y="3752193"/>
            <a:ext cx="2597701" cy="2365683"/>
          </a:xfrm>
          <a:prstGeom prst="rect">
            <a:avLst/>
          </a:prstGeom>
          <a:ln>
            <a:solidFill>
              <a:schemeClr val="accent4"/>
            </a:solidFill>
          </a:ln>
        </p:spPr>
      </p:pic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18" grpId="0" animBg="1"/>
      <p:bldP spid="18" grpId="1" animBg="1"/>
      <p:bldP spid="13" grpId="0" animBg="1"/>
      <p:bldP spid="13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Wooden view desk on ocean's shore">
            <a:extLst>
              <a:ext uri="{FF2B5EF4-FFF2-40B4-BE49-F238E27FC236}">
                <a16:creationId xmlns:a16="http://schemas.microsoft.com/office/drawing/2014/main" xmlns="" id="{60E4B91E-CC99-49A7-B26A-644201DA68F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tretch>
            <a:fillRect/>
          </a:stretch>
        </p:blipFill>
        <p:spPr>
          <a:xfrm>
            <a:off x="1314451" y="0"/>
            <a:ext cx="4210050" cy="54483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873" y="298450"/>
            <a:ext cx="4503295" cy="7826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Ведущая идея</a:t>
            </a:r>
            <a:endParaRPr lang="ru-RU" sz="4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11093FF-1360-4523-8547-5192EDA8BB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29351" y="2050475"/>
            <a:ext cx="5638800" cy="374982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Использование игр </a:t>
            </a:r>
            <a:r>
              <a:rPr lang="en-US" sz="2400" dirty="0" smtClean="0">
                <a:solidFill>
                  <a:srgbClr val="0070C0"/>
                </a:solidFill>
              </a:rPr>
              <a:t>Pattern blocks (</a:t>
            </a:r>
            <a:r>
              <a:rPr lang="ru-RU" sz="2400" dirty="0" smtClean="0">
                <a:solidFill>
                  <a:srgbClr val="0070C0"/>
                </a:solidFill>
              </a:rPr>
              <a:t>Мозаика ), </a:t>
            </a:r>
            <a:r>
              <a:rPr lang="en-US" sz="2400" dirty="0" smtClean="0">
                <a:solidFill>
                  <a:srgbClr val="0070C0"/>
                </a:solidFill>
              </a:rPr>
              <a:t>Rainbow Pebbles (</a:t>
            </a:r>
            <a:r>
              <a:rPr lang="ru-RU" sz="2400" dirty="0" smtClean="0">
                <a:solidFill>
                  <a:srgbClr val="0070C0"/>
                </a:solidFill>
              </a:rPr>
              <a:t>Радужные камушки)</a:t>
            </a:r>
            <a:r>
              <a:rPr lang="en-US" sz="2400" dirty="0" smtClean="0">
                <a:solidFill>
                  <a:srgbClr val="0070C0"/>
                </a:solidFill>
              </a:rPr>
              <a:t>, Skeletal Geo Set</a:t>
            </a:r>
            <a:r>
              <a:rPr lang="ru-RU" sz="2400" dirty="0" smtClean="0">
                <a:solidFill>
                  <a:srgbClr val="0070C0"/>
                </a:solidFill>
              </a:rPr>
              <a:t> ,</a:t>
            </a:r>
            <a:r>
              <a:rPr lang="en-US" sz="2400" dirty="0" smtClean="0">
                <a:solidFill>
                  <a:srgbClr val="0070C0"/>
                </a:solidFill>
              </a:rPr>
              <a:t> Counting and Sorting Set</a:t>
            </a:r>
            <a:r>
              <a:rPr lang="ru-RU" sz="2400" dirty="0" smtClean="0">
                <a:solidFill>
                  <a:srgbClr val="0070C0"/>
                </a:solidFill>
              </a:rPr>
              <a:t>, Дары </a:t>
            </a:r>
            <a:r>
              <a:rPr lang="ru-RU" sz="2400" dirty="0" err="1" smtClean="0">
                <a:solidFill>
                  <a:srgbClr val="0070C0"/>
                </a:solidFill>
              </a:rPr>
              <a:t>Фребеля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ru-RU" sz="2400" dirty="0" smtClean="0">
                <a:solidFill>
                  <a:srgbClr val="0070C0"/>
                </a:solidFill>
              </a:rPr>
              <a:t>в условиях дошкольной образовательной организации для формирования элементарных математических представлений у воспитанников.</a:t>
            </a:r>
            <a:endParaRPr lang="en-US" sz="2400" dirty="0" smtClean="0">
              <a:solidFill>
                <a:srgbClr val="0070C0"/>
              </a:solidFill>
            </a:endParaRPr>
          </a:p>
          <a:p>
            <a:pPr algn="ctr"/>
            <a:endParaRPr lang="en-US" sz="2000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E6A3C64-206A-47DC-8E31-F719E356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66898593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F79B87-4AA7-436A-A28E-213168C1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703" y="793750"/>
            <a:ext cx="5546847" cy="78263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Цель педагогической деятельности</a:t>
            </a:r>
            <a:endParaRPr lang="ru-RU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xmlns="" id="{DA95CB00-346A-4BCB-AB0E-28FBDAD2E1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150" y="2374900"/>
            <a:ext cx="5314949" cy="3549650"/>
          </a:xfrm>
        </p:spPr>
        <p:txBody>
          <a:bodyPr/>
          <a:lstStyle/>
          <a:p>
            <a:pPr algn="ctr"/>
            <a:r>
              <a:rPr lang="ru-RU" sz="2400" dirty="0" smtClean="0"/>
              <a:t> Повышение уровня </a:t>
            </a:r>
            <a:r>
              <a:rPr lang="ru-RU" sz="2400" dirty="0" err="1" smtClean="0"/>
              <a:t>сформированности</a:t>
            </a:r>
            <a:r>
              <a:rPr lang="ru-RU" sz="2400" dirty="0" smtClean="0"/>
              <a:t> элементарных математических представлений  у детей дошкольного возраста через использование  дидактических игр и игровых упражнений по STEAM -технологии</a:t>
            </a:r>
          </a:p>
        </p:txBody>
      </p:sp>
      <p:pic>
        <p:nvPicPr>
          <p:cNvPr id="14" name="Picture Placeholder 13" descr="Boat on sunset sea">
            <a:extLst>
              <a:ext uri="{FF2B5EF4-FFF2-40B4-BE49-F238E27FC236}">
                <a16:creationId xmlns:a16="http://schemas.microsoft.com/office/drawing/2014/main" xmlns="" id="{6D2A2984-909C-46E6-BA11-B06EBD98F0D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tretch>
            <a:fillRect/>
          </a:stretch>
        </p:blipFill>
        <p:spPr>
          <a:xfrm>
            <a:off x="5868537" y="1502725"/>
            <a:ext cx="6323463" cy="3438427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DFFC05B-6738-42DC-8BE6-C9279D1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23535584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139155-1F5E-4F48-B50E-F00D8FC53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00050"/>
            <a:ext cx="10515600" cy="676275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5C6D235-86D2-43F6-A7D1-0DD3DC936D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1"/>
            <a:ext cx="10515599" cy="425450"/>
          </a:xfrm>
        </p:spPr>
        <p:txBody>
          <a:bodyPr/>
          <a:lstStyle/>
          <a:p>
            <a:r>
              <a:rPr lang="ru-RU" dirty="0" smtClean="0"/>
              <a:t>способствующие достижению данной цели:</a:t>
            </a:r>
            <a:endParaRPr lang="ru-R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C5FF61B-147F-4149-9E50-36696641E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FEE48EC-430B-4D42-9565-527E5228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6</a:t>
            </a:fld>
            <a:endParaRPr lang="ru-RU" dirty="0"/>
          </a:p>
        </p:txBody>
      </p:sp>
      <p:graphicFrame>
        <p:nvGraphicFramePr>
          <p:cNvPr id="10" name="Схема 9"/>
          <p:cNvGraphicFramePr/>
          <p:nvPr/>
        </p:nvGraphicFramePr>
        <p:xfrm>
          <a:off x="0" y="2305050"/>
          <a:ext cx="11811000" cy="455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53500455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611" y="480799"/>
            <a:ext cx="10515600" cy="676275"/>
          </a:xfrm>
        </p:spPr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62607" y="1813036"/>
            <a:ext cx="3914791" cy="384096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Первый</a:t>
            </a:r>
            <a:r>
              <a:rPr lang="ru-RU" dirty="0" smtClean="0"/>
              <a:t> (</a:t>
            </a:r>
            <a:r>
              <a:rPr lang="ru-RU" sz="2900" dirty="0" smtClean="0"/>
              <a:t>подготовительный)этап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fld id="{D495E168-DA5E-4888-8D8A-92B118324C14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8"/>
          </p:nvPr>
        </p:nvSpPr>
        <p:spPr>
          <a:xfrm>
            <a:off x="4194100" y="1818356"/>
            <a:ext cx="3603008" cy="365125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Второй (внедренческий) этап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20"/>
          </p:nvPr>
        </p:nvSpPr>
        <p:spPr>
          <a:xfrm>
            <a:off x="470118" y="2603898"/>
            <a:ext cx="3474086" cy="400185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3"/>
                </a:solidFill>
              </a:rPr>
              <a:t>Цель: </a:t>
            </a:r>
            <a:r>
              <a:rPr lang="ru-RU" b="1" dirty="0" smtClean="0">
                <a:solidFill>
                  <a:srgbClr val="002060"/>
                </a:solidFill>
              </a:rPr>
              <a:t>определение цели  и форм работы по проекту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3"/>
                </a:solidFill>
              </a:rPr>
              <a:t>Задачи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создание развивающей среды с использованием дидактических игр по </a:t>
            </a:r>
            <a:r>
              <a:rPr lang="en-US" dirty="0" smtClean="0">
                <a:solidFill>
                  <a:srgbClr val="002060"/>
                </a:solidFill>
              </a:rPr>
              <a:t>STEAM</a:t>
            </a:r>
            <a:r>
              <a:rPr lang="ru-RU" dirty="0" smtClean="0">
                <a:solidFill>
                  <a:srgbClr val="002060"/>
                </a:solidFill>
              </a:rPr>
              <a:t> –технологии ( Инновационный проект «Ступеньки в </a:t>
            </a:r>
            <a:r>
              <a:rPr lang="en-US" dirty="0" smtClean="0">
                <a:solidFill>
                  <a:srgbClr val="002060"/>
                </a:solidFill>
              </a:rPr>
              <a:t>STEAM</a:t>
            </a:r>
            <a:r>
              <a:rPr lang="ru-RU" dirty="0" smtClean="0">
                <a:solidFill>
                  <a:srgbClr val="002060"/>
                </a:solidFill>
              </a:rPr>
              <a:t>»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поиск и изучение соответствующей литературы  об использовании игр </a:t>
            </a:r>
            <a:r>
              <a:rPr lang="en-US" dirty="0" smtClean="0">
                <a:solidFill>
                  <a:srgbClr val="002060"/>
                </a:solidFill>
              </a:rPr>
              <a:t>Pattern blocks (</a:t>
            </a:r>
            <a:r>
              <a:rPr lang="ru-RU" dirty="0" smtClean="0">
                <a:solidFill>
                  <a:srgbClr val="002060"/>
                </a:solidFill>
              </a:rPr>
              <a:t>Мозаика ), </a:t>
            </a:r>
            <a:r>
              <a:rPr lang="en-US" dirty="0" smtClean="0">
                <a:solidFill>
                  <a:srgbClr val="002060"/>
                </a:solidFill>
              </a:rPr>
              <a:t>Rainbow Pebbles (</a:t>
            </a:r>
            <a:r>
              <a:rPr lang="ru-RU" dirty="0" smtClean="0">
                <a:solidFill>
                  <a:srgbClr val="002060"/>
                </a:solidFill>
              </a:rPr>
              <a:t>Радужные камушки)</a:t>
            </a:r>
            <a:r>
              <a:rPr lang="en-US" dirty="0" smtClean="0">
                <a:solidFill>
                  <a:srgbClr val="002060"/>
                </a:solidFill>
              </a:rPr>
              <a:t>, Skeletal Geo Set</a:t>
            </a:r>
            <a:r>
              <a:rPr lang="ru-RU" dirty="0" smtClean="0">
                <a:solidFill>
                  <a:srgbClr val="002060"/>
                </a:solidFill>
              </a:rPr>
              <a:t> ,</a:t>
            </a:r>
            <a:r>
              <a:rPr lang="en-US" dirty="0" smtClean="0">
                <a:solidFill>
                  <a:srgbClr val="002060"/>
                </a:solidFill>
              </a:rPr>
              <a:t> Counting and Sorting Set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Создание картотеки дидактических игр, развивающих заданий с использованием игр </a:t>
            </a:r>
            <a:r>
              <a:rPr lang="en-US" dirty="0" smtClean="0">
                <a:solidFill>
                  <a:srgbClr val="002060"/>
                </a:solidFill>
              </a:rPr>
              <a:t>Pattern blocks (</a:t>
            </a:r>
            <a:r>
              <a:rPr lang="ru-RU" dirty="0" smtClean="0">
                <a:solidFill>
                  <a:srgbClr val="002060"/>
                </a:solidFill>
              </a:rPr>
              <a:t>Мозаика ), </a:t>
            </a:r>
            <a:r>
              <a:rPr lang="en-US" dirty="0" smtClean="0">
                <a:solidFill>
                  <a:srgbClr val="002060"/>
                </a:solidFill>
              </a:rPr>
              <a:t>Rainbow Pebbles (</a:t>
            </a:r>
            <a:r>
              <a:rPr lang="ru-RU" dirty="0" smtClean="0">
                <a:solidFill>
                  <a:srgbClr val="002060"/>
                </a:solidFill>
              </a:rPr>
              <a:t>Радужные камушки)</a:t>
            </a:r>
            <a:r>
              <a:rPr lang="en-US" dirty="0" smtClean="0">
                <a:solidFill>
                  <a:srgbClr val="002060"/>
                </a:solidFill>
              </a:rPr>
              <a:t>, Skeletal Geo Set</a:t>
            </a:r>
            <a:r>
              <a:rPr lang="ru-RU" dirty="0" smtClean="0">
                <a:solidFill>
                  <a:srgbClr val="002060"/>
                </a:solidFill>
              </a:rPr>
              <a:t> ,</a:t>
            </a:r>
            <a:r>
              <a:rPr lang="en-US" dirty="0" smtClean="0">
                <a:solidFill>
                  <a:srgbClr val="002060"/>
                </a:solidFill>
              </a:rPr>
              <a:t> Counting and Sorting Set</a:t>
            </a:r>
            <a:endParaRPr lang="ru-RU" dirty="0" smtClean="0">
              <a:solidFill>
                <a:srgbClr val="002060"/>
              </a:solidFill>
            </a:endParaRPr>
          </a:p>
          <a:p>
            <a:pPr lvl="0"/>
            <a:r>
              <a:rPr lang="ru-RU" dirty="0" smtClean="0">
                <a:solidFill>
                  <a:srgbClr val="002060"/>
                </a:solidFill>
              </a:rPr>
              <a:t>Подбор диагностики и организация мониторинга для определения уровня </a:t>
            </a:r>
            <a:r>
              <a:rPr lang="ru-RU" dirty="0" err="1" smtClean="0">
                <a:solidFill>
                  <a:srgbClr val="002060"/>
                </a:solidFill>
              </a:rPr>
              <a:t>сформированности</a:t>
            </a:r>
            <a:r>
              <a:rPr lang="ru-RU" dirty="0" smtClean="0">
                <a:solidFill>
                  <a:srgbClr val="002060"/>
                </a:solidFill>
              </a:rPr>
              <a:t> элементарных математических представлений у детей дошкольного возраста. </a:t>
            </a:r>
          </a:p>
          <a:p>
            <a:endParaRPr lang="ru-RU" dirty="0" smtClean="0"/>
          </a:p>
          <a:p>
            <a:pPr lvl="0"/>
            <a:endParaRPr lang="ru-RU" dirty="0" smtClean="0">
              <a:solidFill>
                <a:srgbClr val="002060"/>
              </a:solidFill>
            </a:endParaRPr>
          </a:p>
          <a:p>
            <a:pPr lvl="0"/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1"/>
          </p:nvPr>
        </p:nvSpPr>
        <p:spPr>
          <a:xfrm>
            <a:off x="4268017" y="2559662"/>
            <a:ext cx="3614742" cy="1365952"/>
          </a:xfr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200" b="1" dirty="0" smtClean="0">
                <a:solidFill>
                  <a:schemeClr val="accent3"/>
                </a:solidFill>
              </a:rPr>
              <a:t>Цель: </a:t>
            </a:r>
            <a:endParaRPr lang="ru-RU" sz="12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1200" b="1" dirty="0" smtClean="0">
                <a:solidFill>
                  <a:schemeClr val="bg2">
                    <a:lumMod val="50000"/>
                  </a:schemeClr>
                </a:solidFill>
              </a:rPr>
              <a:t>реализация Плана мероприятий по </a:t>
            </a:r>
          </a:p>
          <a:p>
            <a:pPr>
              <a:buNone/>
            </a:pPr>
            <a:r>
              <a:rPr lang="ru-RU" sz="1200" b="1" dirty="0" smtClean="0">
                <a:solidFill>
                  <a:schemeClr val="bg2">
                    <a:lumMod val="50000"/>
                  </a:schemeClr>
                </a:solidFill>
              </a:rPr>
              <a:t>проекту</a:t>
            </a:r>
          </a:p>
          <a:p>
            <a:pPr lvl="0">
              <a:buNone/>
            </a:pPr>
            <a:r>
              <a:rPr lang="ru-RU" sz="1200" b="1" dirty="0" smtClean="0">
                <a:solidFill>
                  <a:schemeClr val="accent3"/>
                </a:solidFill>
              </a:rPr>
              <a:t>Задача:</a:t>
            </a:r>
          </a:p>
          <a:p>
            <a:r>
              <a:rPr lang="ru-RU" sz="1200" b="1" dirty="0" smtClean="0">
                <a:solidFill>
                  <a:schemeClr val="accent3"/>
                </a:solidFill>
              </a:rPr>
              <a:t> </a:t>
            </a:r>
            <a:r>
              <a:rPr lang="ru-RU" sz="1200" dirty="0" smtClean="0">
                <a:solidFill>
                  <a:srgbClr val="002060"/>
                </a:solidFill>
              </a:rPr>
              <a:t>Воплощение в практику  запланированной работы по проекту ( практическая часть)</a:t>
            </a:r>
          </a:p>
          <a:p>
            <a:endParaRPr lang="ru-RU" sz="12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Текст 6"/>
          <p:cNvSpPr txBox="1">
            <a:spLocks/>
          </p:cNvSpPr>
          <p:nvPr/>
        </p:nvSpPr>
        <p:spPr>
          <a:xfrm>
            <a:off x="8088104" y="1714508"/>
            <a:ext cx="3603008" cy="3651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Третий (итоговый)этап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Текст 8"/>
          <p:cNvSpPr txBox="1">
            <a:spLocks/>
          </p:cNvSpPr>
          <p:nvPr/>
        </p:nvSpPr>
        <p:spPr>
          <a:xfrm>
            <a:off x="8175669" y="2541779"/>
            <a:ext cx="3565800" cy="245589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Цель: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Оценка, рефлексия результатов проекта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Задачи</a:t>
            </a:r>
          </a:p>
          <a:p>
            <a:pPr marL="180000" lvl="0" indent="-180000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Сравнительный анализ результатов мониторинга, результатов реализации проекта</a:t>
            </a:r>
          </a:p>
          <a:p>
            <a:pPr marL="180000" lvl="0" indent="-180000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endParaRPr lang="ru-RU" sz="1200" dirty="0" smtClean="0">
              <a:solidFill>
                <a:srgbClr val="002060"/>
              </a:solidFill>
            </a:endParaRPr>
          </a:p>
          <a:p>
            <a:pPr marL="180000" lvl="0" indent="-180000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формирование отчетной документации </a:t>
            </a:r>
          </a:p>
          <a:p>
            <a:pPr marL="180000" lvl="0" indent="-180000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0000" lvl="0" indent="-180000">
              <a:lnSpc>
                <a:spcPct val="90000"/>
              </a:lnSpc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ru-RU" sz="1200" dirty="0" smtClean="0">
                <a:solidFill>
                  <a:srgbClr val="002060"/>
                </a:solidFill>
              </a:rPr>
              <a:t>обобщение и трансляция опыта работы 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03987" y="4020206"/>
            <a:ext cx="1702676" cy="1797269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/>
          </a:ln>
        </p:spPr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</a:rPr>
              <a:t>Средняя экспериментальная группа «Улыбка»</a:t>
            </a:r>
            <a:r>
              <a:rPr lang="ru-RU" sz="12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</a:rPr>
              <a:t>Старшая контрольная группа «Солнышко»</a:t>
            </a:r>
          </a:p>
          <a:p>
            <a:pPr algn="ctr"/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27532" y="4035972"/>
            <a:ext cx="1702676" cy="1734207"/>
          </a:xfrm>
          <a:prstGeom prst="rect">
            <a:avLst/>
          </a:prstGeom>
          <a:solidFill>
            <a:schemeClr val="bg1"/>
          </a:solidFill>
          <a:ln w="12700" cap="flat">
            <a:solidFill>
              <a:srgbClr val="0070C0"/>
            </a:solidFill>
            <a:prstDash val="solid"/>
            <a:miter/>
          </a:ln>
        </p:spPr>
        <p:txBody>
          <a:bodyPr rtlCol="0" anchor="ctr"/>
          <a:lstStyle/>
          <a:p>
            <a:pPr algn="l"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2060"/>
                </a:solidFill>
              </a:rPr>
              <a:t>Работа детско-родительского клуба по </a:t>
            </a:r>
            <a:r>
              <a:rPr lang="en-US" sz="1200" dirty="0" smtClean="0">
                <a:solidFill>
                  <a:srgbClr val="002060"/>
                </a:solidFill>
              </a:rPr>
              <a:t>STEAM </a:t>
            </a:r>
            <a:r>
              <a:rPr lang="ru-RU" sz="1200" dirty="0" smtClean="0">
                <a:solidFill>
                  <a:srgbClr val="002060"/>
                </a:solidFill>
              </a:rPr>
              <a:t>образованию</a:t>
            </a:r>
          </a:p>
          <a:p>
            <a:pPr algn="l">
              <a:buFont typeface="Arial" pitchFamily="34" charset="0"/>
              <a:buChar char="•"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xmlns="" id="{E15085CC-458F-4E9F-AF16-A815111FBF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6048" y="2070948"/>
            <a:ext cx="3306146" cy="420004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2020-2021 </a:t>
            </a:r>
            <a:r>
              <a:rPr lang="ru-RU" sz="1400" dirty="0" err="1" smtClean="0">
                <a:solidFill>
                  <a:srgbClr val="002060"/>
                </a:solidFill>
              </a:rPr>
              <a:t>уч.год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xmlns="" id="{E15085CC-458F-4E9F-AF16-A815111FBF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56048" y="2128755"/>
            <a:ext cx="3306146" cy="420004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2021-2022 </a:t>
            </a:r>
            <a:r>
              <a:rPr lang="ru-RU" sz="1400" dirty="0" err="1" smtClean="0">
                <a:solidFill>
                  <a:srgbClr val="002060"/>
                </a:solidFill>
              </a:rPr>
              <a:t>уч.год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xmlns="" id="{E15085CC-458F-4E9F-AF16-A815111FBF0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18296" y="2091969"/>
            <a:ext cx="3306146" cy="420004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2022-2023 </a:t>
            </a:r>
            <a:r>
              <a:rPr lang="ru-RU" sz="1400" dirty="0" err="1" smtClean="0">
                <a:solidFill>
                  <a:srgbClr val="002060"/>
                </a:solidFill>
              </a:rPr>
              <a:t>уч.год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371146"/>
            <a:ext cx="10515600" cy="676275"/>
          </a:xfrm>
        </p:spPr>
        <p:txBody>
          <a:bodyPr/>
          <a:lstStyle/>
          <a:p>
            <a:r>
              <a:rPr lang="en-US" dirty="0" smtClean="0"/>
              <a:t>I</a:t>
            </a:r>
            <a:r>
              <a:rPr lang="ru-RU" dirty="0" smtClean="0"/>
              <a:t> этап, подготовительный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ADD A FOOTER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6"/>
          </p:nvPr>
        </p:nvSpPr>
        <p:spPr>
          <a:xfrm>
            <a:off x="703942" y="1000015"/>
            <a:ext cx="10515599" cy="701675"/>
          </a:xfrm>
        </p:spPr>
        <p:txBody>
          <a:bodyPr/>
          <a:lstStyle/>
          <a:p>
            <a:r>
              <a:rPr lang="ru-RU" dirty="0" smtClean="0"/>
              <a:t>Декабрь  2020 – апрель 2021</a:t>
            </a: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51793" y="1876098"/>
          <a:ext cx="10893971" cy="465923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579631"/>
                <a:gridCol w="2683016"/>
                <a:gridCol w="3631324"/>
              </a:tblGrid>
              <a:tr h="496287"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Мероприятия проекта 		</a:t>
                      </a:r>
                      <a:endParaRPr lang="ru-RU" sz="1600" b="1" baseline="0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Сроки или периоды 	</a:t>
                      </a:r>
                      <a:endParaRPr lang="ru-RU" sz="1600" b="1" baseline="0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Arial Narrow" pitchFamily="34" charset="0"/>
                        </a:rPr>
                        <a:t>Ожидаемые результаты 	</a:t>
                      </a:r>
                      <a:endParaRPr lang="ru-RU" sz="1600" b="1" baseline="0" dirty="0" smtClean="0">
                        <a:solidFill>
                          <a:srgbClr val="00206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1077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Создание развивающей среды с использованием дидактических игр по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STEAM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 –технологии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r>
                        <a:rPr lang="ru-RU" sz="1400" dirty="0" smtClean="0"/>
                        <a:t>сентябрь-декабрь 2020г.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Приобретен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образовательный комплект «Первые шаги в математику» ( на сумму -  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</a:rPr>
                        <a:t>рб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.)</a:t>
                      </a:r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013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Создание картотеки дидактических игр, развивающих заданий с использованием игр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Pattern blocks (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Мозаика ), 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Rainbow Pebbles (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Радужные камушки)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, Skeletal Geo Set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 ,</a:t>
                      </a:r>
                      <a:r>
                        <a:rPr lang="en-US" sz="1400" dirty="0" smtClean="0">
                          <a:solidFill>
                            <a:srgbClr val="002060"/>
                          </a:solidFill>
                        </a:rPr>
                        <a:t> Counting and Sorting Set</a:t>
                      </a:r>
                      <a:endParaRPr lang="ru-RU" sz="140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январь –апрель 2021г.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Созданы картотеки 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</a:rPr>
                        <a:t> дидактических игр  по образовательному модулю «Математическое развитие»   </a:t>
                      </a:r>
                      <a:endParaRPr lang="ru-RU" sz="14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9236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Подбор диагностики и организация мониторинга для определения уровня </a:t>
                      </a:r>
                      <a:r>
                        <a:rPr lang="ru-RU" sz="1400" dirty="0" err="1" smtClean="0">
                          <a:solidFill>
                            <a:srgbClr val="002060"/>
                          </a:solidFill>
                        </a:rPr>
                        <a:t>сформированности</a:t>
                      </a: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 элементарных математических представлений у детей дошкольного возраста.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sz="1400" baseline="0" dirty="0" smtClean="0">
                          <a:solidFill>
                            <a:srgbClr val="002060"/>
                          </a:solidFill>
                        </a:rPr>
                        <a:t>март 2021г.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Разработан диагностический</a:t>
                      </a:r>
                      <a:r>
                        <a:rPr lang="ru-RU" sz="14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материал</a:t>
                      </a:r>
                      <a:endParaRPr lang="ru-RU" sz="120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Проведена</a:t>
                      </a: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диагностика </a:t>
                      </a:r>
                      <a:r>
                        <a:rPr lang="ru-RU" sz="14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сформированности</a:t>
                      </a:r>
                      <a:r>
                        <a:rPr lang="ru-RU" sz="14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математических представлений детей средней</a:t>
                      </a:r>
                      <a:r>
                        <a:rPr lang="ru-RU" sz="14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группы (4-5 лет)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Диагностика по программе «От рождения до школы» под ред. Н. Е. </a:t>
                      </a:r>
                      <a:r>
                        <a:rPr lang="ru-RU" sz="1200" b="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Веракса</a:t>
                      </a:r>
                      <a:r>
                        <a:rPr lang="ru-RU" sz="1200" b="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(раздел «Формирование элементарных математических представлений)</a:t>
                      </a:r>
                      <a:endParaRPr lang="ru-RU" sz="1800" b="0" kern="1200" dirty="0" smtClean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EDAECDC-7310-4573-BE1D-3F708C830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E168-DA5E-4888-8D8A-92B118324C14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4991AEBC-6D9D-4D30-BB4C-43FE1370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3055" y="204952"/>
            <a:ext cx="9050518" cy="59657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Уровень </a:t>
            </a:r>
            <a:r>
              <a:rPr lang="ru-RU" sz="2400" dirty="0" err="1" smtClean="0"/>
              <a:t>сформированности</a:t>
            </a:r>
            <a:r>
              <a:rPr lang="ru-RU" sz="2400" dirty="0" smtClean="0"/>
              <a:t> математических представлений </a:t>
            </a:r>
            <a:endParaRPr lang="ru-RU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B20CA877-BC73-44B2-B723-8023CA00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2854" y="1825624"/>
            <a:ext cx="3906855" cy="3929249"/>
          </a:xfrm>
          <a:ln>
            <a:solidFill>
              <a:srgbClr val="0070C0"/>
            </a:solidFill>
          </a:ln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Средняя группа «Улыбка» (экспериментальная группа)</a:t>
            </a:r>
          </a:p>
          <a:p>
            <a:pPr algn="ctr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Контрольные срезы ( сравнительный мониторинг) по математике будут проводиться в 2021-2022 </a:t>
            </a:r>
            <a:r>
              <a:rPr lang="ru-RU" dirty="0" err="1" smtClean="0">
                <a:solidFill>
                  <a:srgbClr val="002060"/>
                </a:solidFill>
              </a:rPr>
              <a:t>уч.году</a:t>
            </a: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6" name="Текст 5"/>
          <p:cNvSpPr txBox="1">
            <a:spLocks/>
          </p:cNvSpPr>
          <p:nvPr/>
        </p:nvSpPr>
        <p:spPr>
          <a:xfrm>
            <a:off x="943051" y="860752"/>
            <a:ext cx="5876849" cy="701675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Средняя группа «Солнышко» ( контрольная группа)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Дата проведения диагностики:  </a:t>
            </a:r>
            <a:r>
              <a:rPr lang="ru-RU" sz="1600" dirty="0" smtClean="0"/>
              <a:t>С 01.03.2021-05.03.2021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" name="Рисунок 27" descr="690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9904" y="3870434"/>
            <a:ext cx="2848303" cy="1602170"/>
          </a:xfrm>
          <a:prstGeom prst="rect">
            <a:avLst/>
          </a:prstGeom>
        </p:spPr>
      </p:pic>
      <p:graphicFrame>
        <p:nvGraphicFramePr>
          <p:cNvPr id="12" name="Диаграмма 2"/>
          <p:cNvGraphicFramePr/>
          <p:nvPr/>
        </p:nvGraphicFramePr>
        <p:xfrm>
          <a:off x="1064525" y="2101755"/>
          <a:ext cx="6373506" cy="4135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1"/>
          <p:cNvGraphicFramePr/>
          <p:nvPr/>
        </p:nvGraphicFramePr>
        <p:xfrm>
          <a:off x="1116557" y="2071331"/>
          <a:ext cx="603885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266157980"/>
      </p:ext>
    </p:extLst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12" grpId="1">
        <p:bldAsOne/>
      </p:bldGraphic>
      <p:bldGraphic spid="9" grpId="0">
        <p:bldAsOne/>
      </p:bldGraphic>
      <p:bldGraphic spid="9" grpId="1">
        <p:bldAsOne/>
      </p:bldGraphic>
    </p:bldLst>
  </p:timing>
</p:sld>
</file>

<file path=ppt/theme/theme1.xml><?xml version="1.0" encoding="utf-8"?>
<a:theme xmlns:a="http://schemas.openxmlformats.org/drawingml/2006/main" name="tf55923798_win32">
  <a:themeElements>
    <a:clrScheme name="Custom 21">
      <a:dk1>
        <a:sysClr val="windowText" lastClr="000000"/>
      </a:dk1>
      <a:lt1>
        <a:sysClr val="window" lastClr="FFFFFF"/>
      </a:lt1>
      <a:dk2>
        <a:srgbClr val="0048B3"/>
      </a:dk2>
      <a:lt2>
        <a:srgbClr val="7C77B9"/>
      </a:lt2>
      <a:accent1>
        <a:srgbClr val="008EDC"/>
      </a:accent1>
      <a:accent2>
        <a:srgbClr val="7A0078"/>
      </a:accent2>
      <a:accent3>
        <a:srgbClr val="D30F64"/>
      </a:accent3>
      <a:accent4>
        <a:srgbClr val="006FC9"/>
      </a:accent4>
      <a:accent5>
        <a:srgbClr val="00FFFF"/>
      </a:accent5>
      <a:accent6>
        <a:srgbClr val="EEB902"/>
      </a:accent6>
      <a:hlink>
        <a:srgbClr val="D30F64"/>
      </a:hlink>
      <a:folHlink>
        <a:srgbClr val="D30F64"/>
      </a:folHlink>
    </a:clrScheme>
    <a:fontScheme name="Custom 7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2000">
              <a:schemeClr val="accent1"/>
            </a:gs>
            <a:gs pos="100000">
              <a:schemeClr val="accent3"/>
            </a:gs>
          </a:gsLst>
          <a:lin ang="0" scaled="1"/>
          <a:tileRect/>
        </a:gra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NBPL_Fun_MO - v6" id="{A0D08BF4-A6B2-4810-A990-861B25D0A27E}" vid="{9CA1A813-01EE-4EED-9E0D-BBBA258A4E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024DF7-0783-4549-86B7-A48B29FBA9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tf55923798_win32</Template>
  <TotalTime>0</TotalTime>
  <Words>811</Words>
  <Application>Microsoft Office PowerPoint</Application>
  <PresentationFormat>Произвольный</PresentationFormat>
  <Paragraphs>115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tf55923798_win32</vt:lpstr>
      <vt:lpstr>Использование дидактических игр и игровых упражнений при включении в образовательную деятельность дошкольного учреждения  STEAM – технологии  (Образовательный модуль «Математическое развитие»)</vt:lpstr>
      <vt:lpstr>Проект  «Ступеньки в STEAM » (Создание  актуальной РППС и организация целенаправленной работы по STEAM образованию на всех этапах дошкольного детства.)</vt:lpstr>
      <vt:lpstr>Образовательный комплект «Первые шаги в математику»</vt:lpstr>
      <vt:lpstr>Ведущая идея</vt:lpstr>
      <vt:lpstr>Цель педагогической деятельности</vt:lpstr>
      <vt:lpstr>Задачи</vt:lpstr>
      <vt:lpstr>Этапы проекта</vt:lpstr>
      <vt:lpstr>I этап, подготовительный</vt:lpstr>
      <vt:lpstr>Уровень сформированности математических представлений </vt:lpstr>
      <vt:lpstr>Картотека дидактических игр по по образовательному модулю «Математическое развитие»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2021-03-24T23:29:26Z</dcterms:created>
  <dcterms:modified xsi:type="dcterms:W3CDTF">2021-03-29T10:02:48Z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