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85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4" r:id="rId25"/>
    <p:sldId id="281" r:id="rId26"/>
    <p:sldId id="280" r:id="rId27"/>
    <p:sldId id="282" r:id="rId28"/>
    <p:sldId id="283" r:id="rId29"/>
  </p:sldIdLst>
  <p:sldSz cx="10080625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398" y="-162"/>
      </p:cViewPr>
      <p:guideLst>
        <p:guide orient="horz" pos="2160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34F666-B64D-412C-AF37-5FA64EF2E0F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1E3A9FA8-3946-4D1E-BF43-DA20AEC4324B}">
      <dgm:prSet phldrT="[Текст]" custT="1"/>
      <dgm:spPr/>
      <dgm:t>
        <a:bodyPr/>
        <a:lstStyle/>
        <a:p>
          <a:r>
            <a:rPr lang="ru-RU" sz="2400" b="1" dirty="0" smtClean="0"/>
            <a:t>Добыча глины в карьере</a:t>
          </a:r>
          <a:endParaRPr lang="ru-RU" sz="2400" b="1" dirty="0"/>
        </a:p>
      </dgm:t>
    </dgm:pt>
    <dgm:pt modelId="{4A1C2ED9-78B2-4230-B58F-CBF807AA85D2}" type="parTrans" cxnId="{6C18187E-6E4F-4FEC-8DE5-55BAAD7DC11C}">
      <dgm:prSet/>
      <dgm:spPr/>
      <dgm:t>
        <a:bodyPr/>
        <a:lstStyle/>
        <a:p>
          <a:endParaRPr lang="ru-RU"/>
        </a:p>
      </dgm:t>
    </dgm:pt>
    <dgm:pt modelId="{23E80B27-EDE1-43D1-9534-0CC1C1CA365A}" type="sibTrans" cxnId="{6C18187E-6E4F-4FEC-8DE5-55BAAD7DC11C}">
      <dgm:prSet/>
      <dgm:spPr/>
      <dgm:t>
        <a:bodyPr/>
        <a:lstStyle/>
        <a:p>
          <a:endParaRPr lang="ru-RU"/>
        </a:p>
      </dgm:t>
    </dgm:pt>
    <dgm:pt modelId="{1F72FCB8-5327-424D-BB25-E143FDA19224}">
      <dgm:prSet phldrT="[Текст]" custT="1"/>
      <dgm:spPr/>
      <dgm:t>
        <a:bodyPr/>
        <a:lstStyle/>
        <a:p>
          <a:r>
            <a:rPr lang="ru-RU" sz="2400" b="1" dirty="0" smtClean="0"/>
            <a:t>Смешивание глины с водой  </a:t>
          </a:r>
          <a:endParaRPr lang="ru-RU" sz="2400" b="1" dirty="0"/>
        </a:p>
      </dgm:t>
    </dgm:pt>
    <dgm:pt modelId="{6F5C9D45-66D9-4D99-8F18-D24E392AD6B5}" type="parTrans" cxnId="{AAEDF41E-84A0-474D-B474-55F1FEA95C6A}">
      <dgm:prSet/>
      <dgm:spPr/>
      <dgm:t>
        <a:bodyPr/>
        <a:lstStyle/>
        <a:p>
          <a:endParaRPr lang="ru-RU"/>
        </a:p>
      </dgm:t>
    </dgm:pt>
    <dgm:pt modelId="{D627B94B-3B7B-4657-AB6F-73B0B7F0387A}" type="sibTrans" cxnId="{AAEDF41E-84A0-474D-B474-55F1FEA95C6A}">
      <dgm:prSet/>
      <dgm:spPr/>
      <dgm:t>
        <a:bodyPr/>
        <a:lstStyle/>
        <a:p>
          <a:endParaRPr lang="ru-RU"/>
        </a:p>
      </dgm:t>
    </dgm:pt>
    <dgm:pt modelId="{10BDE88D-3737-451A-B397-4FE6D1C28BB1}">
      <dgm:prSet phldrT="[Текст]" custT="1"/>
      <dgm:spPr/>
      <dgm:t>
        <a:bodyPr/>
        <a:lstStyle/>
        <a:p>
          <a:r>
            <a:rPr lang="ru-RU" sz="2500" b="1" dirty="0" smtClean="0"/>
            <a:t>Лепка посуды</a:t>
          </a:r>
          <a:endParaRPr lang="ru-RU" sz="2500" b="1" dirty="0"/>
        </a:p>
      </dgm:t>
    </dgm:pt>
    <dgm:pt modelId="{F0B2F741-5AED-4975-BE67-BB1F7CB9221E}" type="parTrans" cxnId="{4146B029-5396-4B94-8A86-24EEBF0DE9B3}">
      <dgm:prSet/>
      <dgm:spPr/>
      <dgm:t>
        <a:bodyPr/>
        <a:lstStyle/>
        <a:p>
          <a:endParaRPr lang="ru-RU"/>
        </a:p>
      </dgm:t>
    </dgm:pt>
    <dgm:pt modelId="{A12E3CD3-7AA5-410A-BE4A-52217F623250}" type="sibTrans" cxnId="{4146B029-5396-4B94-8A86-24EEBF0DE9B3}">
      <dgm:prSet/>
      <dgm:spPr/>
      <dgm:t>
        <a:bodyPr/>
        <a:lstStyle/>
        <a:p>
          <a:endParaRPr lang="ru-RU"/>
        </a:p>
      </dgm:t>
    </dgm:pt>
    <dgm:pt modelId="{769A651F-F706-442A-96AF-C9E506A255A9}">
      <dgm:prSet phldrT="[Текст]" custT="1"/>
      <dgm:spPr/>
      <dgm:t>
        <a:bodyPr/>
        <a:lstStyle/>
        <a:p>
          <a:r>
            <a:rPr lang="ru-RU" sz="2400" b="1" dirty="0" smtClean="0"/>
            <a:t>Обжиг посуды</a:t>
          </a:r>
          <a:endParaRPr lang="ru-RU" sz="2400" b="1" dirty="0"/>
        </a:p>
      </dgm:t>
    </dgm:pt>
    <dgm:pt modelId="{6278BBFD-8050-4F4A-A0D0-8A364F99612E}" type="parTrans" cxnId="{5D5DAB36-1593-4942-BF7B-30F9047FC33A}">
      <dgm:prSet/>
      <dgm:spPr/>
      <dgm:t>
        <a:bodyPr/>
        <a:lstStyle/>
        <a:p>
          <a:endParaRPr lang="ru-RU"/>
        </a:p>
      </dgm:t>
    </dgm:pt>
    <dgm:pt modelId="{08C65A8E-CCCE-4F03-950E-669BF03E5857}" type="sibTrans" cxnId="{5D5DAB36-1593-4942-BF7B-30F9047FC33A}">
      <dgm:prSet/>
      <dgm:spPr/>
      <dgm:t>
        <a:bodyPr/>
        <a:lstStyle/>
        <a:p>
          <a:endParaRPr lang="ru-RU"/>
        </a:p>
      </dgm:t>
    </dgm:pt>
    <dgm:pt modelId="{9A3C27F5-E3F4-408C-8FF9-3CF84E1AD7DF}">
      <dgm:prSet phldrT="[Текст]" custT="1"/>
      <dgm:spPr/>
      <dgm:t>
        <a:bodyPr/>
        <a:lstStyle/>
        <a:p>
          <a:r>
            <a:rPr lang="ru-RU" sz="2400" b="1" dirty="0" smtClean="0"/>
            <a:t>Роспись посуды узорами</a:t>
          </a:r>
          <a:endParaRPr lang="ru-RU" sz="2400" b="1" dirty="0"/>
        </a:p>
      </dgm:t>
    </dgm:pt>
    <dgm:pt modelId="{EE1C821A-6809-4D6B-B0D7-A027D93A0E0D}" type="parTrans" cxnId="{C8B3780A-4E96-495F-A669-C58F03932071}">
      <dgm:prSet/>
      <dgm:spPr/>
      <dgm:t>
        <a:bodyPr/>
        <a:lstStyle/>
        <a:p>
          <a:endParaRPr lang="ru-RU"/>
        </a:p>
      </dgm:t>
    </dgm:pt>
    <dgm:pt modelId="{19374AA1-7E83-4036-9D55-A93D29E693F9}" type="sibTrans" cxnId="{C8B3780A-4E96-495F-A669-C58F03932071}">
      <dgm:prSet/>
      <dgm:spPr/>
      <dgm:t>
        <a:bodyPr/>
        <a:lstStyle/>
        <a:p>
          <a:endParaRPr lang="ru-RU"/>
        </a:p>
      </dgm:t>
    </dgm:pt>
    <dgm:pt modelId="{9E2B8145-F377-48F5-8B52-758E0BC08C86}" type="pres">
      <dgm:prSet presAssocID="{6C34F666-B64D-412C-AF37-5FA64EF2E0F4}" presName="Name0" presStyleCnt="0">
        <dgm:presLayoutVars>
          <dgm:dir/>
          <dgm:resizeHandles val="exact"/>
        </dgm:presLayoutVars>
      </dgm:prSet>
      <dgm:spPr/>
    </dgm:pt>
    <dgm:pt modelId="{852DFE01-1535-41AB-BBC7-B52DC2A1BD59}" type="pres">
      <dgm:prSet presAssocID="{1E3A9FA8-3946-4D1E-BF43-DA20AEC4324B}" presName="node" presStyleLbl="node1" presStyleIdx="0" presStyleCnt="5" custScaleX="1101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BC8D65-37FF-400D-B35F-94CBDFC9EE33}" type="pres">
      <dgm:prSet presAssocID="{23E80B27-EDE1-43D1-9534-0CC1C1CA365A}" presName="sibTrans" presStyleLbl="sibTrans2D1" presStyleIdx="0" presStyleCnt="4" custScaleX="145943" custScaleY="110939"/>
      <dgm:spPr/>
      <dgm:t>
        <a:bodyPr/>
        <a:lstStyle/>
        <a:p>
          <a:endParaRPr lang="ru-RU"/>
        </a:p>
      </dgm:t>
    </dgm:pt>
    <dgm:pt modelId="{E4CAD8C7-F50C-4E83-9F3F-27525AD6C01B}" type="pres">
      <dgm:prSet presAssocID="{23E80B27-EDE1-43D1-9534-0CC1C1CA365A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A98136AC-2ABF-4B79-8499-355A36A9082C}" type="pres">
      <dgm:prSet presAssocID="{1F72FCB8-5327-424D-BB25-E143FDA19224}" presName="node" presStyleLbl="node1" presStyleIdx="1" presStyleCnt="5" custScaleX="1584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C18901-E221-4CFF-890B-296F52802FEF}" type="pres">
      <dgm:prSet presAssocID="{D627B94B-3B7B-4657-AB6F-73B0B7F0387A}" presName="sibTrans" presStyleLbl="sibTrans2D1" presStyleIdx="1" presStyleCnt="4" custScaleX="153572" custScaleY="110939"/>
      <dgm:spPr/>
      <dgm:t>
        <a:bodyPr/>
        <a:lstStyle/>
        <a:p>
          <a:endParaRPr lang="ru-RU"/>
        </a:p>
      </dgm:t>
    </dgm:pt>
    <dgm:pt modelId="{0A351D72-A0FC-4350-B595-72C5E0DED75D}" type="pres">
      <dgm:prSet presAssocID="{D627B94B-3B7B-4657-AB6F-73B0B7F0387A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20FEE244-83BC-4AF7-937B-8D633C6EA5F9}" type="pres">
      <dgm:prSet presAssocID="{10BDE88D-3737-451A-B397-4FE6D1C28BB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D4CBF-DBCB-45F2-BC38-B48918BC43D3}" type="pres">
      <dgm:prSet presAssocID="{A12E3CD3-7AA5-410A-BE4A-52217F623250}" presName="sibTrans" presStyleLbl="sibTrans2D1" presStyleIdx="2" presStyleCnt="4" custFlipVert="1" custScaleX="147849" custScaleY="110940"/>
      <dgm:spPr/>
      <dgm:t>
        <a:bodyPr/>
        <a:lstStyle/>
        <a:p>
          <a:endParaRPr lang="ru-RU"/>
        </a:p>
      </dgm:t>
    </dgm:pt>
    <dgm:pt modelId="{DFD8A3DF-BC05-42F5-80F1-E7ED71C352D1}" type="pres">
      <dgm:prSet presAssocID="{A12E3CD3-7AA5-410A-BE4A-52217F623250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1D58FEBA-56A1-45F8-8095-CD6FF5C60173}" type="pres">
      <dgm:prSet presAssocID="{769A651F-F706-442A-96AF-C9E506A255A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5D6A42-809C-4A65-8843-9EF94B728355}" type="pres">
      <dgm:prSet presAssocID="{08C65A8E-CCCE-4F03-950E-669BF03E5857}" presName="sibTrans" presStyleLbl="sibTrans2D1" presStyleIdx="3" presStyleCnt="4" custScaleX="180822" custScaleY="110939"/>
      <dgm:spPr/>
      <dgm:t>
        <a:bodyPr/>
        <a:lstStyle/>
        <a:p>
          <a:endParaRPr lang="ru-RU"/>
        </a:p>
      </dgm:t>
    </dgm:pt>
    <dgm:pt modelId="{9DB109F0-E0CB-4111-8744-D0CDD1EAFD5B}" type="pres">
      <dgm:prSet presAssocID="{08C65A8E-CCCE-4F03-950E-669BF03E5857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8E1EF9B1-A2EB-45AB-8098-7B1CC1D8D3EB}" type="pres">
      <dgm:prSet presAssocID="{9A3C27F5-E3F4-408C-8FF9-3CF84E1AD7DF}" presName="node" presStyleLbl="node1" presStyleIdx="4" presStyleCnt="5" custScaleX="126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A177B4-9671-4877-B934-206C73A524E4}" type="presOf" srcId="{9A3C27F5-E3F4-408C-8FF9-3CF84E1AD7DF}" destId="{8E1EF9B1-A2EB-45AB-8098-7B1CC1D8D3EB}" srcOrd="0" destOrd="0" presId="urn:microsoft.com/office/officeart/2005/8/layout/process1"/>
    <dgm:cxn modelId="{245BAD65-5EC4-48C5-9A3A-9C9D594A1103}" type="presOf" srcId="{A12E3CD3-7AA5-410A-BE4A-52217F623250}" destId="{F73D4CBF-DBCB-45F2-BC38-B48918BC43D3}" srcOrd="0" destOrd="0" presId="urn:microsoft.com/office/officeart/2005/8/layout/process1"/>
    <dgm:cxn modelId="{10ED6219-0517-4D5C-85A0-037ACA5F91B1}" type="presOf" srcId="{6C34F666-B64D-412C-AF37-5FA64EF2E0F4}" destId="{9E2B8145-F377-48F5-8B52-758E0BC08C86}" srcOrd="0" destOrd="0" presId="urn:microsoft.com/office/officeart/2005/8/layout/process1"/>
    <dgm:cxn modelId="{A5FDB7A2-9CEC-476B-A496-4BAB12ED08A7}" type="presOf" srcId="{769A651F-F706-442A-96AF-C9E506A255A9}" destId="{1D58FEBA-56A1-45F8-8095-CD6FF5C60173}" srcOrd="0" destOrd="0" presId="urn:microsoft.com/office/officeart/2005/8/layout/process1"/>
    <dgm:cxn modelId="{C8B3780A-4E96-495F-A669-C58F03932071}" srcId="{6C34F666-B64D-412C-AF37-5FA64EF2E0F4}" destId="{9A3C27F5-E3F4-408C-8FF9-3CF84E1AD7DF}" srcOrd="4" destOrd="0" parTransId="{EE1C821A-6809-4D6B-B0D7-A027D93A0E0D}" sibTransId="{19374AA1-7E83-4036-9D55-A93D29E693F9}"/>
    <dgm:cxn modelId="{4146B029-5396-4B94-8A86-24EEBF0DE9B3}" srcId="{6C34F666-B64D-412C-AF37-5FA64EF2E0F4}" destId="{10BDE88D-3737-451A-B397-4FE6D1C28BB1}" srcOrd="2" destOrd="0" parTransId="{F0B2F741-5AED-4975-BE67-BB1F7CB9221E}" sibTransId="{A12E3CD3-7AA5-410A-BE4A-52217F623250}"/>
    <dgm:cxn modelId="{E9D6B8BA-93EA-43FB-BD13-E3302532A366}" type="presOf" srcId="{08C65A8E-CCCE-4F03-950E-669BF03E5857}" destId="{9DB109F0-E0CB-4111-8744-D0CDD1EAFD5B}" srcOrd="1" destOrd="0" presId="urn:microsoft.com/office/officeart/2005/8/layout/process1"/>
    <dgm:cxn modelId="{ADB557FA-97EC-4755-97B9-10F55D958C5E}" type="presOf" srcId="{D627B94B-3B7B-4657-AB6F-73B0B7F0387A}" destId="{7FC18901-E221-4CFF-890B-296F52802FEF}" srcOrd="0" destOrd="0" presId="urn:microsoft.com/office/officeart/2005/8/layout/process1"/>
    <dgm:cxn modelId="{7E9A7CBA-4F6C-4E70-A974-A81E24237821}" type="presOf" srcId="{08C65A8E-CCCE-4F03-950E-669BF03E5857}" destId="{505D6A42-809C-4A65-8843-9EF94B728355}" srcOrd="0" destOrd="0" presId="urn:microsoft.com/office/officeart/2005/8/layout/process1"/>
    <dgm:cxn modelId="{6AE388EC-988B-408B-B6A3-7D43852BCD4A}" type="presOf" srcId="{D627B94B-3B7B-4657-AB6F-73B0B7F0387A}" destId="{0A351D72-A0FC-4350-B595-72C5E0DED75D}" srcOrd="1" destOrd="0" presId="urn:microsoft.com/office/officeart/2005/8/layout/process1"/>
    <dgm:cxn modelId="{F604E924-5A97-4A7F-BE07-BEECFBD8E393}" type="presOf" srcId="{1F72FCB8-5327-424D-BB25-E143FDA19224}" destId="{A98136AC-2ABF-4B79-8499-355A36A9082C}" srcOrd="0" destOrd="0" presId="urn:microsoft.com/office/officeart/2005/8/layout/process1"/>
    <dgm:cxn modelId="{5D5DAB36-1593-4942-BF7B-30F9047FC33A}" srcId="{6C34F666-B64D-412C-AF37-5FA64EF2E0F4}" destId="{769A651F-F706-442A-96AF-C9E506A255A9}" srcOrd="3" destOrd="0" parTransId="{6278BBFD-8050-4F4A-A0D0-8A364F99612E}" sibTransId="{08C65A8E-CCCE-4F03-950E-669BF03E5857}"/>
    <dgm:cxn modelId="{27CD4405-13E3-496E-88F0-2946571F6644}" type="presOf" srcId="{A12E3CD3-7AA5-410A-BE4A-52217F623250}" destId="{DFD8A3DF-BC05-42F5-80F1-E7ED71C352D1}" srcOrd="1" destOrd="0" presId="urn:microsoft.com/office/officeart/2005/8/layout/process1"/>
    <dgm:cxn modelId="{DD6C302E-8D77-4126-9657-6FF100B0D9D4}" type="presOf" srcId="{1E3A9FA8-3946-4D1E-BF43-DA20AEC4324B}" destId="{852DFE01-1535-41AB-BBC7-B52DC2A1BD59}" srcOrd="0" destOrd="0" presId="urn:microsoft.com/office/officeart/2005/8/layout/process1"/>
    <dgm:cxn modelId="{AAEDF41E-84A0-474D-B474-55F1FEA95C6A}" srcId="{6C34F666-B64D-412C-AF37-5FA64EF2E0F4}" destId="{1F72FCB8-5327-424D-BB25-E143FDA19224}" srcOrd="1" destOrd="0" parTransId="{6F5C9D45-66D9-4D99-8F18-D24E392AD6B5}" sibTransId="{D627B94B-3B7B-4657-AB6F-73B0B7F0387A}"/>
    <dgm:cxn modelId="{69118657-E742-4911-A5DC-0DB9A7874270}" type="presOf" srcId="{10BDE88D-3737-451A-B397-4FE6D1C28BB1}" destId="{20FEE244-83BC-4AF7-937B-8D633C6EA5F9}" srcOrd="0" destOrd="0" presId="urn:microsoft.com/office/officeart/2005/8/layout/process1"/>
    <dgm:cxn modelId="{0B56D11B-9B92-49DA-960D-A1CA62C3BAA4}" type="presOf" srcId="{23E80B27-EDE1-43D1-9534-0CC1C1CA365A}" destId="{78BC8D65-37FF-400D-B35F-94CBDFC9EE33}" srcOrd="0" destOrd="0" presId="urn:microsoft.com/office/officeart/2005/8/layout/process1"/>
    <dgm:cxn modelId="{CB9DAB57-0E0D-4CC8-83D7-8D7A61C413AF}" type="presOf" srcId="{23E80B27-EDE1-43D1-9534-0CC1C1CA365A}" destId="{E4CAD8C7-F50C-4E83-9F3F-27525AD6C01B}" srcOrd="1" destOrd="0" presId="urn:microsoft.com/office/officeart/2005/8/layout/process1"/>
    <dgm:cxn modelId="{6C18187E-6E4F-4FEC-8DE5-55BAAD7DC11C}" srcId="{6C34F666-B64D-412C-AF37-5FA64EF2E0F4}" destId="{1E3A9FA8-3946-4D1E-BF43-DA20AEC4324B}" srcOrd="0" destOrd="0" parTransId="{4A1C2ED9-78B2-4230-B58F-CBF807AA85D2}" sibTransId="{23E80B27-EDE1-43D1-9534-0CC1C1CA365A}"/>
    <dgm:cxn modelId="{D7CF823D-F3FF-4DFF-B10E-26898E6F54D9}" type="presParOf" srcId="{9E2B8145-F377-48F5-8B52-758E0BC08C86}" destId="{852DFE01-1535-41AB-BBC7-B52DC2A1BD59}" srcOrd="0" destOrd="0" presId="urn:microsoft.com/office/officeart/2005/8/layout/process1"/>
    <dgm:cxn modelId="{C2917BD2-2185-4150-8530-8B257E9B800F}" type="presParOf" srcId="{9E2B8145-F377-48F5-8B52-758E0BC08C86}" destId="{78BC8D65-37FF-400D-B35F-94CBDFC9EE33}" srcOrd="1" destOrd="0" presId="urn:microsoft.com/office/officeart/2005/8/layout/process1"/>
    <dgm:cxn modelId="{602A616F-AC5F-458E-BF7C-F28394E24B1A}" type="presParOf" srcId="{78BC8D65-37FF-400D-B35F-94CBDFC9EE33}" destId="{E4CAD8C7-F50C-4E83-9F3F-27525AD6C01B}" srcOrd="0" destOrd="0" presId="urn:microsoft.com/office/officeart/2005/8/layout/process1"/>
    <dgm:cxn modelId="{7723BC45-0835-426A-83AE-CCAC23974E38}" type="presParOf" srcId="{9E2B8145-F377-48F5-8B52-758E0BC08C86}" destId="{A98136AC-2ABF-4B79-8499-355A36A9082C}" srcOrd="2" destOrd="0" presId="urn:microsoft.com/office/officeart/2005/8/layout/process1"/>
    <dgm:cxn modelId="{2A55859B-5176-4111-9C69-38954FF4ED7E}" type="presParOf" srcId="{9E2B8145-F377-48F5-8B52-758E0BC08C86}" destId="{7FC18901-E221-4CFF-890B-296F52802FEF}" srcOrd="3" destOrd="0" presId="urn:microsoft.com/office/officeart/2005/8/layout/process1"/>
    <dgm:cxn modelId="{30C95009-F8A4-4404-B97E-C94CD84B97E0}" type="presParOf" srcId="{7FC18901-E221-4CFF-890B-296F52802FEF}" destId="{0A351D72-A0FC-4350-B595-72C5E0DED75D}" srcOrd="0" destOrd="0" presId="urn:microsoft.com/office/officeart/2005/8/layout/process1"/>
    <dgm:cxn modelId="{B8B6FA91-E638-4917-8C90-E5EF31C50FBB}" type="presParOf" srcId="{9E2B8145-F377-48F5-8B52-758E0BC08C86}" destId="{20FEE244-83BC-4AF7-937B-8D633C6EA5F9}" srcOrd="4" destOrd="0" presId="urn:microsoft.com/office/officeart/2005/8/layout/process1"/>
    <dgm:cxn modelId="{6C9B2FC2-DBF8-4B60-896D-CC23A6FE4BEE}" type="presParOf" srcId="{9E2B8145-F377-48F5-8B52-758E0BC08C86}" destId="{F73D4CBF-DBCB-45F2-BC38-B48918BC43D3}" srcOrd="5" destOrd="0" presId="urn:microsoft.com/office/officeart/2005/8/layout/process1"/>
    <dgm:cxn modelId="{A9567B91-246C-4453-9FEB-FFBA59A9743A}" type="presParOf" srcId="{F73D4CBF-DBCB-45F2-BC38-B48918BC43D3}" destId="{DFD8A3DF-BC05-42F5-80F1-E7ED71C352D1}" srcOrd="0" destOrd="0" presId="urn:microsoft.com/office/officeart/2005/8/layout/process1"/>
    <dgm:cxn modelId="{FC80B93B-C75C-4A65-8058-0EBD175CE215}" type="presParOf" srcId="{9E2B8145-F377-48F5-8B52-758E0BC08C86}" destId="{1D58FEBA-56A1-45F8-8095-CD6FF5C60173}" srcOrd="6" destOrd="0" presId="urn:microsoft.com/office/officeart/2005/8/layout/process1"/>
    <dgm:cxn modelId="{83C13BB7-A9A0-4F95-B301-8107533BA19B}" type="presParOf" srcId="{9E2B8145-F377-48F5-8B52-758E0BC08C86}" destId="{505D6A42-809C-4A65-8843-9EF94B728355}" srcOrd="7" destOrd="0" presId="urn:microsoft.com/office/officeart/2005/8/layout/process1"/>
    <dgm:cxn modelId="{AD05508D-CDC4-4729-9B19-3D9A8A8ADE79}" type="presParOf" srcId="{505D6A42-809C-4A65-8843-9EF94B728355}" destId="{9DB109F0-E0CB-4111-8744-D0CDD1EAFD5B}" srcOrd="0" destOrd="0" presId="urn:microsoft.com/office/officeart/2005/8/layout/process1"/>
    <dgm:cxn modelId="{05D0FB61-EB25-440A-AAD3-E912B0AAC4DA}" type="presParOf" srcId="{9E2B8145-F377-48F5-8B52-758E0BC08C86}" destId="{8E1EF9B1-A2EB-45AB-8098-7B1CC1D8D3EB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2DFE01-1535-41AB-BBC7-B52DC2A1BD59}">
      <dsp:nvSpPr>
        <dsp:cNvPr id="0" name=""/>
        <dsp:cNvSpPr/>
      </dsp:nvSpPr>
      <dsp:spPr>
        <a:xfrm>
          <a:off x="7723" y="1041509"/>
          <a:ext cx="1422982" cy="13152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Добыча глины в карьере</a:t>
          </a:r>
          <a:endParaRPr lang="ru-RU" sz="2400" b="1" kern="1200" dirty="0"/>
        </a:p>
      </dsp:txBody>
      <dsp:txXfrm>
        <a:off x="46245" y="1080031"/>
        <a:ext cx="1345938" cy="1238204"/>
      </dsp:txXfrm>
    </dsp:sp>
    <dsp:sp modelId="{78BC8D65-37FF-400D-B35F-94CBDFC9EE33}">
      <dsp:nvSpPr>
        <dsp:cNvPr id="0" name=""/>
        <dsp:cNvSpPr/>
      </dsp:nvSpPr>
      <dsp:spPr>
        <a:xfrm>
          <a:off x="1497003" y="1521352"/>
          <a:ext cx="399852" cy="3555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1497003" y="1592464"/>
        <a:ext cx="293183" cy="213338"/>
      </dsp:txXfrm>
    </dsp:sp>
    <dsp:sp modelId="{A98136AC-2ABF-4B79-8499-355A36A9082C}">
      <dsp:nvSpPr>
        <dsp:cNvPr id="0" name=""/>
        <dsp:cNvSpPr/>
      </dsp:nvSpPr>
      <dsp:spPr>
        <a:xfrm>
          <a:off x="1947646" y="1041509"/>
          <a:ext cx="2047536" cy="13152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Смешивание глины с водой  </a:t>
          </a:r>
          <a:endParaRPr lang="ru-RU" sz="2400" b="1" kern="1200" dirty="0"/>
        </a:p>
      </dsp:txBody>
      <dsp:txXfrm>
        <a:off x="1986168" y="1080031"/>
        <a:ext cx="1970492" cy="1238204"/>
      </dsp:txXfrm>
    </dsp:sp>
    <dsp:sp modelId="{7FC18901-E221-4CFF-890B-296F52802FEF}">
      <dsp:nvSpPr>
        <dsp:cNvPr id="0" name=""/>
        <dsp:cNvSpPr/>
      </dsp:nvSpPr>
      <dsp:spPr>
        <a:xfrm>
          <a:off x="4051030" y="1521352"/>
          <a:ext cx="420754" cy="3555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051030" y="1592464"/>
        <a:ext cx="314085" cy="213338"/>
      </dsp:txXfrm>
    </dsp:sp>
    <dsp:sp modelId="{20FEE244-83BC-4AF7-937B-8D633C6EA5F9}">
      <dsp:nvSpPr>
        <dsp:cNvPr id="0" name=""/>
        <dsp:cNvSpPr/>
      </dsp:nvSpPr>
      <dsp:spPr>
        <a:xfrm>
          <a:off x="4512123" y="1041509"/>
          <a:ext cx="1292351" cy="13152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Лепка посуды</a:t>
          </a:r>
          <a:endParaRPr lang="ru-RU" sz="2500" b="1" kern="1200" dirty="0"/>
        </a:p>
      </dsp:txBody>
      <dsp:txXfrm>
        <a:off x="4549975" y="1079361"/>
        <a:ext cx="1216647" cy="1239544"/>
      </dsp:txXfrm>
    </dsp:sp>
    <dsp:sp modelId="{F73D4CBF-DBCB-45F2-BC38-B48918BC43D3}">
      <dsp:nvSpPr>
        <dsp:cNvPr id="0" name=""/>
        <dsp:cNvSpPr/>
      </dsp:nvSpPr>
      <dsp:spPr>
        <a:xfrm flipV="1">
          <a:off x="5868161" y="1521350"/>
          <a:ext cx="405074" cy="35556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5868161" y="1592463"/>
        <a:ext cx="298404" cy="213340"/>
      </dsp:txXfrm>
    </dsp:sp>
    <dsp:sp modelId="{1D58FEBA-56A1-45F8-8095-CD6FF5C60173}">
      <dsp:nvSpPr>
        <dsp:cNvPr id="0" name=""/>
        <dsp:cNvSpPr/>
      </dsp:nvSpPr>
      <dsp:spPr>
        <a:xfrm>
          <a:off x="6321415" y="1041509"/>
          <a:ext cx="1292351" cy="13152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Обжиг посуды</a:t>
          </a:r>
          <a:endParaRPr lang="ru-RU" sz="2400" b="1" kern="1200" dirty="0"/>
        </a:p>
      </dsp:txBody>
      <dsp:txXfrm>
        <a:off x="6359267" y="1079361"/>
        <a:ext cx="1216647" cy="1239544"/>
      </dsp:txXfrm>
    </dsp:sp>
    <dsp:sp modelId="{505D6A42-809C-4A65-8843-9EF94B728355}">
      <dsp:nvSpPr>
        <dsp:cNvPr id="0" name=""/>
        <dsp:cNvSpPr/>
      </dsp:nvSpPr>
      <dsp:spPr>
        <a:xfrm>
          <a:off x="7632284" y="1521352"/>
          <a:ext cx="495413" cy="3555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7632284" y="1592464"/>
        <a:ext cx="388744" cy="213338"/>
      </dsp:txXfrm>
    </dsp:sp>
    <dsp:sp modelId="{8E1EF9B1-A2EB-45AB-8098-7B1CC1D8D3EB}">
      <dsp:nvSpPr>
        <dsp:cNvPr id="0" name=""/>
        <dsp:cNvSpPr/>
      </dsp:nvSpPr>
      <dsp:spPr>
        <a:xfrm>
          <a:off x="8130706" y="1041509"/>
          <a:ext cx="1637667" cy="13152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Роспись посуды узорами</a:t>
          </a:r>
          <a:endParaRPr lang="ru-RU" sz="2400" b="1" kern="1200" dirty="0"/>
        </a:p>
      </dsp:txBody>
      <dsp:txXfrm>
        <a:off x="8169228" y="1080031"/>
        <a:ext cx="1560623" cy="12382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8FD2EB-AA8A-42A8-93EA-75798852D8FA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685800"/>
            <a:ext cx="50387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631CFB-B1D3-421D-B8E7-D3B8A81C7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674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31CFB-B1D3-421D-B8E7-D3B8A81C725C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669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31CFB-B1D3-421D-B8E7-D3B8A81C725C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604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8" y="2130427"/>
            <a:ext cx="8568532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5" y="3886200"/>
            <a:ext cx="705643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3" y="274640"/>
            <a:ext cx="226814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274640"/>
            <a:ext cx="66364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406902"/>
            <a:ext cx="856853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2906713"/>
            <a:ext cx="856853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4032" y="1600202"/>
            <a:ext cx="445227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24318" y="1600202"/>
            <a:ext cx="445227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2" y="1535113"/>
            <a:ext cx="445402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032" y="2174875"/>
            <a:ext cx="445402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535113"/>
            <a:ext cx="445577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0818" y="2174875"/>
            <a:ext cx="445577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2" y="273050"/>
            <a:ext cx="331645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244" y="273052"/>
            <a:ext cx="56353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2" y="1435102"/>
            <a:ext cx="331645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4800600"/>
            <a:ext cx="604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12775"/>
            <a:ext cx="604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367338"/>
            <a:ext cx="604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2" y="274638"/>
            <a:ext cx="907256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2" y="1600202"/>
            <a:ext cx="907256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4031" y="6356352"/>
            <a:ext cx="2352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214" y="6356352"/>
            <a:ext cx="31921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448" y="6356352"/>
            <a:ext cx="2352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6vngexp323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8.xml"/><Relationship Id="rId3" Type="http://schemas.openxmlformats.org/officeDocument/2006/relationships/slide" Target="slide5.xml"/><Relationship Id="rId21" Type="http://schemas.openxmlformats.org/officeDocument/2006/relationships/slide" Target="slide23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6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4.xml"/><Relationship Id="rId27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learningapps.org/view24269078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learningapps.org/watch?v=pa6vo633k23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9176" y="1268760"/>
            <a:ext cx="8572500" cy="1296144"/>
          </a:xfrm>
          <a:prstGeom prst="ellipse">
            <a:avLst/>
          </a:prstGeom>
          <a:effectLst/>
        </p:spPr>
        <p:txBody>
          <a:bodyPr vert="horz" lIns="72000">
            <a:prstTxWarp prst="textChevron">
              <a:avLst>
                <a:gd name="adj" fmla="val 25467"/>
              </a:avLst>
            </a:prstTxWarp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>
              <a:spcBef>
                <a:spcPts val="0"/>
              </a:spcBef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Умники и 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ea typeface="+mn-ea"/>
                <a:cs typeface="+mn-cs"/>
              </a:rPr>
              <a:t>умницы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0080625" cy="6926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61950"/>
            <a:r>
              <a:rPr lang="ru-RU" b="1" dirty="0" smtClean="0">
                <a:ln w="190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Интеллектуальная игра</a:t>
            </a:r>
            <a:endParaRPr lang="ru-RU" b="1" dirty="0">
              <a:ln w="190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237" y="2780930"/>
            <a:ext cx="4080542" cy="3701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469222" y="6093298"/>
            <a:ext cx="3032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Начать игру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2971" y="6129594"/>
            <a:ext cx="238151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 класс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Блок-схема: процесс 3">
            <a:hlinkClick r:id="rId3" action="ppaction://hlinksldjump"/>
          </p:cNvPr>
          <p:cNvSpPr/>
          <p:nvPr/>
        </p:nvSpPr>
        <p:spPr>
          <a:xfrm>
            <a:off x="6627989" y="5949280"/>
            <a:ext cx="2699050" cy="8640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Из чего что сделано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792" y="1484784"/>
            <a:ext cx="9403298" cy="4641381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Corbel" panose="020B0503020204020204" pitchFamily="34" charset="0"/>
              </a:rPr>
              <a:t>Какая </a:t>
            </a:r>
            <a:r>
              <a:rPr lang="ru-RU" b="1" dirty="0" smtClean="0">
                <a:latin typeface="Corbel" panose="020B0503020204020204" pitchFamily="34" charset="0"/>
              </a:rPr>
              <a:t>производственная цепочка </a:t>
            </a:r>
            <a:r>
              <a:rPr lang="ru-RU" b="1" dirty="0">
                <a:latin typeface="Corbel" panose="020B0503020204020204" pitchFamily="34" charset="0"/>
              </a:rPr>
              <a:t>составлена неверно?</a:t>
            </a:r>
          </a:p>
          <a:p>
            <a:pPr marL="0" indent="0" algn="ctr">
              <a:buNone/>
            </a:pPr>
            <a:endParaRPr lang="ru-RU" b="1" dirty="0">
              <a:latin typeface="Sitka Subheading" panose="02000505000000020004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736057" y="4581128"/>
            <a:ext cx="4646805" cy="70788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rbel" panose="020B0503020204020204" pitchFamily="34" charset="0"/>
              </a:rPr>
              <a:t>бумага – газета </a:t>
            </a:r>
            <a:endParaRPr lang="ru-RU" sz="4000" dirty="0">
              <a:latin typeface="Corbel" panose="020B0503020204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43722" y="3573016"/>
            <a:ext cx="4639140" cy="70788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dirty="0"/>
              <a:t>глина — ваза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43722" y="2564904"/>
            <a:ext cx="4639140" cy="70788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Corbel" panose="020B0503020204020204" pitchFamily="34" charset="0"/>
              </a:rPr>
              <a:t>шерсть — варежка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43722" y="5637438"/>
            <a:ext cx="4639140" cy="70788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Corbel" panose="020B0503020204020204" pitchFamily="34" charset="0"/>
              </a:rPr>
              <a:t>металл — нож</a:t>
            </a:r>
          </a:p>
        </p:txBody>
      </p:sp>
    </p:spTree>
    <p:extLst>
      <p:ext uri="{BB962C8B-B14F-4D97-AF65-F5344CB8AC3E}">
        <p14:creationId xmlns:p14="http://schemas.microsoft.com/office/powerpoint/2010/main" val="19111879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Из чего что сделано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515435" y="1412777"/>
            <a:ext cx="9072563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b="1" smtClean="0">
                <a:latin typeface="Corbel" panose="020B0503020204020204" pitchFamily="34" charset="0"/>
              </a:rPr>
              <a:t>Материал, который человек получает от неживой природы.</a:t>
            </a:r>
            <a:endParaRPr lang="ru-RU" b="1" dirty="0">
              <a:latin typeface="Corbel" panose="020B0503020204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95841" y="5229200"/>
            <a:ext cx="16771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3) Кожа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02931" y="4293096"/>
            <a:ext cx="1770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2) Глина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32200" y="3286725"/>
            <a:ext cx="21259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1) Шерсть</a:t>
            </a:r>
          </a:p>
        </p:txBody>
      </p:sp>
    </p:spTree>
    <p:extLst>
      <p:ext uri="{BB962C8B-B14F-4D97-AF65-F5344CB8AC3E}">
        <p14:creationId xmlns:p14="http://schemas.microsoft.com/office/powerpoint/2010/main" val="23757324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бъект 2"/>
          <p:cNvSpPr txBox="1">
            <a:spLocks/>
          </p:cNvSpPr>
          <p:nvPr/>
        </p:nvSpPr>
        <p:spPr>
          <a:xfrm>
            <a:off x="287784" y="1484784"/>
            <a:ext cx="9441211" cy="4793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b="1" dirty="0" smtClean="0">
                <a:latin typeface="Corbel" panose="020B0503020204020204" pitchFamily="34" charset="0"/>
              </a:rPr>
              <a:t>Прочитайте текст. О каком материале идет речь?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dirty="0" smtClean="0">
                <a:latin typeface="Corbel" panose="020B0503020204020204" pitchFamily="34" charset="0"/>
              </a:rPr>
              <a:t>Из леса на фабрику привозят большое количество деревьев. Бревна рубят в щепки. Щепки варят в котлах, добавляя кислоту. Получается деревянная каша.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Из чего что сделано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144" y="4174990"/>
            <a:ext cx="2685892" cy="2598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240112" y="4941168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rbel" panose="020B0503020204020204" pitchFamily="34" charset="0"/>
              </a:rPr>
              <a:t>Бумага</a:t>
            </a:r>
            <a:endParaRPr lang="ru-RU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0497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1419946432"/>
              </p:ext>
            </p:extLst>
          </p:nvPr>
        </p:nvGraphicFramePr>
        <p:xfrm>
          <a:off x="168183" y="1734079"/>
          <a:ext cx="9776098" cy="33982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Из чего что сделано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5435" y="1412776"/>
            <a:ext cx="9072563" cy="11521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Corbel" panose="020B0503020204020204" pitchFamily="34" charset="0"/>
              </a:rPr>
              <a:t>Выберите </a:t>
            </a:r>
            <a:r>
              <a:rPr lang="ru-RU" b="1" dirty="0">
                <a:latin typeface="Corbel" panose="020B0503020204020204" pitchFamily="34" charset="0"/>
              </a:rPr>
              <a:t>правильную производственную цепочку. Как получают глиняную посуду</a:t>
            </a:r>
            <a:r>
              <a:rPr lang="ru-RU" b="1" dirty="0" smtClean="0">
                <a:latin typeface="Corbel" panose="020B0503020204020204" pitchFamily="34" charset="0"/>
              </a:rPr>
              <a:t>?</a:t>
            </a:r>
            <a:endParaRPr lang="ru-RU" b="1" dirty="0">
              <a:latin typeface="Sitka Subheading" panose="02000505000000020004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8" action="ppaction://hlinksldjump" highlightClick="1"/>
          </p:cNvPr>
          <p:cNvSpPr/>
          <p:nvPr/>
        </p:nvSpPr>
        <p:spPr>
          <a:xfrm>
            <a:off x="147697" y="1484784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95947" y="5136888"/>
            <a:ext cx="1940288" cy="1275415"/>
            <a:chOff x="-754733" y="1061426"/>
            <a:chExt cx="2119717" cy="1275415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-754733" y="1061426"/>
              <a:ext cx="2119717" cy="1275415"/>
            </a:xfrm>
            <a:prstGeom prst="roundRect">
              <a:avLst>
                <a:gd name="adj" fmla="val 10000"/>
              </a:avLst>
            </a:prstGeom>
            <a:solidFill>
              <a:srgbClr val="00206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Скругленный прямоугольник 4"/>
            <p:cNvSpPr/>
            <p:nvPr/>
          </p:nvSpPr>
          <p:spPr>
            <a:xfrm>
              <a:off x="-754733" y="1061426"/>
              <a:ext cx="2082360" cy="123806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/>
                <a:t>Смешивание глины с водой</a:t>
              </a:r>
              <a:endParaRPr lang="ru-RU" sz="2400" b="1" kern="1200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449191" y="5136888"/>
            <a:ext cx="1974196" cy="1275415"/>
            <a:chOff x="-754733" y="1061426"/>
            <a:chExt cx="2119717" cy="1275415"/>
          </a:xfrm>
          <a:solidFill>
            <a:srgbClr val="002060"/>
          </a:solidFill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-754733" y="1061426"/>
              <a:ext cx="2119717" cy="127541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Скругленный прямоугольник 4"/>
            <p:cNvSpPr/>
            <p:nvPr/>
          </p:nvSpPr>
          <p:spPr>
            <a:xfrm>
              <a:off x="-754733" y="1098782"/>
              <a:ext cx="2082361" cy="1200703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/>
                <a:t>Добыча глины в карьере</a:t>
              </a:r>
              <a:endParaRPr lang="ru-RU" sz="2400" b="1" kern="1200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4863327" y="5132347"/>
            <a:ext cx="1359114" cy="1275415"/>
            <a:chOff x="6508351" y="1061426"/>
            <a:chExt cx="1359114" cy="1275415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6508351" y="1061426"/>
              <a:ext cx="1359114" cy="1275415"/>
            </a:xfrm>
            <a:prstGeom prst="roundRect">
              <a:avLst>
                <a:gd name="adj" fmla="val 10000"/>
              </a:avLst>
            </a:prstGeom>
            <a:solidFill>
              <a:srgbClr val="00206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Скругленный прямоугольник 4"/>
            <p:cNvSpPr/>
            <p:nvPr/>
          </p:nvSpPr>
          <p:spPr>
            <a:xfrm>
              <a:off x="6508351" y="1098782"/>
              <a:ext cx="1321757" cy="1200703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/>
                <a:t>Обжиг посуды</a:t>
              </a:r>
              <a:endParaRPr lang="ru-RU" sz="2400" b="1" kern="1200" dirty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6649722" y="5132348"/>
            <a:ext cx="1381544" cy="1275415"/>
            <a:chOff x="8411112" y="1061426"/>
            <a:chExt cx="1381544" cy="1275415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8411112" y="1061426"/>
              <a:ext cx="1359114" cy="1275415"/>
            </a:xfrm>
            <a:prstGeom prst="roundRect">
              <a:avLst>
                <a:gd name="adj" fmla="val 10000"/>
              </a:avLst>
            </a:prstGeom>
            <a:solidFill>
              <a:srgbClr val="00206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Скругленный прямоугольник 4"/>
            <p:cNvSpPr/>
            <p:nvPr/>
          </p:nvSpPr>
          <p:spPr>
            <a:xfrm>
              <a:off x="8411112" y="1107863"/>
              <a:ext cx="1381544" cy="119162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/>
                <a:t>Роспись посуды узорами</a:t>
              </a:r>
              <a:endParaRPr lang="ru-RU" sz="2400" b="1" kern="1200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487541" y="5132349"/>
            <a:ext cx="1452762" cy="1275415"/>
            <a:chOff x="4605590" y="1061426"/>
            <a:chExt cx="1359114" cy="1275415"/>
          </a:xfrm>
          <a:solidFill>
            <a:srgbClr val="002060"/>
          </a:solidFill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4605590" y="1061426"/>
              <a:ext cx="1359114" cy="127541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Скругленный прямоугольник 4"/>
            <p:cNvSpPr/>
            <p:nvPr/>
          </p:nvSpPr>
          <p:spPr>
            <a:xfrm>
              <a:off x="4642946" y="1098782"/>
              <a:ext cx="1284402" cy="1200703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/>
                <a:t>Лепка посуды</a:t>
              </a:r>
              <a:endParaRPr lang="ru-RU" sz="2800" b="1" kern="1200" dirty="0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2045943" y="5596815"/>
            <a:ext cx="420754" cy="355562"/>
            <a:chOff x="4051030" y="1521352"/>
            <a:chExt cx="420754" cy="355562"/>
          </a:xfrm>
          <a:solidFill>
            <a:schemeClr val="accent1">
              <a:lumMod val="75000"/>
            </a:schemeClr>
          </a:solidFill>
        </p:grpSpPr>
        <p:sp>
          <p:nvSpPr>
            <p:cNvPr id="35" name="Стрелка вправо 34"/>
            <p:cNvSpPr/>
            <p:nvPr/>
          </p:nvSpPr>
          <p:spPr>
            <a:xfrm>
              <a:off x="4051030" y="1521352"/>
              <a:ext cx="420754" cy="355562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Стрелка вправо 4"/>
            <p:cNvSpPr/>
            <p:nvPr/>
          </p:nvSpPr>
          <p:spPr>
            <a:xfrm>
              <a:off x="4051030" y="1592464"/>
              <a:ext cx="314085" cy="21333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4423387" y="5578137"/>
            <a:ext cx="420754" cy="355562"/>
            <a:chOff x="4051030" y="1521352"/>
            <a:chExt cx="420754" cy="355562"/>
          </a:xfrm>
          <a:solidFill>
            <a:schemeClr val="accent1">
              <a:lumMod val="75000"/>
            </a:schemeClr>
          </a:solidFill>
        </p:grpSpPr>
        <p:sp>
          <p:nvSpPr>
            <p:cNvPr id="38" name="Стрелка вправо 37"/>
            <p:cNvSpPr/>
            <p:nvPr/>
          </p:nvSpPr>
          <p:spPr>
            <a:xfrm>
              <a:off x="4051030" y="1521352"/>
              <a:ext cx="420754" cy="355562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Стрелка вправо 4"/>
            <p:cNvSpPr/>
            <p:nvPr/>
          </p:nvSpPr>
          <p:spPr>
            <a:xfrm>
              <a:off x="4051030" y="1592464"/>
              <a:ext cx="314085" cy="21333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/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6251398" y="5578137"/>
            <a:ext cx="420754" cy="355562"/>
            <a:chOff x="4051030" y="1521352"/>
            <a:chExt cx="420754" cy="355562"/>
          </a:xfrm>
          <a:solidFill>
            <a:schemeClr val="accent1">
              <a:lumMod val="75000"/>
            </a:schemeClr>
          </a:solidFill>
        </p:grpSpPr>
        <p:sp>
          <p:nvSpPr>
            <p:cNvPr id="41" name="Стрелка вправо 40"/>
            <p:cNvSpPr/>
            <p:nvPr/>
          </p:nvSpPr>
          <p:spPr>
            <a:xfrm>
              <a:off x="4051030" y="1521352"/>
              <a:ext cx="420754" cy="355562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Стрелка вправо 4"/>
            <p:cNvSpPr/>
            <p:nvPr/>
          </p:nvSpPr>
          <p:spPr>
            <a:xfrm>
              <a:off x="4051030" y="1592464"/>
              <a:ext cx="314085" cy="21333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/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8031266" y="5578137"/>
            <a:ext cx="420754" cy="355562"/>
            <a:chOff x="4051030" y="1521352"/>
            <a:chExt cx="420754" cy="355562"/>
          </a:xfrm>
          <a:solidFill>
            <a:schemeClr val="accent1">
              <a:lumMod val="75000"/>
            </a:schemeClr>
          </a:solidFill>
        </p:grpSpPr>
        <p:sp>
          <p:nvSpPr>
            <p:cNvPr id="47" name="Стрелка вправо 46"/>
            <p:cNvSpPr/>
            <p:nvPr/>
          </p:nvSpPr>
          <p:spPr>
            <a:xfrm>
              <a:off x="4051030" y="1521352"/>
              <a:ext cx="420754" cy="355562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Стрелка вправо 4"/>
            <p:cNvSpPr/>
            <p:nvPr/>
          </p:nvSpPr>
          <p:spPr>
            <a:xfrm>
              <a:off x="4051030" y="1592464"/>
              <a:ext cx="314085" cy="21333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9955349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Культура и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образование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04"/>
          <a:stretch/>
        </p:blipFill>
        <p:spPr bwMode="auto">
          <a:xfrm>
            <a:off x="1999036" y="2537923"/>
            <a:ext cx="6101758" cy="4064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07944" y="4569953"/>
            <a:ext cx="5089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rbel" panose="020B0503020204020204" pitchFamily="34" charset="0"/>
              </a:rPr>
              <a:t>К учреждению культуры</a:t>
            </a:r>
            <a:endParaRPr lang="ru-RU" sz="3200" dirty="0">
              <a:latin typeface="Corbel" panose="020B0503020204020204" pitchFamily="34" charset="0"/>
            </a:endParaRP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31070" y="1412776"/>
            <a:ext cx="8037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rbel" panose="020B0503020204020204" pitchFamily="34" charset="0"/>
              </a:rPr>
              <a:t>К какому учреждению относится библиотека?</a:t>
            </a:r>
            <a:endParaRPr lang="ru-RU" sz="3600" b="1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9817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Культура и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образование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52" y="1714790"/>
            <a:ext cx="3784973" cy="2838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839" y="4191394"/>
            <a:ext cx="3134398" cy="2510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966" y="1974423"/>
            <a:ext cx="3101650" cy="2216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895" y="4395700"/>
            <a:ext cx="3157538" cy="226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516" y="1367190"/>
            <a:ext cx="9818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orbel" panose="020B0503020204020204" pitchFamily="34" charset="0"/>
              </a:rPr>
              <a:t>Какое учреждение относится к образовательному?</a:t>
            </a:r>
            <a:endParaRPr lang="ru-RU" sz="3200" b="1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4993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Культура и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образование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31800" y="1484784"/>
            <a:ext cx="9212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Corbel" panose="020B0503020204020204" pitchFamily="34" charset="0"/>
              </a:rPr>
              <a:t>Какого театра не бывает?</a:t>
            </a:r>
            <a:endParaRPr lang="ru-RU" sz="4000" b="1" dirty="0">
              <a:latin typeface="Corbel" panose="020B0503020204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51880" y="3356992"/>
            <a:ext cx="302433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кукол</a:t>
            </a:r>
            <a:endParaRPr lang="ru-RU" sz="36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51880" y="4791624"/>
            <a:ext cx="302433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ужасов</a:t>
            </a:r>
            <a:endParaRPr lang="ru-RU" sz="36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26400" y="3356992"/>
            <a:ext cx="302433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эстрады</a:t>
            </a:r>
            <a:endParaRPr lang="ru-RU" sz="36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26400" y="4786605"/>
            <a:ext cx="302433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комедии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1407238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Культура и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образование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25661" y="2996952"/>
            <a:ext cx="3384376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краеведческим</a:t>
            </a:r>
            <a:endParaRPr lang="ru-RU" sz="36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08589" y="4713672"/>
            <a:ext cx="3384376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хозяйственным</a:t>
            </a:r>
            <a:endParaRPr lang="ru-RU" sz="36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630087" y="4713672"/>
            <a:ext cx="3240360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 канцелярским</a:t>
            </a:r>
            <a:endParaRPr lang="ru-RU" sz="36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630087" y="2996952"/>
            <a:ext cx="3240360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продуктовым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721944" y="1628800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Corbel" panose="020B0503020204020204" pitchFamily="34" charset="0"/>
              </a:rPr>
              <a:t>Каким может быть музей?</a:t>
            </a:r>
            <a:endParaRPr lang="ru-RU" sz="4000" b="1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3800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Культура и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образование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13553" y="1772815"/>
            <a:ext cx="8931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rbel" panose="020B0503020204020204" pitchFamily="34" charset="0"/>
              </a:rPr>
              <a:t>Какой музей находится в нашей стране?</a:t>
            </a:r>
            <a:endParaRPr lang="ru-RU" sz="3600" b="1" dirty="0">
              <a:latin typeface="Corbel" panose="020B0503020204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30298" y="2797780"/>
            <a:ext cx="3384376" cy="72008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 Лувр</a:t>
            </a:r>
            <a:endParaRPr lang="ru-RU" sz="36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630363" y="2780928"/>
            <a:ext cx="3240360" cy="72008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 Тадж-Махал</a:t>
            </a:r>
            <a:endParaRPr lang="ru-RU" sz="36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51880" y="4509120"/>
            <a:ext cx="3384376" cy="72008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 Эрмитаж</a:t>
            </a:r>
            <a:endParaRPr lang="ru-RU" sz="36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630363" y="4365104"/>
            <a:ext cx="3240360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  </a:t>
            </a:r>
            <a:r>
              <a:rPr lang="ru-RU" sz="3200" b="1" dirty="0" smtClean="0"/>
              <a:t>Пизанская башня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8924359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Профессии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7481" y="1628799"/>
            <a:ext cx="8534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rbel" panose="020B0503020204020204" pitchFamily="34" charset="0"/>
              </a:rPr>
              <a:t>Выберите строительную специальность.</a:t>
            </a:r>
            <a:endParaRPr lang="ru-RU" sz="3600" b="1" dirty="0">
              <a:latin typeface="Corbel" panose="020B0503020204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30298" y="2797780"/>
            <a:ext cx="3384376" cy="7200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Сварщик</a:t>
            </a:r>
            <a:endParaRPr lang="ru-RU" sz="36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12414" y="4805536"/>
            <a:ext cx="3384376" cy="7200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 Врач</a:t>
            </a:r>
            <a:endParaRPr lang="ru-RU" sz="36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30298" y="4805536"/>
            <a:ext cx="3384376" cy="7200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 Пилот</a:t>
            </a:r>
            <a:endParaRPr lang="ru-RU" sz="36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512414" y="2810599"/>
            <a:ext cx="3384376" cy="7200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 Геолог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9182122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buAutoNum type="arabicPeriod"/>
            </a:pPr>
            <a:r>
              <a:rPr lang="ru-RU" dirty="0" smtClean="0"/>
              <a:t>Каждый вопрос обсуждаете вместе.</a:t>
            </a:r>
          </a:p>
          <a:p>
            <a:pPr marL="514350" indent="-514350" algn="just">
              <a:buAutoNum type="arabicPeriod"/>
            </a:pPr>
            <a:r>
              <a:rPr lang="ru-RU" dirty="0" smtClean="0"/>
              <a:t>За выкрики с места и нарушение дисциплины </a:t>
            </a:r>
            <a:r>
              <a:rPr lang="ru-RU" dirty="0"/>
              <a:t>с </a:t>
            </a:r>
            <a:r>
              <a:rPr lang="ru-RU" dirty="0" smtClean="0"/>
              <a:t>команды списывается 10 баллов. За повторное нарушение – 20 баллов.</a:t>
            </a:r>
          </a:p>
          <a:p>
            <a:pPr marL="514350" indent="-514350" algn="just">
              <a:buAutoNum type="arabicPeriod"/>
            </a:pPr>
            <a:r>
              <a:rPr lang="ru-RU" dirty="0" smtClean="0"/>
              <a:t>Если команда не может ответить на вопрос, ответить может следующая команда. Она получит дополнительный балл. </a:t>
            </a:r>
          </a:p>
          <a:p>
            <a:pPr marL="514350" indent="-514350">
              <a:buAutoNum type="arabicPeriod"/>
            </a:pPr>
            <a:endParaRPr lang="ru-RU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10080625" cy="12687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УМНИКИ И УМНИЦЫ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4042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Профессии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904310" y="1556792"/>
            <a:ext cx="66643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rbel" panose="020B0503020204020204" pitchFamily="34" charset="0"/>
              </a:rPr>
              <a:t>Найдите лишнюю профессию.</a:t>
            </a:r>
            <a:endParaRPr lang="ru-RU" sz="3600" b="1" dirty="0">
              <a:latin typeface="Corbel" panose="020B0503020204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30298" y="2797780"/>
            <a:ext cx="3384376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Актёр</a:t>
            </a:r>
            <a:endParaRPr lang="ru-RU" sz="36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30298" y="4653136"/>
            <a:ext cx="3384376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Режиссер</a:t>
            </a:r>
            <a:endParaRPr lang="ru-RU" sz="36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487299" y="2797780"/>
            <a:ext cx="3384376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Жонглёр</a:t>
            </a:r>
            <a:endParaRPr lang="ru-RU" sz="36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87299" y="4653136"/>
            <a:ext cx="3384376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 </a:t>
            </a:r>
            <a:r>
              <a:rPr lang="ru-RU" sz="3600" b="1" dirty="0" smtClean="0"/>
              <a:t>Сценарист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200587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Профессии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38087" y="1831475"/>
            <a:ext cx="93409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atin typeface="Corbel" panose="020B0503020204020204" pitchFamily="34" charset="0"/>
                <a:hlinkClick r:id="rId4"/>
              </a:rPr>
              <a:t>https://</a:t>
            </a:r>
            <a:r>
              <a:rPr lang="en-US" sz="3600" dirty="0" smtClean="0">
                <a:latin typeface="Corbel" panose="020B0503020204020204" pitchFamily="34" charset="0"/>
                <a:hlinkClick r:id="rId4"/>
              </a:rPr>
              <a:t>learningapps.org/watch?v=p6vngexp323</a:t>
            </a:r>
            <a:endParaRPr lang="ru-RU" sz="3600" dirty="0" smtClean="0">
              <a:latin typeface="Corbel" panose="020B0503020204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30091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Профессии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3552" y="1484784"/>
            <a:ext cx="8647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rbel" panose="020B0503020204020204" pitchFamily="34" charset="0"/>
              </a:rPr>
              <a:t>Для чего человек должен трудиться? Отметьте.</a:t>
            </a:r>
            <a:endParaRPr lang="ru-RU" sz="3600" b="1" dirty="0">
              <a:latin typeface="Corbel" panose="020B05030202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3848" y="2996951"/>
            <a:ext cx="3528392" cy="95410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orbel" panose="020B0503020204020204" pitchFamily="34" charset="0"/>
              </a:rPr>
              <a:t>Чтобы все завидовали</a:t>
            </a:r>
            <a:endParaRPr lang="ru-RU" sz="2800" dirty="0">
              <a:latin typeface="Corbel" panose="020B0503020204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3848" y="4725144"/>
            <a:ext cx="3528392" cy="138499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orbel" panose="020B0503020204020204" pitchFamily="34" charset="0"/>
              </a:rPr>
              <a:t>Чтобы создавать вещи, нужные для себя и других людей</a:t>
            </a:r>
            <a:endParaRPr lang="ru-RU" sz="2800" dirty="0">
              <a:latin typeface="Corbel" panose="020B0503020204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9263" y="5175461"/>
            <a:ext cx="3528392" cy="52322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orbel" panose="020B0503020204020204" pitchFamily="34" charset="0"/>
              </a:rPr>
              <a:t>Чтобы его не ругали</a:t>
            </a:r>
            <a:endParaRPr lang="ru-RU" sz="2800" dirty="0">
              <a:latin typeface="Corbel" panose="020B05030202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04342" y="2996950"/>
            <a:ext cx="3528392" cy="95410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orbel" panose="020B0503020204020204" pitchFamily="34" charset="0"/>
              </a:rPr>
              <a:t>Чтобы приносить пользу</a:t>
            </a:r>
            <a:endParaRPr lang="ru-RU" sz="2800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0693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Профессии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59992" y="1593665"/>
            <a:ext cx="6037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rbel" panose="020B0503020204020204" pitchFamily="34" charset="0"/>
              </a:rPr>
              <a:t>Чем занимается кинолог?</a:t>
            </a:r>
            <a:endParaRPr lang="ru-RU" sz="3600" b="1" dirty="0">
              <a:latin typeface="Corbel" panose="020B0503020204020204" pitchFamily="34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279" y="3733129"/>
            <a:ext cx="3034682" cy="2936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42680" y="2239996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Corbel" panose="020B0503020204020204" pitchFamily="34" charset="0"/>
              </a:rPr>
              <a:t>Он дрессирует собак.</a:t>
            </a:r>
            <a:endParaRPr lang="ru-RU" sz="3600" dirty="0">
              <a:latin typeface="Corbel" panose="020B0503020204020204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058" y="2877562"/>
            <a:ext cx="6243852" cy="3642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40049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942263" y="5057800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Corbel" panose="020B0503020204020204" pitchFamily="34" charset="0"/>
              </a:rPr>
              <a:t>102</a:t>
            </a:r>
            <a:endParaRPr lang="ru-RU" sz="5400" b="1" dirty="0">
              <a:solidFill>
                <a:srgbClr val="C00000"/>
              </a:solidFill>
              <a:latin typeface="Corbel" panose="020B05030202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05621" y="2651493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Corbel" panose="020B0503020204020204" pitchFamily="34" charset="0"/>
              </a:rPr>
              <a:t>101</a:t>
            </a:r>
            <a:endParaRPr lang="ru-RU" sz="5400" b="1" dirty="0">
              <a:solidFill>
                <a:srgbClr val="C00000"/>
              </a:solidFill>
              <a:latin typeface="Corbel" panose="020B05030202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1880" y="2636912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Corbel" panose="020B0503020204020204" pitchFamily="34" charset="0"/>
              </a:rPr>
              <a:t>103</a:t>
            </a:r>
            <a:endParaRPr lang="ru-RU" sz="5400" b="1" dirty="0">
              <a:solidFill>
                <a:srgbClr val="C00000"/>
              </a:solidFill>
              <a:latin typeface="Corbel" panose="020B0503020204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Транспорт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69855" y="1340768"/>
            <a:ext cx="95770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orbel" panose="020B0503020204020204" pitchFamily="34" charset="0"/>
              </a:rPr>
              <a:t>По каким телефонам можно вызвать специальные  машины?</a:t>
            </a:r>
            <a:endParaRPr lang="ru-RU" sz="2800" b="1" dirty="0">
              <a:latin typeface="Corbel" panose="020B0503020204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04" y="2294875"/>
            <a:ext cx="3600400" cy="2397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379" y="2294875"/>
            <a:ext cx="3856733" cy="2056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500" y="4428013"/>
            <a:ext cx="4047773" cy="227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96388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8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Транспорт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540" y="3409091"/>
            <a:ext cx="3034682" cy="2936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23389" y="1484784"/>
            <a:ext cx="88569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Corbel" panose="020B0503020204020204" pitchFamily="34" charset="0"/>
              </a:rPr>
              <a:t>К какому виду транспорта относятся автобус, троллейбус, трамвай, самолёт, поезд?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92040" y="4491410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Пассажирский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78314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Транспорт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88757" y="2492896"/>
            <a:ext cx="416577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Sitka Subheading" panose="02000505000000020004" pitchFamily="2" charset="0"/>
              </a:rPr>
              <a:t>1</a:t>
            </a:r>
            <a:r>
              <a:rPr lang="ru-RU" sz="3200" b="1" dirty="0">
                <a:latin typeface="Sitka Subheading" panose="02000505000000020004" pitchFamily="2" charset="0"/>
              </a:rPr>
              <a:t>) наземный</a:t>
            </a:r>
          </a:p>
          <a:p>
            <a:pPr algn="ctr"/>
            <a:r>
              <a:rPr lang="ru-RU" sz="3200" b="1" dirty="0">
                <a:latin typeface="Sitka Subheading" panose="02000505000000020004" pitchFamily="2" charset="0"/>
              </a:rPr>
              <a:t>2) водный</a:t>
            </a:r>
          </a:p>
          <a:p>
            <a:pPr algn="ctr"/>
            <a:r>
              <a:rPr lang="ru-RU" sz="3200" b="1" dirty="0">
                <a:latin typeface="Sitka Subheading" panose="02000505000000020004" pitchFamily="2" charset="0"/>
              </a:rPr>
              <a:t>3) подземный</a:t>
            </a:r>
          </a:p>
          <a:p>
            <a:pPr algn="ctr"/>
            <a:r>
              <a:rPr lang="ru-RU" sz="3200" b="1" dirty="0">
                <a:latin typeface="Sitka Subheading" panose="02000505000000020004" pitchFamily="2" charset="0"/>
              </a:rPr>
              <a:t>4) подводный</a:t>
            </a: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40111" y="1412776"/>
            <a:ext cx="3863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rbel" panose="020B0503020204020204" pitchFamily="34" charset="0"/>
              </a:rPr>
              <a:t>Что лишнее?</a:t>
            </a:r>
            <a:endParaRPr lang="ru-RU" sz="3600" b="1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7931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Транспорт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03808" y="1484784"/>
            <a:ext cx="9001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Corbel" panose="020B0503020204020204" pitchFamily="34" charset="0"/>
              </a:rPr>
              <a:t>Какое </a:t>
            </a:r>
            <a:r>
              <a:rPr lang="ru-RU" sz="3200" b="1" dirty="0">
                <a:latin typeface="Corbel" panose="020B0503020204020204" pitchFamily="34" charset="0"/>
              </a:rPr>
              <a:t>воздушное средство передвижения было </a:t>
            </a:r>
            <a:r>
              <a:rPr lang="ru-RU" sz="3200" b="1" dirty="0" smtClean="0">
                <a:latin typeface="Corbel" panose="020B0503020204020204" pitchFamily="34" charset="0"/>
              </a:rPr>
              <a:t>первым?</a:t>
            </a:r>
            <a:endParaRPr lang="ru-RU" sz="3200" b="1" dirty="0">
              <a:latin typeface="Corbel" panose="020B0503020204020204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920" y="4594660"/>
            <a:ext cx="3350049" cy="2233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52" y="2375192"/>
            <a:ext cx="3350049" cy="2233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759" y="2361294"/>
            <a:ext cx="3350049" cy="2233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344" y="4581371"/>
            <a:ext cx="3348413" cy="2259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7154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5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Транспорт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351481" y="1583214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rbel" panose="020B0503020204020204" pitchFamily="34" charset="0"/>
              </a:rPr>
              <a:t>Какая группа является верной?</a:t>
            </a:r>
            <a:endParaRPr lang="ru-RU" sz="3600" b="1" dirty="0">
              <a:latin typeface="Corbel" panose="020B05030202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7784" y="2652005"/>
            <a:ext cx="947530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sz="3600" dirty="0" smtClean="0">
                <a:latin typeface="Corbel" panose="020B0503020204020204" pitchFamily="34" charset="0"/>
              </a:rPr>
              <a:t> Наземный</a:t>
            </a:r>
            <a:r>
              <a:rPr lang="ru-RU" sz="3600" dirty="0">
                <a:latin typeface="Corbel" panose="020B0503020204020204" pitchFamily="34" charset="0"/>
              </a:rPr>
              <a:t>, водный, воздушный, </a:t>
            </a:r>
            <a:r>
              <a:rPr lang="ru-RU" sz="3600" dirty="0" smtClean="0">
                <a:latin typeface="Corbel" panose="020B0503020204020204" pitchFamily="34" charset="0"/>
              </a:rPr>
              <a:t>подземный.</a:t>
            </a:r>
            <a:endParaRPr lang="ru-RU" sz="3600" dirty="0">
              <a:latin typeface="Corbel" panose="020B0503020204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sz="3600" dirty="0" smtClean="0">
                <a:latin typeface="Corbel" panose="020B0503020204020204" pitchFamily="34" charset="0"/>
              </a:rPr>
              <a:t> Наземный</a:t>
            </a:r>
            <a:r>
              <a:rPr lang="ru-RU" sz="3600" dirty="0">
                <a:latin typeface="Corbel" panose="020B0503020204020204" pitchFamily="34" charset="0"/>
              </a:rPr>
              <a:t>, пассажирский, </a:t>
            </a:r>
            <a:r>
              <a:rPr lang="ru-RU" sz="3600" dirty="0" smtClean="0">
                <a:latin typeface="Corbel" panose="020B0503020204020204" pitchFamily="34" charset="0"/>
              </a:rPr>
              <a:t>общественный.</a:t>
            </a:r>
            <a:endParaRPr lang="ru-RU" sz="3600" dirty="0">
              <a:latin typeface="Corbel" panose="020B0503020204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sz="3600" dirty="0" smtClean="0">
                <a:latin typeface="Corbel" panose="020B0503020204020204" pitchFamily="34" charset="0"/>
              </a:rPr>
              <a:t> Пассажирский</a:t>
            </a:r>
            <a:r>
              <a:rPr lang="ru-RU" sz="3600" dirty="0">
                <a:latin typeface="Corbel" panose="020B0503020204020204" pitchFamily="34" charset="0"/>
              </a:rPr>
              <a:t>, грузовой, </a:t>
            </a:r>
            <a:r>
              <a:rPr lang="ru-RU" sz="3600" dirty="0" smtClean="0">
                <a:latin typeface="Corbel" panose="020B0503020204020204" pitchFamily="34" charset="0"/>
              </a:rPr>
              <a:t>специальный.</a:t>
            </a:r>
            <a:endParaRPr lang="ru-RU" sz="3600" dirty="0">
              <a:latin typeface="Corbel" panose="020B0503020204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sz="3600" dirty="0" smtClean="0">
                <a:latin typeface="Corbel" panose="020B0503020204020204" pitchFamily="34" charset="0"/>
              </a:rPr>
              <a:t> Личный</a:t>
            </a:r>
            <a:r>
              <a:rPr lang="ru-RU" sz="3600" dirty="0">
                <a:latin typeface="Corbel" panose="020B0503020204020204" pitchFamily="34" charset="0"/>
              </a:rPr>
              <a:t>, </a:t>
            </a:r>
            <a:r>
              <a:rPr lang="ru-RU" sz="3600" dirty="0" smtClean="0">
                <a:latin typeface="Corbel" panose="020B0503020204020204" pitchFamily="34" charset="0"/>
              </a:rPr>
              <a:t>общественный.</a:t>
            </a:r>
            <a:endParaRPr lang="ru-RU" sz="3600" dirty="0">
              <a:latin typeface="Corbel" panose="020B0503020204020204" pitchFamily="34" charset="0"/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85654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080625" cy="126876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УМНИКИ И УМНИЦЫ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9869409"/>
              </p:ext>
            </p:extLst>
          </p:nvPr>
        </p:nvGraphicFramePr>
        <p:xfrm>
          <a:off x="118516" y="1484784"/>
          <a:ext cx="9843595" cy="5112570"/>
        </p:xfrm>
        <a:graphic>
          <a:graphicData uri="http://schemas.openxmlformats.org/drawingml/2006/table">
            <a:tbl>
              <a:tblPr firstCol="1">
                <a:tableStyleId>{5C22544A-7EE6-4342-B048-85BDC9FD1C3A}</a:tableStyleId>
              </a:tblPr>
              <a:tblGrid>
                <a:gridCol w="2067126"/>
                <a:gridCol w="1614218"/>
                <a:gridCol w="1520555"/>
                <a:gridCol w="1600585"/>
                <a:gridCol w="1600585"/>
                <a:gridCol w="1440526"/>
              </a:tblGrid>
              <a:tr h="1022514">
                <a:tc>
                  <a:txBody>
                    <a:bodyPr/>
                    <a:lstStyle/>
                    <a:p>
                      <a:pPr algn="ctr"/>
                      <a:r>
                        <a:rPr lang="ru-RU" sz="24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Экономика</a:t>
                      </a:r>
                      <a:endParaRPr lang="ru-RU" sz="24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2" action="ppaction://hlinksldjump"/>
                        </a:rPr>
                        <a:t>10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3" action="ppaction://hlinksldjump"/>
                        </a:rPr>
                        <a:t>20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4" action="ppaction://hlinksldjump"/>
                        </a:rPr>
                        <a:t>30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5" action="ppaction://hlinksldjump"/>
                        </a:rPr>
                        <a:t>40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6" action="ppaction://hlinksldjump"/>
                        </a:rPr>
                        <a:t>50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</a:tr>
              <a:tr h="1022514">
                <a:tc>
                  <a:txBody>
                    <a:bodyPr/>
                    <a:lstStyle/>
                    <a:p>
                      <a:pPr algn="ctr"/>
                      <a:r>
                        <a:rPr lang="ru-RU" sz="24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Из чего что сделано</a:t>
                      </a:r>
                      <a:endParaRPr lang="ru-RU" sz="24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7" action="ppaction://hlinksldjump"/>
                        </a:rPr>
                        <a:t>10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8" action="ppaction://hlinksldjump"/>
                        </a:rPr>
                        <a:t>20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9" action="ppaction://hlinksldjump"/>
                        </a:rPr>
                        <a:t>30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10" action="ppaction://hlinksldjump"/>
                        </a:rPr>
                        <a:t>40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11" action="ppaction://hlinksldjump"/>
                        </a:rPr>
                        <a:t>50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</a:tr>
              <a:tr h="1022514">
                <a:tc>
                  <a:txBody>
                    <a:bodyPr/>
                    <a:lstStyle/>
                    <a:p>
                      <a:pPr algn="ctr"/>
                      <a:r>
                        <a:rPr lang="ru-RU" sz="24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Культура и образование</a:t>
                      </a:r>
                      <a:endParaRPr lang="ru-RU" sz="24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12" action="ppaction://hlinksldjump"/>
                        </a:rPr>
                        <a:t>10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13" action="ppaction://hlinksldjump"/>
                        </a:rPr>
                        <a:t>20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14" action="ppaction://hlinksldjump"/>
                        </a:rPr>
                        <a:t>30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15" action="ppaction://hlinksldjump"/>
                        </a:rPr>
                        <a:t>40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16" action="ppaction://hlinksldjump"/>
                        </a:rPr>
                        <a:t>50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</a:tr>
              <a:tr h="1022514">
                <a:tc>
                  <a:txBody>
                    <a:bodyPr/>
                    <a:lstStyle/>
                    <a:p>
                      <a:pPr algn="ctr"/>
                      <a:r>
                        <a:rPr lang="ru-RU" sz="24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Профессии</a:t>
                      </a:r>
                      <a:endParaRPr lang="ru-RU" sz="24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17" action="ppaction://hlinksldjump"/>
                        </a:rPr>
                        <a:t>10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18" action="ppaction://hlinksldjump"/>
                        </a:rPr>
                        <a:t>20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19" action="ppaction://hlinksldjump"/>
                        </a:rPr>
                        <a:t>30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20" action="ppaction://hlinksldjump"/>
                        </a:rPr>
                        <a:t>40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21" action="ppaction://hlinksldjump"/>
                        </a:rPr>
                        <a:t>50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</a:tr>
              <a:tr h="1022514">
                <a:tc>
                  <a:txBody>
                    <a:bodyPr/>
                    <a:lstStyle/>
                    <a:p>
                      <a:pPr algn="ctr"/>
                      <a:r>
                        <a:rPr lang="ru-RU" sz="24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Транспорт</a:t>
                      </a:r>
                      <a:endParaRPr lang="ru-RU" sz="24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22" action="ppaction://hlinksldjump"/>
                        </a:rPr>
                        <a:t>10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23" action="ppaction://hlinksldjump"/>
                        </a:rPr>
                        <a:t>20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24" action="ppaction://hlinksldjump"/>
                        </a:rPr>
                        <a:t>30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25" action="ppaction://hlinksldjump"/>
                        </a:rPr>
                        <a:t>40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hlinkClick r:id="rId26" action="ppaction://hlinksldjump"/>
                        </a:rPr>
                        <a:t>50</a:t>
                      </a:r>
                      <a:endParaRPr lang="ru-RU" sz="32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</a:txBody>
                  <a:tcPr marL="100807" marR="100807" anchor="ctr"/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108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Экономика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atin typeface="Corbel" panose="020B0503020204020204" pitchFamily="34" charset="0"/>
              </a:rPr>
              <a:t>Что такое экономика?</a:t>
            </a:r>
            <a:endParaRPr lang="ru-RU" sz="4000" b="1" dirty="0">
              <a:latin typeface="Corbel" panose="020B0503020204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540" y="3789042"/>
            <a:ext cx="3034682" cy="2936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15465" y="4293095"/>
            <a:ext cx="68728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rbel" panose="020B0503020204020204" pitchFamily="34" charset="0"/>
              </a:rPr>
              <a:t>Экономика – это хозяйственная деятельность людей.</a:t>
            </a:r>
            <a:endParaRPr lang="ru-RU" sz="3600" b="1" dirty="0">
              <a:latin typeface="Corbel" panose="020B0503020204020204" pitchFamily="34" charset="0"/>
            </a:endParaRP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8236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Экономика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latin typeface="Corbel" panose="020B0503020204020204" pitchFamily="34" charset="0"/>
              </a:rPr>
              <a:t>Какие есть отрасли экономики?</a:t>
            </a:r>
            <a:endParaRPr lang="ru-RU" sz="4800" b="1" dirty="0">
              <a:latin typeface="Corbel" panose="020B0503020204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540" y="3789042"/>
            <a:ext cx="3034682" cy="2936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94526" y="3499261"/>
            <a:ext cx="591470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AutoNum type="arabicPeriod"/>
            </a:pPr>
            <a:r>
              <a:rPr lang="ru-RU" sz="4000" b="1" dirty="0" smtClean="0">
                <a:latin typeface="Corbel" panose="020B0503020204020204" pitchFamily="34" charset="0"/>
              </a:rPr>
              <a:t>Сельское хозяйство</a:t>
            </a:r>
          </a:p>
          <a:p>
            <a:pPr marL="514350" indent="-514350" algn="ctr">
              <a:buAutoNum type="arabicPeriod"/>
            </a:pPr>
            <a:r>
              <a:rPr lang="ru-RU" sz="4000" b="1" dirty="0" smtClean="0">
                <a:latin typeface="Corbel" panose="020B0503020204020204" pitchFamily="34" charset="0"/>
              </a:rPr>
              <a:t>Промышленность</a:t>
            </a:r>
          </a:p>
          <a:p>
            <a:pPr marL="514350" indent="-514350" algn="ctr">
              <a:buAutoNum type="arabicPeriod"/>
            </a:pPr>
            <a:r>
              <a:rPr lang="ru-RU" sz="4000" b="1" dirty="0" smtClean="0">
                <a:latin typeface="Corbel" panose="020B0503020204020204" pitchFamily="34" charset="0"/>
              </a:rPr>
              <a:t>Строительство</a:t>
            </a:r>
          </a:p>
          <a:p>
            <a:pPr marL="514350" indent="-514350" algn="ctr">
              <a:buAutoNum type="arabicPeriod"/>
            </a:pPr>
            <a:r>
              <a:rPr lang="ru-RU" sz="4000" b="1" dirty="0" smtClean="0">
                <a:latin typeface="Corbel" panose="020B0503020204020204" pitchFamily="34" charset="0"/>
              </a:rPr>
              <a:t>Транспорт</a:t>
            </a:r>
          </a:p>
          <a:p>
            <a:pPr marL="514350" indent="-514350" algn="ctr">
              <a:buAutoNum type="arabicPeriod"/>
            </a:pPr>
            <a:r>
              <a:rPr lang="ru-RU" sz="4000" b="1" dirty="0" smtClean="0">
                <a:latin typeface="Corbel" panose="020B0503020204020204" pitchFamily="34" charset="0"/>
              </a:rPr>
              <a:t>Торговля</a:t>
            </a:r>
            <a:endParaRPr lang="ru-RU" sz="4000" b="1" dirty="0">
              <a:latin typeface="Corbel" panose="020B0503020204020204" pitchFamily="34" charset="0"/>
            </a:endParaRP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1824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Экономика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032" y="1772816"/>
            <a:ext cx="9072563" cy="4353349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latin typeface="Corbel" panose="020B0503020204020204" pitchFamily="34" charset="0"/>
                <a:hlinkClick r:id="rId2"/>
              </a:rPr>
              <a:t>https://</a:t>
            </a:r>
            <a:r>
              <a:rPr lang="en-US" b="1" dirty="0" smtClean="0">
                <a:latin typeface="Corbel" panose="020B0503020204020204" pitchFamily="34" charset="0"/>
                <a:hlinkClick r:id="rId2"/>
              </a:rPr>
              <a:t>learningapps.org/view24269078</a:t>
            </a:r>
            <a:endParaRPr lang="ru-RU" b="1" dirty="0" smtClean="0">
              <a:latin typeface="Corbel" panose="020B0503020204020204" pitchFamily="34" charset="0"/>
            </a:endParaRPr>
          </a:p>
          <a:p>
            <a:pPr marL="0" indent="0" algn="ctr">
              <a:buNone/>
            </a:pPr>
            <a:endParaRPr lang="en-US" b="1" dirty="0">
              <a:latin typeface="Sitka Subheading" panose="02000505000000020004" pitchFamily="2" charset="0"/>
            </a:endParaRPr>
          </a:p>
          <a:p>
            <a:pPr marL="0" indent="0" algn="ctr">
              <a:buNone/>
            </a:pPr>
            <a:endParaRPr lang="ru-RU" b="1" dirty="0">
              <a:latin typeface="Sitka Subheading" panose="02000505000000020004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230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Экономика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2011" y="1700808"/>
            <a:ext cx="9072563" cy="4288315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latin typeface="Corbel" panose="020B0503020204020204" pitchFamily="34" charset="0"/>
                <a:hlinkClick r:id="rId2"/>
              </a:rPr>
              <a:t>https://</a:t>
            </a:r>
            <a:r>
              <a:rPr lang="en-US" b="1" dirty="0" smtClean="0">
                <a:latin typeface="Corbel" panose="020B0503020204020204" pitchFamily="34" charset="0"/>
                <a:hlinkClick r:id="rId2"/>
              </a:rPr>
              <a:t>learningapps.org/watch?v=pa6vo633k23</a:t>
            </a:r>
            <a:endParaRPr lang="ru-RU" b="1" dirty="0" smtClean="0">
              <a:latin typeface="Corbel" panose="020B0503020204020204" pitchFamily="34" charset="0"/>
            </a:endParaRPr>
          </a:p>
          <a:p>
            <a:pPr marL="0" indent="0" algn="ctr">
              <a:buNone/>
            </a:pPr>
            <a:endParaRPr lang="ru-RU" b="1" dirty="0">
              <a:latin typeface="Corbel" panose="020B0503020204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3259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Экономика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1628800"/>
            <a:ext cx="10080624" cy="19728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Corbel" panose="020B0503020204020204" pitchFamily="34" charset="0"/>
              </a:rPr>
              <a:t>Какие еще отрасли входят в экономику? Выберите.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1800" y="2976052"/>
            <a:ext cx="2454552" cy="58477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rbel" panose="020B0503020204020204" pitchFamily="34" charset="0"/>
              </a:rPr>
              <a:t>связь</a:t>
            </a:r>
            <a:endParaRPr lang="ru-RU" sz="3200" dirty="0">
              <a:latin typeface="Corbel" panose="020B0503020204020204" pitchFamily="34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32742" y="5176205"/>
            <a:ext cx="2448272" cy="10772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rbel" panose="020B0503020204020204" pitchFamily="34" charset="0"/>
              </a:rPr>
              <a:t>банковский сектор</a:t>
            </a:r>
            <a:endParaRPr lang="ru-RU" sz="3200" dirty="0">
              <a:latin typeface="Corbel" panose="020B05030202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50297" y="2729831"/>
            <a:ext cx="2448272" cy="10772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rbel" panose="020B0503020204020204" pitchFamily="34" charset="0"/>
              </a:rPr>
              <a:t>лесное хозяйство</a:t>
            </a:r>
            <a:endParaRPr lang="ru-RU" sz="3200" dirty="0">
              <a:latin typeface="Corbel" panose="020B05030202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57956" y="4053269"/>
            <a:ext cx="2454552" cy="58477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общение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63848" y="5177185"/>
            <a:ext cx="2454552" cy="10772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явления природы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2091124" y="3807048"/>
            <a:ext cx="2454552" cy="10772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rbel" panose="020B0503020204020204" pitchFamily="34" charset="0"/>
              </a:rPr>
              <a:t>частный сектор</a:t>
            </a:r>
            <a:endParaRPr lang="ru-RU" sz="3200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6821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10080625" cy="126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Из чего что сделано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Corbel" panose="020B0503020204020204" pitchFamily="34" charset="0"/>
              </a:rPr>
              <a:t>Назовите отрасль экономики, в которой шерсть превращается в свитер.</a:t>
            </a:r>
            <a:endParaRPr lang="ru-RU" b="1" dirty="0">
              <a:latin typeface="Corbel" panose="020B0503020204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6" y="18990"/>
            <a:ext cx="119007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74433" y="205763"/>
            <a:ext cx="138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10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540" y="3789042"/>
            <a:ext cx="3034682" cy="2936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850736" y="6021288"/>
            <a:ext cx="793838" cy="64807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92040" y="4365104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rbel" panose="020B0503020204020204" pitchFamily="34" charset="0"/>
              </a:rPr>
              <a:t>Промышленность</a:t>
            </a:r>
            <a:endParaRPr lang="ru-RU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4019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1024</TotalTime>
  <Words>533</Words>
  <Application>Microsoft Office PowerPoint</Application>
  <PresentationFormat>Произвольный</PresentationFormat>
  <Paragraphs>186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Умники и умницы</vt:lpstr>
      <vt:lpstr>Презентация PowerPoint</vt:lpstr>
      <vt:lpstr>УМНИКИ И УМНИЦЫ</vt:lpstr>
      <vt:lpstr>Экономика</vt:lpstr>
      <vt:lpstr>Экономика</vt:lpstr>
      <vt:lpstr>Экономика</vt:lpstr>
      <vt:lpstr>Экономика</vt:lpstr>
      <vt:lpstr>Экономика</vt:lpstr>
      <vt:lpstr>Из чего что сделано</vt:lpstr>
      <vt:lpstr>Из чего что сделано</vt:lpstr>
      <vt:lpstr>Из чего что сделано</vt:lpstr>
      <vt:lpstr>Из чего что сделано</vt:lpstr>
      <vt:lpstr>Из чего что сделано</vt:lpstr>
      <vt:lpstr>Культура и образование</vt:lpstr>
      <vt:lpstr>Культура и образование</vt:lpstr>
      <vt:lpstr>Культура и образование</vt:lpstr>
      <vt:lpstr>Культура и образование</vt:lpstr>
      <vt:lpstr>Культура и образование</vt:lpstr>
      <vt:lpstr>Профессии</vt:lpstr>
      <vt:lpstr>Профессии</vt:lpstr>
      <vt:lpstr>Профессии</vt:lpstr>
      <vt:lpstr>Профессии</vt:lpstr>
      <vt:lpstr>Профессии</vt:lpstr>
      <vt:lpstr> Транспорт</vt:lpstr>
      <vt:lpstr>Транспорт</vt:lpstr>
      <vt:lpstr>Транспорт</vt:lpstr>
      <vt:lpstr>Транспорт</vt:lpstr>
      <vt:lpstr>Транспорт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Умники и умницы</dc:title>
  <dc:creator>Marcel</dc:creator>
  <cp:lastModifiedBy>marce</cp:lastModifiedBy>
  <cp:revision>68</cp:revision>
  <dcterms:created xsi:type="dcterms:W3CDTF">2022-03-26T16:52:45Z</dcterms:created>
  <dcterms:modified xsi:type="dcterms:W3CDTF">2023-01-30T09:34:55Z</dcterms:modified>
</cp:coreProperties>
</file>