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8" r:id="rId4"/>
    <p:sldId id="287" r:id="rId5"/>
    <p:sldId id="286" r:id="rId6"/>
    <p:sldId id="285" r:id="rId7"/>
    <p:sldId id="291" r:id="rId8"/>
    <p:sldId id="290" r:id="rId9"/>
    <p:sldId id="275" r:id="rId10"/>
    <p:sldId id="292" r:id="rId11"/>
    <p:sldId id="293" r:id="rId12"/>
    <p:sldId id="295" r:id="rId13"/>
    <p:sldId id="294" r:id="rId14"/>
    <p:sldId id="296" r:id="rId15"/>
    <p:sldId id="297" r:id="rId16"/>
    <p:sldId id="256" r:id="rId17"/>
    <p:sldId id="268" r:id="rId18"/>
    <p:sldId id="262" r:id="rId19"/>
    <p:sldId id="269" r:id="rId20"/>
    <p:sldId id="273" r:id="rId21"/>
    <p:sldId id="267" r:id="rId22"/>
    <p:sldId id="266" r:id="rId23"/>
    <p:sldId id="265" r:id="rId24"/>
    <p:sldId id="271" r:id="rId25"/>
    <p:sldId id="274" r:id="rId26"/>
    <p:sldId id="272" r:id="rId27"/>
    <p:sldId id="259" r:id="rId28"/>
    <p:sldId id="270" r:id="rId29"/>
    <p:sldId id="261" r:id="rId30"/>
    <p:sldId id="258" r:id="rId31"/>
    <p:sldId id="260" r:id="rId32"/>
    <p:sldId id="257" r:id="rId33"/>
    <p:sldId id="279" r:id="rId34"/>
    <p:sldId id="281" r:id="rId35"/>
    <p:sldId id="264" r:id="rId36"/>
    <p:sldId id="277" r:id="rId37"/>
    <p:sldId id="276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46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412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33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23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1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573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328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59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205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42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998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78207-C6C0-47EC-AD3C-055CC594430C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CE317-F7B6-4C33-B2CA-933064DB6D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13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1" t="18666" r="14655" b="17600"/>
          <a:stretch/>
        </p:blipFill>
        <p:spPr>
          <a:xfrm>
            <a:off x="1286256" y="0"/>
            <a:ext cx="104058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22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899" y="1"/>
            <a:ext cx="1801820" cy="1883664"/>
          </a:xfrm>
          <a:prstGeom prst="rect">
            <a:avLst/>
          </a:prstGeom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979" y="0"/>
            <a:ext cx="1572768" cy="1863152"/>
          </a:xfrm>
          <a:prstGeom prst="rect">
            <a:avLst/>
          </a:prstGeom>
        </p:spPr>
      </p:pic>
      <p:pic>
        <p:nvPicPr>
          <p:cNvPr id="6" name="Объект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659" y="1"/>
            <a:ext cx="1503014" cy="1883664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5068" y="20513"/>
            <a:ext cx="1517905" cy="1883664"/>
          </a:xfrm>
          <a:prstGeom prst="rect">
            <a:avLst/>
          </a:prstGeom>
        </p:spPr>
      </p:pic>
      <p:pic>
        <p:nvPicPr>
          <p:cNvPr id="8" name="Объект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620" y="0"/>
            <a:ext cx="1946380" cy="1883665"/>
          </a:xfrm>
          <a:prstGeom prst="rect">
            <a:avLst/>
          </a:prstGeom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4530"/>
            <a:ext cx="1536408" cy="2328033"/>
          </a:xfrm>
          <a:prstGeom prst="rect">
            <a:avLst/>
          </a:prstGeom>
        </p:spPr>
      </p:pic>
      <p:pic>
        <p:nvPicPr>
          <p:cNvPr id="10" name="Объект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63" y="2160269"/>
            <a:ext cx="1672041" cy="2293697"/>
          </a:xfrm>
          <a:prstGeom prst="rect">
            <a:avLst/>
          </a:prstGeom>
        </p:spPr>
      </p:pic>
      <p:pic>
        <p:nvPicPr>
          <p:cNvPr id="11" name="Объект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22" y="2834640"/>
            <a:ext cx="1362006" cy="2248137"/>
          </a:xfrm>
          <a:prstGeom prst="rect">
            <a:avLst/>
          </a:prstGeom>
        </p:spPr>
      </p:pic>
      <p:pic>
        <p:nvPicPr>
          <p:cNvPr id="12" name="Объект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908" y="2281524"/>
            <a:ext cx="1495257" cy="2172442"/>
          </a:xfrm>
          <a:prstGeom prst="rect">
            <a:avLst/>
          </a:prstGeom>
        </p:spPr>
      </p:pic>
      <p:pic>
        <p:nvPicPr>
          <p:cNvPr id="13" name="Объект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65" y="3044530"/>
            <a:ext cx="1218365" cy="2248137"/>
          </a:xfrm>
          <a:prstGeom prst="rect">
            <a:avLst/>
          </a:prstGeom>
        </p:spPr>
      </p:pic>
      <p:pic>
        <p:nvPicPr>
          <p:cNvPr id="14" name="Объект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591" y="2245236"/>
            <a:ext cx="1373382" cy="2171308"/>
          </a:xfrm>
          <a:prstGeom prst="rect">
            <a:avLst/>
          </a:prstGeom>
        </p:spPr>
      </p:pic>
      <p:pic>
        <p:nvPicPr>
          <p:cNvPr id="1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956" y="3346704"/>
            <a:ext cx="1311068" cy="2235958"/>
          </a:xfrm>
          <a:prstGeom prst="rect">
            <a:avLst/>
          </a:prstGeom>
        </p:spPr>
      </p:pic>
      <p:pic>
        <p:nvPicPr>
          <p:cNvPr id="16" name="Объект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937" y="2160269"/>
            <a:ext cx="1301980" cy="225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83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6304" y="237744"/>
            <a:ext cx="11905488" cy="6437376"/>
          </a:xfrm>
          <a:prstGeom prst="roundRect">
            <a:avLst/>
          </a:prstGeom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НАШ ДЕВИЗ:</a:t>
            </a:r>
          </a:p>
          <a:p>
            <a:pPr algn="ctr">
              <a:spcAft>
                <a:spcPts val="0"/>
              </a:spcAft>
            </a:pP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- дружные капельки детской реки, вливаемся в море огромной страны!»</a:t>
            </a:r>
            <a:endParaRPr lang="ru-RU" sz="60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1" t="18666" r="14655" b="17600"/>
          <a:stretch/>
        </p:blipFill>
        <p:spPr>
          <a:xfrm>
            <a:off x="493776" y="722186"/>
            <a:ext cx="2048256" cy="157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4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6304" y="237744"/>
            <a:ext cx="11905488" cy="6437376"/>
          </a:xfrm>
          <a:prstGeom prst="roundRect">
            <a:avLst/>
          </a:prstGeom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Ребята, как называется страна, в которой мы с вами живём? </a:t>
            </a:r>
            <a:endParaRPr lang="ru-RU" sz="60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1" t="18666" r="14655" b="17600"/>
          <a:stretch/>
        </p:blipFill>
        <p:spPr>
          <a:xfrm>
            <a:off x="493776" y="722186"/>
            <a:ext cx="2048256" cy="157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14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7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9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" t="7734" r="3076" b="74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6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4592" y="164592"/>
            <a:ext cx="11887200" cy="6510528"/>
          </a:xfrm>
          <a:prstGeom prst="roundRect">
            <a:avLst/>
          </a:prstGeom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Жила-была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одной станице девушка. Была очень трудолюбивой и умелой — и пряла, и вышивала, а посуду расписывала-залюбуешься! Прозвали её за это Марья-искусница. Прознал о ней Кощей Бессмертный и задумал украсть мастерицу. Да не успел… Марья-искусница превратилась в жар-птицу, и улетая, стала ронять на землю свои красивые перышки. И вот куда упало перо, там и появились на земле русской мастера и умельцы.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408" y="0"/>
            <a:ext cx="2832285" cy="289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9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622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0857" y="885371"/>
            <a:ext cx="10479314" cy="5515429"/>
          </a:xfrm>
        </p:spPr>
        <p:txBody>
          <a:bodyPr>
            <a:noAutofit/>
          </a:bodyPr>
          <a:lstStyle/>
          <a:p>
            <a:pPr algn="just"/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промыслы — это именно то, что делает нашу культуру богатой и неповторимой. 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Промысел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особый вид творчества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незапамятных времен Россия славилась своими народными промыслами.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Вещи, которыми люди каждый день пользовались в своей обычной жизни, украшались живописцами как настоящие произведения искусства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Расписные предметы, игрушки и изделия из ткани увозят с собой иностранные туристы в память о нашей стране. Почти каждый уголок России имеет собственный вид рукоделия, и в этом материале я собрала самые яркие и известные из них. </a:t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ХОХЛОМА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6" y="2133601"/>
            <a:ext cx="5094512" cy="4493306"/>
          </a:xfrm>
        </p:spPr>
      </p:pic>
      <p:sp>
        <p:nvSpPr>
          <p:cNvPr id="5" name="Прямоугольник 4"/>
          <p:cNvSpPr/>
          <p:nvPr/>
        </p:nvSpPr>
        <p:spPr>
          <a:xfrm>
            <a:off x="5500914" y="1480457"/>
            <a:ext cx="603794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Хохлома  — один из самых красивых русских промыслов, зародившийся еще в 17 веке близ Нижнего Новгорода. Это декоративная роспись мебели и деревянной посуды, которую любят не только ценители русской старины, </a:t>
            </a:r>
          </a:p>
          <a:p>
            <a:pPr algn="just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 и жители зарубежных стран. </a:t>
            </a:r>
            <a:b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Причудливо переплетенными травными узорами из ярко-алых ягод и золотых листьев на черном фоне можно любоваться бесконечно. Поэтому даже традиционные деревянные ложки, презентованные по самому незначительному случаю, оставляют у получившего их самую добрую и долгую память о дарителе. </a:t>
            </a:r>
            <a:b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6577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ГЖЕЛЬ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57" y="1825625"/>
            <a:ext cx="5254172" cy="435133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Гжельский куст, район из 27 деревень, расположенный под Москвой, славится своими глинами, добыча которых ведется здесь с середины 17 века. В 19 веке гжельские мастера стали выпускали полуфаянс, фаянс и фарфор.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интерес до сих пор представляют изделия, расписанные в один цвет — синей надглазурной краской, наносимой кистью, с графической прорисовкой деталей.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87" y="1770743"/>
            <a:ext cx="5827484" cy="482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9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ГОРОДЕЦКАЯ РОСПИСЬ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57" y="2191657"/>
            <a:ext cx="5529943" cy="398530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Городецкая роспись существует с середины 19 века. Яркие, лаконичные узоры отражают жанровые сцены, фигурки коней, петухов, цветочные  орнаменты. Роспись выполняется свободным мазком с белой и черной графической обводкой, украшает прялки, мебель, ставни, двери.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943" y="2191658"/>
            <a:ext cx="5793067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8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4882896" cy="28746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36192" y="2874608"/>
            <a:ext cx="104241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Россия - многонациональная страна. Поэтому вопросы, связанные с воспитанием у подрастающего поколения уважительного отношения к человеческой личности вне зависимости от её этнической, расовой принадлежности, рассматриваются в контексте укрепления и сплочения государства. 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336" y="-1"/>
            <a:ext cx="4931664" cy="29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896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057"/>
            <a:ext cx="1230811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МАТРЁШКА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480" y="2115912"/>
            <a:ext cx="5801784" cy="4351338"/>
          </a:xfrm>
        </p:spPr>
      </p:pic>
      <p:sp>
        <p:nvSpPr>
          <p:cNvPr id="5" name="Прямоугольник 4"/>
          <p:cNvSpPr/>
          <p:nvPr/>
        </p:nvSpPr>
        <p:spPr>
          <a:xfrm>
            <a:off x="624114" y="2061029"/>
            <a:ext cx="54718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Матрешка Круглолицая и полненькая веселая девушка в косынке и русском народном платье покорила сердца любителей народной игрушки и красивых сувениров по всему миру. 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матрешка — не просто народная игрушка, хранительница русской культуры: это памятный сувенир для туристов, на фартучке которой тонко прорисованы игровые сценки, сюжеты сказок и пейзажи с достопримечательностями. Матрешка стала драгоценным объектом коллекционирования, который может стоит не одну сотню долларов. 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048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342" y="0"/>
            <a:ext cx="11005457" cy="10305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ЖОСТОВСКАЯ РОСПИСЬ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771" y="1872343"/>
            <a:ext cx="5468939" cy="4709885"/>
          </a:xfrm>
        </p:spPr>
      </p:pic>
      <p:sp>
        <p:nvSpPr>
          <p:cNvPr id="5" name="Прямоугольник 4"/>
          <p:cNvSpPr/>
          <p:nvPr/>
        </p:nvSpPr>
        <p:spPr>
          <a:xfrm>
            <a:off x="537029" y="2017485"/>
            <a:ext cx="574765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19 века в одной из подмосковных деревень бывшей Троицкой волости (сейчас — Мытищинский район) жили братья Вишняковы, и занимались они росписью лакированных металлических подносов, сахарниц, поддонов, шкатулок из папье-маше, портсигаров, чайниц, альбомов и прочего. С тех пор художественная роспись в жостовском стиле стала набирать популярность и привлекать внимание на многочисленных выставках в нашей стране и за рубежом. 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0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ПАЛЕХСКАЯ МИНИАТЮРА 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2017485"/>
            <a:ext cx="5181601" cy="41594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Палехская миниатюра — это особое, тонкое, поэтичное видение мира, которое свойственно русским народным поверьям и песням.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росписи используются коричнево-оранжевые и синевато-зеленые тона.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29" y="2032000"/>
            <a:ext cx="5593896" cy="452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3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9" y="1915887"/>
            <a:ext cx="5693228" cy="4680222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72200" y="1901371"/>
            <a:ext cx="5181600" cy="427559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Кировской области, подчеркивающий ее насыщенную и древнюю историю.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лепится из глины, затем обсыхает и обжигается в печи. После этого ее расписывают вручную, каждый раз создавая уникальный экземпляр.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 одинаковых игрушек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не может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829" y="827315"/>
            <a:ext cx="8258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ДЫМКОВСКАЯ ИГРУШКА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40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МАЛАХИТ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486" y="2191657"/>
            <a:ext cx="5050971" cy="398530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месторождения малахита — на Урале, в Африке, Южной Австралии и США, однако по цвету и красоте узоров малахит зарубежных стран не может сравниться с уральским. Поэтому малахит с Урала считается самым ценным на мировом рынке. </a:t>
            </a:r>
            <a:b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 smtClean="0">
              <a:effectLst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457" y="2540000"/>
            <a:ext cx="5500914" cy="293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6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ФИНИФТЬ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91" y="2873829"/>
            <a:ext cx="5921212" cy="3695020"/>
          </a:xfrm>
        </p:spPr>
      </p:pic>
      <p:sp>
        <p:nvSpPr>
          <p:cNvPr id="5" name="Прямоугольник 4"/>
          <p:cNvSpPr/>
          <p:nvPr/>
        </p:nvSpPr>
        <p:spPr>
          <a:xfrm>
            <a:off x="478971" y="1872344"/>
            <a:ext cx="534125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Винтажные брошки, браслеты, кулоны, стремительно «вошедшие» в современную моду — не что иное, как украшения, изготовленные по технике финифть. </a:t>
            </a:r>
          </a:p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Этот вид прикладного искусства возник в 17 веке в Вологодской области. 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изображали на белой эмали цветочные орнаменты, птиц, зверей с помощью множества красок. Затем искусство многокрасочной эмали стало утрачиваться, его стала вытеснять однотонная финифть: белая, синяя и зеленая. </a:t>
            </a:r>
          </a:p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успешно совмещаются оба стиля. </a:t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10" y="1277257"/>
            <a:ext cx="4309153" cy="157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2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ТУЛЬСКИЙ САМОВАР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91" y="2232026"/>
            <a:ext cx="5044337" cy="4351338"/>
          </a:xfrm>
        </p:spPr>
      </p:pic>
      <p:sp>
        <p:nvSpPr>
          <p:cNvPr id="5" name="Прямоугольник 4"/>
          <p:cNvSpPr/>
          <p:nvPr/>
        </p:nvSpPr>
        <p:spPr>
          <a:xfrm>
            <a:off x="5573487" y="2119086"/>
            <a:ext cx="600891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время работник Тульского оружейного завода Федор Лисицын любил мастерить что-нибудь из меди, и однажды сделал самовар. Затем его сыновья открыли самоварное заведение, где продавали медные изделия, пользовавшиеся бешеным успехом. </a:t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96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29" y="0"/>
            <a:ext cx="1232262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effectLst/>
              </a:rPr>
              <a:t/>
            </a:r>
            <a:br>
              <a:rPr lang="ru-RU" sz="2700" dirty="0" smtClean="0">
                <a:effectLst/>
              </a:rPr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ТУЛЬСКИЙ ПРЯНИК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84" y="2249714"/>
            <a:ext cx="5780315" cy="4348439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172200" y="2206171"/>
            <a:ext cx="5598886" cy="397079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Тульский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пряник — русский деликатес. Без этих сладких и душистых изделий не проходило на Руси ни одно событие — ни веселое, ни грустное.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Пряники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подавали как к царскому столу, так и к крестьянскому.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придается прянику с помощью доски с вырезанным орнаментом. 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69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ГУСЕВСКИЙ ХРУСТАЛЬ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53" y="2104571"/>
            <a:ext cx="5495534" cy="4478791"/>
          </a:xfrm>
        </p:spPr>
      </p:pic>
      <p:sp>
        <p:nvSpPr>
          <p:cNvPr id="5" name="Прямоугольник 4"/>
          <p:cNvSpPr/>
          <p:nvPr/>
        </p:nvSpPr>
        <p:spPr>
          <a:xfrm>
            <a:off x="6052458" y="2119086"/>
            <a:ext cx="55880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Изделия, изготовленные на хрустальном заводе города Гусь-Хрустальный можно встретить в музеях всего мира. Традиционные русские сувениры, предметы быта, сервизы для праздничного стола, изящные украшения, шкатулки, статуэтки ручной работы отражают красоту родной природы, ее обычаи и исконно русские ценности. Особой популярностью пользуются изделия из цветного хрусталя. </a:t>
            </a:r>
            <a:b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933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ПАВЛОВО-ПОСАДСКИЕ ШАЛИ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44913"/>
            <a:ext cx="5301343" cy="423204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Яркие и легкие, женственные павлопосадские платки всегда модны и актуальны.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Этот народный промысел появился в конце 18 века на крестьянском предприятии села Павлово, из которого впоследствии развилась платочная мануфактура.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ней производились шерстяные шали с набивным рисунком, очень популярным и в то время.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772" y="1930401"/>
            <a:ext cx="5481848" cy="466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6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4882896" cy="2874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304" y="3161139"/>
            <a:ext cx="8284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Президент Российской Федерации Владимир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Путин объявил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2022 год Годом культурного наследия народов России.</a:t>
            </a:r>
          </a:p>
          <a:p>
            <a:pPr algn="just" fontAlgn="base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Достояние нашей Родины способствует единству людей и народов, ведь самобытность местных жителей и повышает их уважение к своей земле, к своей истории. </a:t>
            </a:r>
          </a:p>
          <a:p>
            <a:pPr algn="just" fontAlgn="base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Наше наследие — это то, что мы унаследовали из прошлого, чтобы ценить и наслаждаться в настоящем, а также сохранить и передать будущим поколениям.</a:t>
            </a:r>
            <a:endParaRPr lang="ru-RU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6" t="7171" r="23144"/>
          <a:stretch/>
        </p:blipFill>
        <p:spPr>
          <a:xfrm>
            <a:off x="9174480" y="0"/>
            <a:ext cx="3017520" cy="434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29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ОРЕНБУРГСКИЙ ПУХОВЫЙ ПЛАТОК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9229" y="2236661"/>
            <a:ext cx="5635170" cy="436806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220686"/>
            <a:ext cx="5529943" cy="422365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Платки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вяжутся из натурального козьего пуха и получаются изумительно нежными, красивыми, теплыми и практичными.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Ажурные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платки-паутинки настолько тонкие и изящные, что их можно продеть через обручальное кольцо.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ценятся женщинами всего мира и считаются прекрасным подарком. 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82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ВОЛОГОДСКОЕ КРУЖЕВО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1" y="1901371"/>
            <a:ext cx="5778788" cy="4696506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371770" y="1825625"/>
            <a:ext cx="5036459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Вологодское кружево плетется на деревянных палочках, коклюшках. Все изображения выполняются плотной, непрерывной, одинаковой по ширине, плавно извивающейся полотняной тесьмой. Они чётко вырисовываются на фоне узорных решёток, украшенных элементами в виде звёздочек и розеток. </a:t>
            </a:r>
            <a:b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0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ШЕМОГОРОДСКАЯ РЕЗНАЯ БЕРЕСТА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629" y="1825625"/>
            <a:ext cx="5660572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Шемогодская резьба — традиционный русский народный художественный промысел резьбы по бересте.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Орнаменты шемогодских резчиков называются «берестяным кружевом» и используются при изготовлении шкатулок, коробочек, чайниц, пеналов, туесов, блюд, тарелок, портсигаров.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57" y="1988457"/>
            <a:ext cx="5478462" cy="45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9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КАСЛИНСКОЕ ЛИТЬЁ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42" y="2002971"/>
            <a:ext cx="5475515" cy="4568685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79886" y="1825625"/>
            <a:ext cx="5617028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24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Каслинское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литье — художественные изделия (скульптура, решетки, архитектурные элементы и т. д.) из чугуна и бронзы, производящиеся на чугунолитейном заводе в городе Касли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Каслинского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литья — графическая четкость силуэта, сочетание тщательно отделанных деталей и обобщённых плоскостей с энергичной игрой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бликов.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0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9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ФИЛИГРАНЬ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13" y="1959429"/>
            <a:ext cx="5504543" cy="4584017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07313" y="1825625"/>
            <a:ext cx="5718629" cy="435133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Филигрань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 скань) — ювелирный промысел, использующий ажурный или напаянный на металлический фон узор из тонкой золотой, серебряной и т.д. проволоки.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филигранного узора бывают самыми разнообразными: веревочка, шнурок, плетение, елочка, дорожка, гладь. В единое целое отдельные элементы филиграни соединяют при помощи пайки.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филигранных изделий служат сплавы золота, серебра и платины, а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marL="0" indent="0" algn="just">
              <a:buNone/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акже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медь, латунь, мельхиор, нейзильбер. Украшения, выполненные в технике филиграни, оксидируют и серебрят. Часто филигрань сочетают с эмалью (в том числе финифтью), гравировкой, чеканкой.</a:t>
            </a:r>
          </a:p>
          <a:p>
            <a:pPr algn="just"/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4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8" y="43542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ФЕДОСКИНСКАЯ МИНИАТЮРА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0229" y="1480457"/>
            <a:ext cx="67781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Федоскинская миниатюра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выполняется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масляными красками на папье-маше.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мотивы миниатюры: «тройки», «чаепития», сцены из жизни крестьян.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437" y="3556000"/>
            <a:ext cx="3954934" cy="30191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42" y="3556000"/>
            <a:ext cx="3556001" cy="30364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9984" t="7337" r="11472" b="9372"/>
          <a:stretch/>
        </p:blipFill>
        <p:spPr>
          <a:xfrm>
            <a:off x="8476343" y="1277257"/>
            <a:ext cx="2833219" cy="2235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8018" y="3556000"/>
            <a:ext cx="3693771" cy="306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78971"/>
            <a:ext cx="10515600" cy="569799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промыслы — форма народного творчества, в которой отчетливо прослеживаются русские традиции, зародившиеся много веков назад. </a:t>
            </a:r>
            <a:endParaRPr lang="ru-RU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Изделия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промыслов сочетают в себе неповторимость русской традиционной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387164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ЛЮБИТЕ РОССИЮ!!!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2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4882896" cy="2874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7744" y="4138660"/>
            <a:ext cx="11539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 культурному наследию мы относим материальные блага — наши исторические места, здания, памятники, экспонаты в музеях, артефакты раскопок и архивы.</a:t>
            </a:r>
            <a:endParaRPr lang="ru-RU" sz="3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" t="4533" r="3316" b="16000"/>
          <a:stretch/>
        </p:blipFill>
        <p:spPr>
          <a:xfrm>
            <a:off x="6272784" y="0"/>
            <a:ext cx="5919216" cy="335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63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4882896" cy="2874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6032" y="4264670"/>
            <a:ext cx="117957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Нематериальное богатство — наши обычаи, спорт, музыка, танцы, фольклор, ремесла, навыки и традиции.</a:t>
            </a:r>
            <a:endParaRPr lang="ru-RU" sz="4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7" b="10933"/>
          <a:stretch/>
        </p:blipFill>
        <p:spPr>
          <a:xfrm>
            <a:off x="5925312" y="-1"/>
            <a:ext cx="6266688" cy="300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84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4882896" cy="2874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4904" y="3169396"/>
            <a:ext cx="114940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400" b="1" dirty="0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у детей устойчивого интереса к народной культуре, воспитание патриотизма и формирование гражданской позиции через ознакомление с народно-прикладным искусством.</a:t>
            </a:r>
            <a:endParaRPr lang="ru-RU" sz="4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586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3035808" cy="17872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560" y="1818770"/>
            <a:ext cx="11707368" cy="480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детей о многообразии изделий народно - прикладного искусства: Дымка, Хохлома, Городец, Гжель, Жостово и другие.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 замечать и выделять основные средства выразительности изделий этих промыслов.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 о социокультурных ценностях;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гражданственно-патриотического отношение и чувство сопричастности к культурному наследию своего народа;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представление о значимости культурного прошлого для будущих поколений;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технические умения и навыки при росписи деревянных эскизов мастеров народных промыслов;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Активизировать и расширять словарный запас детей;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эстетическое отношение к окружающей действительности средствами народно-прикладного искусства.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49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9560" r="5506" b="7445"/>
          <a:stretch/>
        </p:blipFill>
        <p:spPr>
          <a:xfrm>
            <a:off x="0" y="0"/>
            <a:ext cx="3968496" cy="23362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2336" y="3273753"/>
            <a:ext cx="11521440" cy="293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Воспитывающие: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уважительное отношение к труду народных мастеров, национальную гордость за мастерство своего народа;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 детей чувство причастности к культуре своей Родины, желание дорожить её прошлым, как достоянием;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-27051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патриотизм и чувство гордости за Отчизну и её культуру.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99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Коррекционные:</a:t>
            </a:r>
            <a:r>
              <a:rPr lang="ru-RU" b="1" dirty="0">
                <a:solidFill>
                  <a:srgbClr val="99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9900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-18034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умение вести диалог;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-180340" algn="l"/>
              </a:tabLs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слухоречевого восприятия.</a:t>
            </a: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83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711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1243</Words>
  <Application>Microsoft Office PowerPoint</Application>
  <PresentationFormat>Широкоэкранный</PresentationFormat>
  <Paragraphs>99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ХОХЛОМА</vt:lpstr>
      <vt:lpstr>ГЖЕЛЬ </vt:lpstr>
      <vt:lpstr>ГОРОДЕЦКАЯ РОСПИСЬ</vt:lpstr>
      <vt:lpstr>МАТРЁШКА</vt:lpstr>
      <vt:lpstr> ЖОСТОВСКАЯ РОСПИСЬ </vt:lpstr>
      <vt:lpstr>ПАЛЕХСКАЯ МИНИАТЮРА </vt:lpstr>
      <vt:lpstr>                         </vt:lpstr>
      <vt:lpstr>УРАЛЬСКИЙ МАЛАХИТ</vt:lpstr>
      <vt:lpstr>ФИНИФТЬ</vt:lpstr>
      <vt:lpstr>ТУЛЬСКИЙ САМОВАР</vt:lpstr>
      <vt:lpstr>     ТУЛЬСКИЙ ПРЯНИК   </vt:lpstr>
      <vt:lpstr>ГУСЕВСКИЙ ХРУСТАЛЬ</vt:lpstr>
      <vt:lpstr>ПАВЛОВО-ПОСАДСКИЕ ШАЛИ</vt:lpstr>
      <vt:lpstr>      ОРЕНБУРГСКИЙ ПУХОВЫЙ ПЛАТОК   </vt:lpstr>
      <vt:lpstr>ВОЛОГОДСКОЕ КРУЖЕВО</vt:lpstr>
      <vt:lpstr>ШЕМОГОРОДСКАЯ РЕЗНАЯ БЕРЕСТА</vt:lpstr>
      <vt:lpstr> КАСЛИНСКОЕ ЛИТЬЁ  </vt:lpstr>
      <vt:lpstr>   ФИЛИГРАНЬ  </vt:lpstr>
      <vt:lpstr>ФЕДОСКИНСКАЯ МИНИАТЮРА</vt:lpstr>
      <vt:lpstr>Презентация PowerPoint</vt:lpstr>
      <vt:lpstr>ЛЮБИТЕ РОССИЮ!!!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RePack by Diakov</cp:lastModifiedBy>
  <cp:revision>38</cp:revision>
  <dcterms:created xsi:type="dcterms:W3CDTF">2019-08-30T10:56:17Z</dcterms:created>
  <dcterms:modified xsi:type="dcterms:W3CDTF">2023-01-12T15:55:15Z</dcterms:modified>
</cp:coreProperties>
</file>