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1" r:id="rId3"/>
    <p:sldId id="264" r:id="rId4"/>
    <p:sldId id="263" r:id="rId5"/>
    <p:sldId id="266" r:id="rId6"/>
    <p:sldId id="262" r:id="rId7"/>
    <p:sldId id="259" r:id="rId8"/>
    <p:sldId id="274" r:id="rId9"/>
    <p:sldId id="267" r:id="rId10"/>
    <p:sldId id="257" r:id="rId11"/>
    <p:sldId id="272" r:id="rId12"/>
    <p:sldId id="269" r:id="rId13"/>
    <p:sldId id="265" r:id="rId14"/>
    <p:sldId id="270" r:id="rId15"/>
    <p:sldId id="273" r:id="rId16"/>
    <p:sldId id="271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44D92A-7136-432E-976F-3929D9782B06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C68110-42B1-4D94-8582-E99E32F823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477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68110-42B1-4D94-8582-E99E32F8239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548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basik.ru/images/water_wallpapers_53/019_wallpap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96" y="188640"/>
            <a:ext cx="8568952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052736"/>
            <a:ext cx="8136904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+mj-ea"/>
                <a:cs typeface="+mj-cs"/>
              </a:rPr>
              <a:t>Вода в природе и жизни человека</a:t>
            </a:r>
            <a:endParaRPr lang="ru-RU" sz="7200" b="1" spc="50" dirty="0">
              <a:ln w="11430">
                <a:solidFill>
                  <a:schemeClr val="accent6">
                    <a:lumMod val="60000"/>
                    <a:lumOff val="4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3501008"/>
            <a:ext cx="4536504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Georgia"/>
                <a:ea typeface="Calibri"/>
                <a:cs typeface="Times New Roman"/>
              </a:rPr>
              <a:t>Вода — источник жизни,</a:t>
            </a:r>
            <a:br>
              <a:rPr lang="ru-RU" b="1" dirty="0">
                <a:latin typeface="Georgia"/>
                <a:ea typeface="Calibri"/>
                <a:cs typeface="Times New Roman"/>
              </a:rPr>
            </a:br>
            <a:r>
              <a:rPr lang="ru-RU" b="1" dirty="0">
                <a:latin typeface="Georgia"/>
                <a:ea typeface="Calibri"/>
                <a:cs typeface="Times New Roman"/>
              </a:rPr>
              <a:t>Источник светлых дней.</a:t>
            </a:r>
            <a:br>
              <a:rPr lang="ru-RU" b="1" dirty="0">
                <a:latin typeface="Georgia"/>
                <a:ea typeface="Calibri"/>
                <a:cs typeface="Times New Roman"/>
              </a:rPr>
            </a:br>
            <a:r>
              <a:rPr lang="ru-RU" b="1" dirty="0">
                <a:latin typeface="Georgia"/>
                <a:ea typeface="Calibri"/>
                <a:cs typeface="Times New Roman"/>
              </a:rPr>
              <a:t>Взгляни безукоризненно</a:t>
            </a:r>
            <a:br>
              <a:rPr lang="ru-RU" b="1" dirty="0">
                <a:latin typeface="Georgia"/>
                <a:ea typeface="Calibri"/>
                <a:cs typeface="Times New Roman"/>
              </a:rPr>
            </a:br>
            <a:r>
              <a:rPr lang="ru-RU" b="1" dirty="0">
                <a:latin typeface="Georgia"/>
                <a:ea typeface="Calibri"/>
                <a:cs typeface="Times New Roman"/>
              </a:rPr>
              <a:t>В стремительный ручей.</a:t>
            </a:r>
            <a:br>
              <a:rPr lang="ru-RU" b="1" dirty="0">
                <a:latin typeface="Georgia"/>
                <a:ea typeface="Calibri"/>
                <a:cs typeface="Times New Roman"/>
              </a:rPr>
            </a:br>
            <a:r>
              <a:rPr lang="ru-RU" b="1" dirty="0">
                <a:latin typeface="Georgia"/>
                <a:ea typeface="Calibri"/>
                <a:cs typeface="Times New Roman"/>
              </a:rPr>
              <a:t>Напиться хочет каждый,</a:t>
            </a:r>
            <a:br>
              <a:rPr lang="ru-RU" b="1" dirty="0">
                <a:latin typeface="Georgia"/>
                <a:ea typeface="Calibri"/>
                <a:cs typeface="Times New Roman"/>
              </a:rPr>
            </a:br>
            <a:r>
              <a:rPr lang="ru-RU" b="1" dirty="0">
                <a:latin typeface="Georgia"/>
                <a:ea typeface="Calibri"/>
                <a:cs typeface="Times New Roman"/>
              </a:rPr>
              <a:t>Ты реки береги,</a:t>
            </a:r>
            <a:br>
              <a:rPr lang="ru-RU" b="1" dirty="0">
                <a:latin typeface="Georgia"/>
                <a:ea typeface="Calibri"/>
                <a:cs typeface="Times New Roman"/>
              </a:rPr>
            </a:br>
            <a:r>
              <a:rPr lang="ru-RU" b="1" dirty="0">
                <a:latin typeface="Georgia"/>
                <a:ea typeface="Calibri"/>
                <a:cs typeface="Times New Roman"/>
              </a:rPr>
              <a:t>Озера, океаны</a:t>
            </a:r>
            <a:br>
              <a:rPr lang="ru-RU" b="1" dirty="0">
                <a:latin typeface="Georgia"/>
                <a:ea typeface="Calibri"/>
                <a:cs typeface="Times New Roman"/>
              </a:rPr>
            </a:br>
            <a:r>
              <a:rPr lang="ru-RU" b="1" dirty="0">
                <a:latin typeface="Georgia"/>
                <a:ea typeface="Calibri"/>
                <a:cs typeface="Times New Roman"/>
              </a:rPr>
              <a:t>И малые пруды.</a:t>
            </a:r>
            <a:endParaRPr lang="ru-RU" b="1" dirty="0">
              <a:ea typeface="Calibri"/>
              <a:cs typeface="Times New Roman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Презентация на тему: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8385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Вода в жизни человека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507288" cy="5328592"/>
          </a:xfrm>
        </p:spPr>
        <p:txBody>
          <a:bodyPr>
            <a:noAutofit/>
          </a:bodyPr>
          <a:lstStyle/>
          <a:p>
            <a:pPr marL="0" indent="0" algn="just" fontAlgn="base">
              <a:lnSpc>
                <a:spcPct val="115000"/>
              </a:lnSpc>
              <a:spcAft>
                <a:spcPts val="1500"/>
              </a:spcAft>
              <a:buNone/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anose="02020603050405020304" pitchFamily="18" charset="0"/>
              </a:rPr>
              <a:t>Главный потребитель воды на 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Земле -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это человек. Не случайно все мировые цивилизации формировались и развивались исключительно вблизи водоемов. Значение же воды в жизни человека просто 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огромное.   Тело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человека тоже состоит из воды. В теле новорожденного — до 75% воды, в теле пожилого человека — более 50%. При этом известно, что без воды человек не выживет. Так, когда у нас исчезает хотя бы 2% воды из организма, начинается мучительная жажда. При потере более 12% воды человеку ужу не восстановится без помощи врачей. А потеряв 20% воды из организма, человек умирает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Вода необходима для жизни потому, что: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увлажняет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вдыхаемый кислород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                                                                                                           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помогает организму в качественном усвоении питательных веществ;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способствует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превращению пищи в энергию и нормальному пищеварению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                 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участвует в проходящем обмене веществ и химических реакциях;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выводит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излишки солей, шлаки и токсины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                                                                             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отлаживает температуру тела;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обеспечивает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упругость кожи;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регулирует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кровяное давление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                                                                                                                         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препятствует возникновению камней в почках;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является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своего рода «смазкой» для суставов и амортизатором для спинного мозга;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оберегает 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жизненно важные органы.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37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Круговорот воды в организме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dirty="0" smtClean="0">
                <a:solidFill>
                  <a:srgbClr val="000000"/>
                </a:solidFill>
                <a:latin typeface="Arial"/>
                <a:ea typeface="Calibri"/>
              </a:rPr>
              <a:t> </a:t>
            </a:r>
            <a:r>
              <a:rPr lang="ru-RU" sz="45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Одно </a:t>
            </a:r>
            <a:r>
              <a:rPr lang="ru-RU" sz="45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из условий существования всего живого – постоянное содержание воды, количество поступления которой в организм зависит от образа жизни человека, его возраста, физического здоровья, факторов внешней среды. В течение суток до 6% имеющейся в организме воды подвергается обмену; в течение 10 дней обновляется половина ее общего количества. Так, в сутки организм теряет воды примерно 150 мл с калом, около 500 мл с выдыхаемым воздухом и столько же с потом и 1,5 литра выводится с мочой. Примерно такое же количество воды (около 3 литров в сутки) человек получает обратно. Из них треть литра образуется в самом организме во время биохимических процессов, а около 2 литров потребляется с пищей и напитками, причем суточная потребность в исключительно питьевой воде составляет где-то 1,5 литра. В последнее время специалисты подсчитали, что человек все-таки должен выпивать воды в чистом виде около 2 литров в день, чтобы не допустить даже малейшего обезвоживания организма. Такое же количество рекомендуют потреблять йоги, знающие истинное значение воздуха и воды. Абсолютно здоровый человеческий организм в идеале должен иметь состояние водного равновесия, называемое иначе водным балансом</a:t>
            </a:r>
            <a:r>
              <a:rPr lang="ru-RU" sz="45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45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Вода в жизни человека играет побудительную роль, наполняя энергией и жизненными силами.</a:t>
            </a:r>
            <a:endParaRPr lang="ru-RU" sz="4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05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Использование воды на хозяйственно-питьевые нужды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544616"/>
          </a:xfrm>
        </p:spPr>
        <p:txBody>
          <a:bodyPr>
            <a:noAutofit/>
          </a:bodyPr>
          <a:lstStyle/>
          <a:p>
            <a:pPr marL="0" indent="0" algn="just" fontAlgn="base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Человек повсеместно использует воду для своих нужд: для питания, в сельском хозяйстве, для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различного производства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для выработки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электроэнергии.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Для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бытовых потребностей человека воды необходимо больше, чем для промышленности и сельского хозяйства. Для примера:</a:t>
            </a:r>
          </a:p>
          <a:p>
            <a:pPr fontAlgn="base">
              <a:buFont typeface="Arial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Для производства 1 т стали расходуется около 280т воды; для 1 т бумаги – 700 т. воды; чтобы вырастить 1т пшеницы - требуется 1,5т воды. </a:t>
            </a:r>
          </a:p>
          <a:p>
            <a:pPr fontAlgn="base">
              <a:buFont typeface="Arial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Самая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водозатратная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отрасль – производство электроэнергии – 44% всей воды, потребляемой промышленностью.</a:t>
            </a:r>
          </a:p>
          <a:p>
            <a:pPr fontAlgn="base">
              <a:buFont typeface="Arial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Развитые стран потребляют от 150 до 400 литров воды в сутки на одного человека, при норме потребления от 105 литров до 175 литров.</a:t>
            </a:r>
          </a:p>
          <a:p>
            <a:pPr algn="just" fontAlgn="base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Очевидно, что больше половины воды расходуется без пользы.</a:t>
            </a:r>
          </a:p>
          <a:p>
            <a:pPr algn="just" fontAlgn="base"/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Сколько воды расходует в быту один человек?</a:t>
            </a:r>
          </a:p>
          <a:p>
            <a:pPr algn="just" fontAlgn="base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Просчитано, что человек за один раз расходует на:</a:t>
            </a:r>
          </a:p>
          <a:p>
            <a:pPr fontAlgn="base">
              <a:buFont typeface="Arial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мытье рук 6-8 л</a:t>
            </a:r>
          </a:p>
          <a:p>
            <a:pPr fontAlgn="base">
              <a:buFont typeface="Arial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чистку зубов 6-8 л</a:t>
            </a:r>
          </a:p>
          <a:p>
            <a:pPr fontAlgn="base">
              <a:buFont typeface="Arial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принятие душа около 14 литров воды в минуту</a:t>
            </a:r>
          </a:p>
          <a:p>
            <a:pPr fontAlgn="base">
              <a:buFont typeface="Arial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принятие ванной около 150 л</a:t>
            </a:r>
          </a:p>
          <a:p>
            <a:pPr fontAlgn="base">
              <a:buFont typeface="Arial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споласкивание унитаза около 6 л</a:t>
            </a:r>
          </a:p>
          <a:p>
            <a:pPr fontAlgn="base">
              <a:buFont typeface="Arial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цикл посудомоечной машины 12-24 л</a:t>
            </a:r>
          </a:p>
          <a:p>
            <a:pPr fontAlgn="base">
              <a:buFont typeface="Arial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цикл стиральной машины - 25-50 л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32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Загрязнение воды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196752"/>
            <a:ext cx="4244280" cy="5256584"/>
          </a:xfrm>
        </p:spPr>
        <p:txBody>
          <a:bodyPr>
            <a:noAutofit/>
          </a:bodyPr>
          <a:lstStyle/>
          <a:p>
            <a:pPr marL="0" indent="0" algn="just" fontAlgn="base">
              <a:lnSpc>
                <a:spcPct val="115000"/>
              </a:lnSpc>
              <a:spcAft>
                <a:spcPts val="1500"/>
              </a:spcAft>
              <a:buNone/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Загрязнением воды называют процесс насыщения водоемов вредными веществами, отходами производства и бытовыми отходами, в результате которого вода теряет большую часть своих функций и становится непригодной для дальнейшего потребления</a:t>
            </a:r>
            <a:r>
              <a:rPr lang="ru-RU" sz="16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algn="just" fontAlgn="base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Основные источники загрязнения:</a:t>
            </a:r>
            <a:endParaRPr lang="ru-RU" sz="1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fontAlgn="base">
              <a:lnSpc>
                <a:spcPct val="115000"/>
              </a:lnSpc>
              <a:tabLst>
                <a:tab pos="45720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Нефтеперерабатывающие предприятия</a:t>
            </a:r>
            <a:endParaRPr lang="ru-RU" sz="16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fontAlgn="base">
              <a:lnSpc>
                <a:spcPct val="115000"/>
              </a:lnSpc>
              <a:tabLst>
                <a:tab pos="457200" algn="l"/>
              </a:tabLst>
            </a:pPr>
            <a:r>
              <a:rPr lang="ru-RU" sz="16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Тяжелые </a:t>
            </a: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металлы</a:t>
            </a:r>
            <a:endParaRPr lang="ru-RU" sz="1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fontAlgn="base">
              <a:lnSpc>
                <a:spcPct val="115000"/>
              </a:lnSpc>
              <a:tabLst>
                <a:tab pos="457200" algn="l"/>
              </a:tabLst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Радиоактивные элементы</a:t>
            </a:r>
            <a:endParaRPr lang="ru-RU" sz="1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fontAlgn="base">
              <a:lnSpc>
                <a:spcPct val="115000"/>
              </a:lnSpc>
              <a:tabLst>
                <a:tab pos="457200" algn="l"/>
              </a:tabLst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Ядохимикаты</a:t>
            </a:r>
            <a:endParaRPr lang="ru-RU" sz="1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fontAlgn="base">
              <a:lnSpc>
                <a:spcPct val="115000"/>
              </a:lnSpc>
              <a:tabLst>
                <a:tab pos="457200" algn="l"/>
              </a:tabLst>
            </a:pP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Стоки городских канализаций и животноводческих ферм.</a:t>
            </a:r>
            <a:endParaRPr lang="ru-RU" sz="1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 fontAlgn="base">
              <a:lnSpc>
                <a:spcPct val="115000"/>
              </a:lnSpc>
              <a:spcAft>
                <a:spcPts val="150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Бытовые отходы</a:t>
            </a:r>
            <a:endParaRPr lang="ru-RU" sz="1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just" fontAlgn="base">
              <a:lnSpc>
                <a:spcPct val="115000"/>
              </a:lnSpc>
              <a:spcAft>
                <a:spcPts val="1500"/>
              </a:spcAft>
              <a:buNone/>
            </a:pPr>
            <a:endParaRPr lang="ru-RU" sz="1600" b="1" dirty="0">
              <a:ea typeface="Calibri"/>
              <a:cs typeface="Times New Roman"/>
            </a:endParaRPr>
          </a:p>
        </p:txBody>
      </p:sp>
      <p:pic>
        <p:nvPicPr>
          <p:cNvPr id="4" name="Рисунок 3" descr="https://gs.smuglo.li/file/7530c77697784f35e5cbb78a07d73e69b6af073ce5a335edc7133e6c170d086f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392" y="548680"/>
            <a:ext cx="2012491" cy="2160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http://www.aysetolgaiyiyasam.com/wp-content/uploads/2017/07/su-kirliligi-2.jpg"/>
          <p:cNvPicPr>
            <a:picLocks noGrp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498" y="1196752"/>
            <a:ext cx="2376264" cy="216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kurgan.veved.ru/uploads/posts/2017-12/1513660484_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29230"/>
            <a:ext cx="3096344" cy="2640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://photo-day.ru/wp-content/uploads/2012/03/s_h18_41412135-564x370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03"/>
          <a:stretch/>
        </p:blipFill>
        <p:spPr bwMode="auto">
          <a:xfrm>
            <a:off x="6185046" y="3212976"/>
            <a:ext cx="2884837" cy="263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51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373014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Загрязнение ядохимикатами и бытовыми отходами приводит к сокращению видов популяций и заболеванию  животных, а также людей</a:t>
            </a:r>
            <a:endParaRPr lang="ru-RU" sz="18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pic>
        <p:nvPicPr>
          <p:cNvPr id="8" name="Рисунок 7" descr="https://americanelephant.files.wordpress.com/2015/06/oil-soaked-e1434704641595.jpg?w=42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657" y="1160748"/>
            <a:ext cx="3999230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900igr.net/up/datai/237032/0003-003-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4032448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ds03.infourok.ru/uploads/ex/0e09/0003a400-e37c4f80/hello_html_m68031771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07" r="8524"/>
          <a:stretch/>
        </p:blipFill>
        <p:spPr bwMode="auto">
          <a:xfrm>
            <a:off x="4932040" y="3861049"/>
            <a:ext cx="3639190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www.social-idea.ru/Services/Img/VXNlci9JZGVhcy9JbWFnZXMvMGNjMjJmMTgwMzIwNDg0MGE5MzdmZGEwYjlmYjRkMjAuanBnOjA6MDow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29" y="4129058"/>
            <a:ext cx="4588095" cy="261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55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188641"/>
            <a:ext cx="8134672" cy="136815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Мероприятия по предотвращению загрязнения воды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 rot="10800000" flipV="1">
            <a:off x="1371600" y="1484784"/>
            <a:ext cx="5792688" cy="809082"/>
          </a:xfrm>
        </p:spPr>
        <p:txBody>
          <a:bodyPr>
            <a:normAutofit fontScale="85000" lnSpcReduction="10000"/>
          </a:bodyPr>
          <a:lstStyle/>
          <a:p>
            <a:r>
              <a:rPr lang="ru-RU" sz="4400" b="1" dirty="0">
                <a:solidFill>
                  <a:srgbClr val="002060"/>
                </a:solidFill>
                <a:ea typeface="+mj-ea"/>
                <a:cs typeface="+mj-cs"/>
              </a:rPr>
              <a:t>Экологический субботник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276872"/>
            <a:ext cx="4420277" cy="3960440"/>
          </a:xfrm>
          <a:prstGeom prst="rect">
            <a:avLst/>
          </a:prstGeom>
          <a:noFill/>
        </p:spPr>
      </p:pic>
      <p:pic>
        <p:nvPicPr>
          <p:cNvPr id="6" name="Picture 3" descr="F:\субботник\CAM006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88840"/>
            <a:ext cx="4464496" cy="4515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77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Заключение: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 fontAlgn="base">
              <a:lnSpc>
                <a:spcPct val="115000"/>
              </a:lnSpc>
              <a:spcAft>
                <a:spcPts val="1500"/>
              </a:spcAft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 данным Всемирной Организации Здравоохранения на нашей планете уже не осталось источников, в которых присутствовала бы чистая природная вода. Есть лишь водоемы, загрязненные менее остальных. И это грозит катастрофой нашей цивилизации, так как без воды человечество просто не выживет. А заменить ее нечем. Следующие поколения не простят нам то, что мы лишили их возможности наслаждаться первозданной природой. Сохранить гармонию человека и природы – основная задача, которая стоит перед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настоящим поколением. Рациональное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бережное использование водных ресурсов в настоящее время представляет собой крайне насущную проблему.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Экологическое значение воды – проблема №1 в мире, так как не будет воды – не будет жизни на Земле. Поэтому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необходимо развитие у каждого человека «экологического сознания», которое будет определять выбор вариантов технологий, строительства предприятий и использования природных   ресурсов. 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216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55576" y="764703"/>
            <a:ext cx="7848872" cy="4608513"/>
          </a:xfrm>
        </p:spPr>
        <p:txBody>
          <a:bodyPr>
            <a:prstTxWarp prst="textInflate">
              <a:avLst/>
            </a:prstTxWarp>
            <a:normAutofit fontScale="92500" lnSpcReduction="10000"/>
          </a:bodyPr>
          <a:lstStyle/>
          <a:p>
            <a:pPr marL="0" lvl="0" indent="0" algn="ctr" fontAlgn="base">
              <a:lnSpc>
                <a:spcPct val="115000"/>
              </a:lnSpc>
              <a:spcAft>
                <a:spcPts val="1500"/>
              </a:spcAft>
              <a:buNone/>
            </a:pPr>
            <a:r>
              <a:rPr lang="ru-RU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9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Спасибо             за                        внимание</a:t>
            </a:r>
            <a:r>
              <a:rPr lang="ru-RU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!</a:t>
            </a:r>
            <a:endParaRPr lang="ru-RU" sz="9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178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35416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расширить знания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учащихся о воде, ее роли в живой и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природе и в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жизни человека, о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необходимости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бережного отношения к водным ресурсам, роли каждого человека в решении экологических и экономических проблем гидросферы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824536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План проведения.                                                                                                                                         </a:t>
            </a: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1</a:t>
            </a:r>
            <a:r>
              <a:rPr lang="ru-RU" sz="1800" b="1" dirty="0">
                <a:latin typeface="Times New Roman" pitchFamily="18" charset="0"/>
                <a:ea typeface="Calibri"/>
                <a:cs typeface="Times New Roman" pitchFamily="18" charset="0"/>
              </a:rPr>
              <a:t>. Земля-«голубая» </a:t>
            </a: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планета.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2.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Где находится вода на Земле?</a:t>
            </a:r>
            <a:endParaRPr lang="ru-RU" sz="18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 Свойства воды.</a:t>
            </a:r>
            <a:endParaRPr lang="ru-RU" sz="18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4. Значение воды в природе.</a:t>
            </a:r>
            <a:endParaRPr lang="ru-RU" sz="18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5. Вода в жизни человека.</a:t>
            </a:r>
            <a:endParaRPr lang="ru-RU" sz="18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5.1. 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Круговорот воды в организме.</a:t>
            </a:r>
            <a:endParaRPr lang="ru-RU" sz="18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5.2.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Использование воды на хозяйственно-питьевые нужды.</a:t>
            </a:r>
            <a:endParaRPr lang="ru-RU" sz="18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6. </a:t>
            </a:r>
            <a:r>
              <a:rPr lang="ru-RU" sz="1600" b="1" dirty="0">
                <a:latin typeface="Times New Roman" pitchFamily="18" charset="0"/>
                <a:ea typeface="+mj-ea"/>
                <a:cs typeface="Times New Roman" pitchFamily="18" charset="0"/>
              </a:rPr>
              <a:t>Загрязнение воды</a:t>
            </a:r>
            <a:r>
              <a:rPr lang="ru-RU" sz="1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r>
              <a:rPr lang="ru-RU" sz="1600" b="1" dirty="0">
                <a:latin typeface="Times New Roman" pitchFamily="18" charset="0"/>
                <a:ea typeface="+mj-ea"/>
                <a:cs typeface="Times New Roman" pitchFamily="18" charset="0"/>
              </a:rPr>
              <a:t> Мероприятия по предотвращению загрязнения </a:t>
            </a:r>
            <a:r>
              <a:rPr lang="ru-RU" sz="1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воды.</a:t>
            </a:r>
            <a:endParaRPr lang="ru-RU" sz="16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7. Заключение</a:t>
            </a:r>
            <a:endParaRPr lang="ru-RU" sz="1800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2108639"/>
            <a:ext cx="4572000" cy="3905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555555"/>
                </a:solidFill>
                <a:latin typeface="Georgia"/>
                <a:ea typeface="Calibri"/>
                <a:cs typeface="Times New Roman"/>
              </a:rPr>
              <a:t> </a:t>
            </a:r>
            <a:endParaRPr lang="ru-RU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2905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marL="95250" marR="95250">
              <a:spcBef>
                <a:spcPts val="750"/>
              </a:spcBef>
              <a:spcAft>
                <a:spcPts val="750"/>
              </a:spcAft>
            </a:pPr>
            <a:r>
              <a:rPr lang="ru-RU" sz="2400" b="1" dirty="0">
                <a:solidFill>
                  <a:srgbClr val="222222"/>
                </a:solidFill>
                <a:latin typeface="Tahoma"/>
                <a:ea typeface="Times New Roman"/>
              </a:rPr>
              <a:t>Вода обозначается синим цветом на глобусе и карте. </a:t>
            </a:r>
            <a:r>
              <a:rPr lang="ru-RU" sz="2400" b="1" dirty="0" smtClean="0">
                <a:solidFill>
                  <a:srgbClr val="222222"/>
                </a:solidFill>
                <a:latin typeface="Tahoma"/>
                <a:ea typeface="Times New Roman"/>
              </a:rPr>
              <a:t> Земля </a:t>
            </a:r>
            <a:r>
              <a:rPr lang="ru-RU" sz="2400" b="1" dirty="0">
                <a:solidFill>
                  <a:srgbClr val="222222"/>
                </a:solidFill>
                <a:latin typeface="Tahoma"/>
                <a:ea typeface="Times New Roman"/>
              </a:rPr>
              <a:t>– «голубая» планета, так как 2/3 земной поверхности занимает вода  </a:t>
            </a:r>
            <a:r>
              <a:rPr lang="ru-RU" sz="2400" b="1" dirty="0">
                <a:latin typeface="Times New Roman"/>
                <a:ea typeface="Times New Roman"/>
              </a:rPr>
              <a:t/>
            </a:r>
            <a:br>
              <a:rPr lang="ru-RU" sz="2400" b="1" dirty="0">
                <a:latin typeface="Times New Roman"/>
                <a:ea typeface="Times New Roman"/>
              </a:rPr>
            </a:br>
            <a:endParaRPr lang="ru-RU" sz="2400" b="1" dirty="0"/>
          </a:p>
        </p:txBody>
      </p:sp>
      <p:pic>
        <p:nvPicPr>
          <p:cNvPr id="6" name="Объект 5" descr="http://maps-of-world.ru/fiz-rus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89"/>
          <a:stretch/>
        </p:blipFill>
        <p:spPr bwMode="auto">
          <a:xfrm>
            <a:off x="467544" y="1412776"/>
            <a:ext cx="8208911" cy="5040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0023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Где находится вода на Земле?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Вода – это уникальное богатство живой природы. 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</a:rPr>
              <a:t>Трудно найти на нашей планете место, где не было бы воды. 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.</a:t>
            </a:r>
            <a:endParaRPr lang="ru-RU" sz="1600" dirty="0"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100306"/>
            <a:ext cx="3528391" cy="224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http://st.gde-fon.com/wallpapers_original/wallpapers/566464_(www.Gde-Fon.com)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2" y="1211558"/>
            <a:ext cx="3508253" cy="2888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im0-tub-ru.yandex.net/i?id=915d5ef87d997b009236d35dfff00e55-l&amp;n=1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7" y="1474832"/>
            <a:ext cx="3477420" cy="236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landmarks.ru/wp-content/uploads/2016/04/baikal-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860" y="4004909"/>
            <a:ext cx="2847975" cy="2672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funphoto.ua/img/photogallery/Berber/ruchejok_2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59"/>
          <a:stretch/>
        </p:blipFill>
        <p:spPr bwMode="auto">
          <a:xfrm>
            <a:off x="3326609" y="1508847"/>
            <a:ext cx="2908001" cy="24960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 flipH="1">
            <a:off x="179511" y="3284983"/>
            <a:ext cx="22322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ea typeface="Calibri"/>
                <a:cs typeface="Times New Roman"/>
              </a:rPr>
              <a:t>Океан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08303" y="3319967"/>
            <a:ext cx="1656183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Море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3419872" y="6233605"/>
            <a:ext cx="20882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ea typeface="Calibri"/>
                <a:cs typeface="Times New Roman"/>
              </a:rPr>
              <a:t>Озеро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827584" y="5877205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Река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0800000" flipH="1" flipV="1">
            <a:off x="4780608" y="3201054"/>
            <a:ext cx="1087535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Ручей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14" name="Рисунок 13" descr="https://megaribolov.ru/images/siteimage/fotoribalka/vodopad_reki_iguacu/vodopad_reki_iguacu_25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836" y="4150774"/>
            <a:ext cx="2934520" cy="248294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 rot="10800000" flipV="1">
            <a:off x="7380312" y="6082029"/>
            <a:ext cx="1512167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Водопад</a:t>
            </a:r>
          </a:p>
        </p:txBody>
      </p:sp>
    </p:spTree>
    <p:extLst>
      <p:ext uri="{BB962C8B-B14F-4D97-AF65-F5344CB8AC3E}">
        <p14:creationId xmlns:p14="http://schemas.microsoft.com/office/powerpoint/2010/main" val="219272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Свойства воды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fontAlgn="base">
              <a:lnSpc>
                <a:spcPct val="115000"/>
              </a:lnSpc>
              <a:tabLst>
                <a:tab pos="457200" algn="l"/>
              </a:tabLst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Вода -это жидкость.</a:t>
            </a:r>
            <a:endParaRPr lang="ru-RU" sz="33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fontAlgn="base">
              <a:lnSpc>
                <a:spcPct val="115000"/>
              </a:lnSpc>
              <a:tabLst>
                <a:tab pos="457200" algn="l"/>
              </a:tabLst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Чистая вода прозрачная. Если мы опустим в стакан с водой ложку, то легко сможем ее видеть. Вода бесцветна.</a:t>
            </a:r>
            <a:endParaRPr lang="ru-RU" sz="33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fontAlgn="base">
              <a:lnSpc>
                <a:spcPct val="115000"/>
              </a:lnSpc>
              <a:tabLst>
                <a:tab pos="457200" algn="l"/>
              </a:tabLst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Вода не имеет </a:t>
            </a:r>
            <a:r>
              <a:rPr lang="ru-RU" sz="33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запаха.</a:t>
            </a:r>
            <a:endParaRPr lang="ru-RU" sz="33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fontAlgn="base">
              <a:lnSpc>
                <a:spcPct val="115000"/>
              </a:lnSpc>
              <a:tabLst>
                <a:tab pos="457200" algn="l"/>
              </a:tabLst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Многие вещества растворяются в воде.</a:t>
            </a:r>
            <a:endParaRPr lang="ru-RU" sz="33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fontAlgn="base">
              <a:lnSpc>
                <a:spcPct val="115000"/>
              </a:lnSpc>
              <a:tabLst>
                <a:tab pos="457200" algn="l"/>
              </a:tabLst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 нагревании вода расширяется, а при охлаждении сжимается.</a:t>
            </a:r>
            <a:endParaRPr lang="ru-RU" sz="33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fontAlgn="base">
              <a:lnSpc>
                <a:spcPct val="115000"/>
              </a:lnSpc>
              <a:tabLst>
                <a:tab pos="457200" algn="l"/>
              </a:tabLst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 нагревании до 100 градусов вода превращается в пар.</a:t>
            </a:r>
            <a:endParaRPr lang="ru-RU" sz="33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575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Три состояния воды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738504" cy="474198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b="1" dirty="0" smtClean="0"/>
              <a:t>Твердое </a:t>
            </a:r>
            <a:r>
              <a:rPr lang="ru-RU" dirty="0" smtClean="0"/>
              <a:t>             </a:t>
            </a:r>
            <a:r>
              <a:rPr lang="ru-RU" b="1" dirty="0" smtClean="0"/>
              <a:t>Жидкое </a:t>
            </a:r>
            <a:r>
              <a:rPr lang="ru-RU" dirty="0" smtClean="0"/>
              <a:t>               </a:t>
            </a:r>
            <a:r>
              <a:rPr lang="ru-RU" b="1" dirty="0" smtClean="0"/>
              <a:t>Газообразное</a:t>
            </a:r>
          </a:p>
          <a:p>
            <a:pPr marL="0" indent="0">
              <a:buNone/>
            </a:pPr>
            <a:r>
              <a:rPr lang="ru-RU" sz="1400" b="1" dirty="0" smtClean="0"/>
              <a:t>Лед, снег, град.                                          Вода                                                                    Пар</a:t>
            </a:r>
            <a:endParaRPr lang="ru-RU" sz="1400" b="1" dirty="0"/>
          </a:p>
        </p:txBody>
      </p:sp>
      <p:pic>
        <p:nvPicPr>
          <p:cNvPr id="4" name="Рисунок 3" descr="http://salonizumrud.ru/wp-content/uploads/2014/09/1308909341-cryomassazh-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2160240" cy="208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bigslide.ru/images/44/43092/960/img5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62" t="32692" r="5769" b="16454"/>
          <a:stretch/>
        </p:blipFill>
        <p:spPr bwMode="auto">
          <a:xfrm>
            <a:off x="286193" y="4725144"/>
            <a:ext cx="2149971" cy="18535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arhivurokov.ru/multiurok/3/8/d/38d2274d8cbb534c7f4de78fd49440f94914641f/img7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9" r="66667" b="20940"/>
          <a:stretch/>
        </p:blipFill>
        <p:spPr bwMode="auto">
          <a:xfrm>
            <a:off x="3059832" y="2502421"/>
            <a:ext cx="2092450" cy="20764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uslide.ru/images/3/9678/960/img8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4" t="25427" r="13782" b="4060"/>
          <a:stretch/>
        </p:blipFill>
        <p:spPr bwMode="auto">
          <a:xfrm>
            <a:off x="2989932" y="4706093"/>
            <a:ext cx="2232249" cy="18916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ds02.infourok.ru/uploads/ex/0891/00043ac8-e390dd90/img4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" t="42522" r="51442" b="7692"/>
          <a:stretch/>
        </p:blipFill>
        <p:spPr bwMode="auto">
          <a:xfrm>
            <a:off x="6228184" y="2492896"/>
            <a:ext cx="2588840" cy="19437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ds02.infourok.ru/uploads/ex/0891/00043ac8-e390dd90/img4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40" t="42094" r="2404" b="9402"/>
          <a:stretch/>
        </p:blipFill>
        <p:spPr bwMode="auto">
          <a:xfrm>
            <a:off x="6127191" y="4487999"/>
            <a:ext cx="2790825" cy="21615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993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Значение воды в природе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196752"/>
            <a:ext cx="8363272" cy="5400600"/>
          </a:xfrm>
          <a:pattFill prst="pct90">
            <a:fgClr>
              <a:schemeClr val="tx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Вода </a:t>
            </a:r>
            <a:r>
              <a:rPr lang="ru-RU" sz="1800" dirty="0">
                <a:latin typeface="Times New Roman" pitchFamily="18" charset="0"/>
                <a:ea typeface="Calibri"/>
                <a:cs typeface="Times New Roman" pitchFamily="18" charset="0"/>
              </a:rPr>
              <a:t>на Земле- самое распространенное вещество. Согласно эволюционной теории, жизнь на Земле зародилась в воде. </a:t>
            </a:r>
            <a:r>
              <a:rPr lang="ru-RU" sz="18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В природе вода играет важнейшую роль.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Живые существа состоят  на 2/3 из воды, вода среда обитания многих растений и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животных.  </a:t>
            </a:r>
            <a:r>
              <a:rPr lang="ru-RU" sz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Она оказывается задействованной в самых разных механизмах и жизненных циклах на земле. Значимость </a:t>
            </a:r>
            <a:r>
              <a:rPr lang="ru-RU" sz="1800" dirty="0">
                <a:latin typeface="Times New Roman" pitchFamily="18" charset="0"/>
                <a:ea typeface="Times New Roman"/>
                <a:cs typeface="Times New Roman" pitchFamily="18" charset="0"/>
              </a:rPr>
              <a:t>для нашей </a:t>
            </a:r>
            <a:r>
              <a:rPr lang="ru-RU" sz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планеты:    </a:t>
            </a:r>
          </a:p>
          <a:p>
            <a:pPr marL="0" indent="0" algn="just" fontAlgn="base">
              <a:lnSpc>
                <a:spcPct val="115000"/>
              </a:lnSpc>
              <a:spcAft>
                <a:spcPts val="1500"/>
              </a:spcAft>
              <a:buNone/>
            </a:pPr>
            <a:r>
              <a:rPr lang="ru-RU" sz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-значение круговорота воды в природе просто огромно. Именно этот процесс позволяет животным и растениям получать столь необходимую для их жизни и существования влагу.</a:t>
            </a:r>
            <a:endParaRPr lang="ru-RU" sz="18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fontAlgn="base">
              <a:lnSpc>
                <a:spcPct val="115000"/>
              </a:lnSpc>
              <a:buSzPts val="1000"/>
              <a:buNone/>
              <a:tabLst>
                <a:tab pos="457200" algn="l"/>
              </a:tabLst>
            </a:pPr>
            <a:r>
              <a:rPr lang="ru-RU" sz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-моря </a:t>
            </a:r>
            <a:r>
              <a:rPr lang="ru-RU" sz="1800" dirty="0">
                <a:latin typeface="Times New Roman" pitchFamily="18" charset="0"/>
                <a:ea typeface="Times New Roman"/>
                <a:cs typeface="Times New Roman" pitchFamily="18" charset="0"/>
              </a:rPr>
              <a:t>и океаны, реки и озера — все водоемы играют важнейшую роль в создании климата той или иной местности. А высокая теплоемкость воды обеспечивает комфортный температурный режим на нашей планете.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fontAlgn="base">
              <a:lnSpc>
                <a:spcPct val="115000"/>
              </a:lnSpc>
              <a:buSzPts val="1000"/>
              <a:buNone/>
              <a:tabLst>
                <a:tab pos="457200" algn="l"/>
              </a:tabLst>
            </a:pPr>
            <a:r>
              <a:rPr lang="ru-RU" sz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-вода </a:t>
            </a:r>
            <a:r>
              <a:rPr lang="ru-RU" sz="1800" dirty="0">
                <a:latin typeface="Times New Roman" pitchFamily="18" charset="0"/>
                <a:ea typeface="Times New Roman"/>
                <a:cs typeface="Times New Roman" pitchFamily="18" charset="0"/>
              </a:rPr>
              <a:t>играет одну из ключевых ролей в процессе фотосинтеза. Не будь воды, растения не могли бы перерабатывать углекислый газ в кислород, а значит — воздух был бы непригоден для дыхания.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71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АЛИНА\Desktop\кр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330"/>
            <a:ext cx="3848100" cy="384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АЛИНА\Desktop\птицы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797"/>
            <a:ext cx="3848100" cy="384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ГАЛИНА\Desktop\фотоо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4968552" cy="320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ГАЛИНА\Desktop\pag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677" y="2960948"/>
            <a:ext cx="3848100" cy="363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01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Питьевая вода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Питьевая вода- </a:t>
            </a:r>
            <a:r>
              <a:rPr lang="ru-RU" dirty="0" smtClean="0"/>
              <a:t>это вода, пригодная к употреблению внутрь, отвечающая установленным нормам качества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a typeface="Calibri"/>
                <a:cs typeface="Times New Roman"/>
              </a:rPr>
              <a:t>В соответствии с СанПиН 2.1.4.1074-01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a typeface="Calibri"/>
                <a:cs typeface="Times New Roman"/>
              </a:rPr>
              <a:t>3.1. Питьевая вода </a:t>
            </a:r>
            <a:r>
              <a:rPr lang="ru-RU" b="1" dirty="0">
                <a:solidFill>
                  <a:srgbClr val="FF0000"/>
                </a:solidFill>
                <a:ea typeface="Calibri"/>
                <a:cs typeface="Times New Roman"/>
              </a:rPr>
              <a:t>должна быть безопасна</a:t>
            </a:r>
            <a:r>
              <a:rPr lang="ru-RU" dirty="0">
                <a:solidFill>
                  <a:srgbClr val="FF0000"/>
                </a:solidFill>
                <a:ea typeface="Calibri"/>
                <a:cs typeface="Times New Roman"/>
              </a:rPr>
              <a:t> </a:t>
            </a:r>
            <a:r>
              <a:rPr lang="ru-RU" dirty="0">
                <a:ea typeface="Calibri"/>
                <a:cs typeface="Times New Roman"/>
              </a:rPr>
              <a:t>в эпидемическом отношении, безвредна по химическому составу и </a:t>
            </a:r>
            <a:r>
              <a:rPr lang="ru-RU" dirty="0" err="1">
                <a:ea typeface="Calibri"/>
                <a:cs typeface="Times New Roman"/>
              </a:rPr>
              <a:t>иметьблагоприятные</a:t>
            </a:r>
            <a:r>
              <a:rPr lang="ru-RU" dirty="0">
                <a:ea typeface="Calibri"/>
                <a:cs typeface="Times New Roman"/>
              </a:rPr>
              <a:t> органолептические свойства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solidFill>
                  <a:srgbClr val="FF0000"/>
                </a:solidFill>
                <a:ea typeface="Calibri"/>
                <a:cs typeface="Times New Roman"/>
              </a:rPr>
              <a:t>3.2. Качество питьевой воды</a:t>
            </a:r>
            <a:r>
              <a:rPr lang="ru-RU" dirty="0">
                <a:solidFill>
                  <a:srgbClr val="FF0000"/>
                </a:solidFill>
                <a:ea typeface="Calibri"/>
                <a:cs typeface="Times New Roman"/>
              </a:rPr>
              <a:t> </a:t>
            </a:r>
            <a:r>
              <a:rPr lang="ru-RU" dirty="0">
                <a:ea typeface="Calibri"/>
                <a:cs typeface="Times New Roman"/>
              </a:rPr>
              <a:t>должно соответствовать гигиеническим нормативам перед ее поступлением в распределительную сеть, а также в точках </a:t>
            </a:r>
            <a:r>
              <a:rPr lang="ru-RU" dirty="0" smtClean="0">
                <a:ea typeface="Calibri"/>
                <a:cs typeface="Times New Roman"/>
              </a:rPr>
              <a:t>водозабора </a:t>
            </a:r>
            <a:r>
              <a:rPr lang="ru-RU" dirty="0">
                <a:ea typeface="Calibri"/>
                <a:cs typeface="Times New Roman"/>
              </a:rPr>
              <a:t>наружной и внутренней сети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58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1143</Words>
  <Application>Microsoft Office PowerPoint</Application>
  <PresentationFormat>Экран (4:3)</PresentationFormat>
  <Paragraphs>79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на тему:</vt:lpstr>
      <vt:lpstr>Цели урока: расширить знания учащихся о воде, ее роли в живой и   природе и в жизни человека, о необходимости бережного отношения к водным ресурсам, роли каждого человека в решении экологических и экономических проблем гидросферы</vt:lpstr>
      <vt:lpstr>Вода обозначается синим цветом на глобусе и карте.  Земля – «голубая» планета, так как 2/3 земной поверхности занимает вода   </vt:lpstr>
      <vt:lpstr>Где находится вода на Земле? Вода – это уникальное богатство живой природы. Трудно найти на нашей планете место, где не было бы воды. </vt:lpstr>
      <vt:lpstr>Свойства воды</vt:lpstr>
      <vt:lpstr> Три состояния воды</vt:lpstr>
      <vt:lpstr>Значение воды в природе</vt:lpstr>
      <vt:lpstr>Презентация PowerPoint</vt:lpstr>
      <vt:lpstr>Питьевая вода</vt:lpstr>
      <vt:lpstr>Вода в жизни человека</vt:lpstr>
      <vt:lpstr>Круговорот воды в организме</vt:lpstr>
      <vt:lpstr>Использование воды на хозяйственно-питьевые нужды</vt:lpstr>
      <vt:lpstr>Загрязнение воды</vt:lpstr>
      <vt:lpstr>Загрязнение ядохимикатами и бытовыми отходами приводит к сокращению видов популяций и заболеванию  животных, а также людей</vt:lpstr>
      <vt:lpstr>Мероприятия по предотвращению загрязнения воды</vt:lpstr>
      <vt:lpstr>Заключение: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Вода и здоровье</dc:title>
  <dc:creator>ГАЛИНА</dc:creator>
  <cp:lastModifiedBy>ГАЛИНА</cp:lastModifiedBy>
  <cp:revision>41</cp:revision>
  <dcterms:created xsi:type="dcterms:W3CDTF">2018-02-20T15:35:04Z</dcterms:created>
  <dcterms:modified xsi:type="dcterms:W3CDTF">2018-02-25T08:29:16Z</dcterms:modified>
</cp:coreProperties>
</file>