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85" r:id="rId5"/>
    <p:sldId id="261" r:id="rId6"/>
    <p:sldId id="262" r:id="rId7"/>
    <p:sldId id="265" r:id="rId8"/>
    <p:sldId id="264" r:id="rId9"/>
    <p:sldId id="286" r:id="rId10"/>
    <p:sldId id="268" r:id="rId11"/>
    <p:sldId id="269" r:id="rId12"/>
    <p:sldId id="270" r:id="rId13"/>
    <p:sldId id="271" r:id="rId14"/>
    <p:sldId id="272" r:id="rId15"/>
    <p:sldId id="273" r:id="rId16"/>
    <p:sldId id="278" r:id="rId17"/>
    <p:sldId id="274" r:id="rId18"/>
    <p:sldId id="290" r:id="rId19"/>
    <p:sldId id="291" r:id="rId20"/>
    <p:sldId id="289" r:id="rId21"/>
    <p:sldId id="292" r:id="rId22"/>
    <p:sldId id="28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13ED28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FB2BC-B6A0-4F94-807E-5C5D23B57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7DD449-AF35-4330-9319-942A65971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F74336-57BC-4C02-B9FA-59F298C73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B9B6AE-C81A-45E0-9B25-1AAF088F5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D6E176-2F5D-4C31-9F9D-65D2212AC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045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153AEF-9F97-4E63-9914-6E8212EE6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C4FD95-047C-4455-8259-B42054F328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8FBA4B-0F6B-4272-BB81-2DCD83080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B52A97-9E9E-496C-A63A-025639267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1B3025-0071-4E68-8815-7B91D6602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596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6BCEF2E-B00F-4951-91AD-60D8491A5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90C5CD-529F-483F-8F47-4ABFF3E80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04CE90-BBDB-4A3C-8748-1E1B490D5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ACDCC5-DE97-43D6-926F-9F5388AF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06123A-CAC0-4B85-B44C-EF759B4C7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32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D17862-8B40-4CDE-8333-ACC8E1FF4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B2247A-7C6C-40D6-B286-5F22B3336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53A39C-AB2D-4A74-B523-109B2161D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9CE99B-9188-4347-9A95-4C22AFF9E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9FD2F0-F275-4F69-8282-CE72EA02E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04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AA0E2-34B8-4B34-A727-4D125FC59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B02B55-E6C5-4622-922F-804DAAD47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B77EAB-1B2D-4C39-AE1C-57F621977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A4E5AB-DD50-4F9E-AD91-3150B9E9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908451-2E66-416D-AA84-D49FEBBC6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469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822EF0-57CD-4D10-BB25-3CA531389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0639DB-52AC-469F-B408-9109B0BB24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FC506D-672D-4C36-8072-2B6B0F5CD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A3088A-5661-425B-A341-C0508F7DA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3971A8-1F40-45D5-B705-A1801BF99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1484C4-825F-4D0F-8567-BB074D1C9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00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F33B9F-5FE3-42B1-9C17-B922D5CB2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887F5DA-9695-4178-BEF9-BA7921CEF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8A0F2D-A078-402E-ACDE-D291D6145E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43C17FD-58BE-4845-8761-FB404FE09A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58B93D1-051A-4D61-8E5F-43B0CE31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FCE66A7-09DB-4F73-9E16-4D0EFE49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27C98D-BC41-4043-BC5A-F6CE15634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7AD6253-C6D1-41FA-8471-72D5682F3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63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46A65B-EAF5-468F-8285-559B4EF00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C591EE6-C961-4DA3-B052-94F273EB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1AF4ADE-181E-426F-8682-55DF3E0CF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3AE4C02-F1AC-4A4F-A5FD-6F85E95D3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310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2774B73-15D4-4E02-A0A2-EEA6121FD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D106BDB-5066-4936-8DCA-57FC46D0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A90EA9-A7E5-4B69-94DD-09BD25276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106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B256AE-BC3A-480F-B97A-82CFBA15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4087CD-2C4B-43CC-BB4C-A341309D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144000-49DF-4AD5-BB8A-294F2D598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6D44378-90D9-4AF5-8DC3-176982F3B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3EF586-0F77-42A6-9D11-CBA159647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1F616D-319B-469B-BFA8-34210853A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229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A5C07A-8B26-4978-8122-EC41A50DB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AFEF8E0-35D4-421B-961F-89D9363C6E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72DE3F-F9D6-4E4A-9807-529A7D11F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35C0B87-3BD4-41EF-9970-E2546A2A3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635B236-3554-4B99-9274-3B5DB563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DE25C1-1C0D-4189-A3F8-AC4DADC5A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49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53ACB-D408-4531-B1DF-366E72D5E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A831B9-8958-4EA3-B147-B1408C122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0CE4D4-2020-4A6C-A1A9-477AA21253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28EA6-8125-4EE8-A60F-374F40CB3458}" type="datetimeFigureOut">
              <a:rPr lang="ru-RU" smtClean="0"/>
              <a:t>09.08.2023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D41DF50-235D-4CA9-9A74-ECB276A559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64F880-158B-4EB3-8447-C472FA9E99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86557-EE6C-428F-B20E-D94C045261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21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BACA8-0F7F-4ADE-AC14-2F26F016CC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13B95F5-6940-4328-9EC5-DA96103D20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C4FF5DC-EF00-4F7D-BA27-1DB0B5BE5486}"/>
              </a:ext>
            </a:extLst>
          </p:cNvPr>
          <p:cNvSpPr/>
          <p:nvPr/>
        </p:nvSpPr>
        <p:spPr>
          <a:xfrm>
            <a:off x="526473" y="651164"/>
            <a:ext cx="11319163" cy="12746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7C9FC6-85B7-4AB1-B54B-703A82FEF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A630045-ABA2-43F1-8D4C-A4F62605748A}"/>
              </a:ext>
            </a:extLst>
          </p:cNvPr>
          <p:cNvSpPr txBox="1"/>
          <p:nvPr/>
        </p:nvSpPr>
        <p:spPr>
          <a:xfrm>
            <a:off x="1775534" y="78125"/>
            <a:ext cx="77568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</a:t>
            </a:r>
          </a:p>
          <a:p>
            <a:pPr algn="ctr"/>
            <a:r>
              <a:rPr lang="ru-RU" sz="6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«НЕТРАДИЦИОННАЯ АППЛИКАЦИЯ»</a:t>
            </a:r>
          </a:p>
        </p:txBody>
      </p:sp>
    </p:spTree>
    <p:extLst>
      <p:ext uri="{BB962C8B-B14F-4D97-AF65-F5344CB8AC3E}">
        <p14:creationId xmlns:p14="http://schemas.microsoft.com/office/powerpoint/2010/main" val="1049033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4F88584-48F5-4AA1-83B1-F452EC1B3748}"/>
              </a:ext>
            </a:extLst>
          </p:cNvPr>
          <p:cNvSpPr/>
          <p:nvPr/>
        </p:nvSpPr>
        <p:spPr>
          <a:xfrm>
            <a:off x="4226560" y="539019"/>
            <a:ext cx="3738880" cy="54864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DBB3A80-28BB-4E68-A054-0DDA191B835A}"/>
              </a:ext>
            </a:extLst>
          </p:cNvPr>
          <p:cNvSpPr/>
          <p:nvPr/>
        </p:nvSpPr>
        <p:spPr>
          <a:xfrm>
            <a:off x="2804160" y="1228436"/>
            <a:ext cx="6583680" cy="6197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Рваная бумага и сложенная гармошкой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85F852-9571-4AE9-BF3D-C93B549FF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9" y="1958109"/>
            <a:ext cx="5246255" cy="39346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7224B1-769B-4146-AA5F-CD6F6378CB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0" b="10909"/>
          <a:stretch/>
        </p:blipFill>
        <p:spPr>
          <a:xfrm>
            <a:off x="5857877" y="3179618"/>
            <a:ext cx="6153091" cy="323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275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4F0B38-52E2-465E-AF4F-688F89863F81}"/>
              </a:ext>
            </a:extLst>
          </p:cNvPr>
          <p:cNvSpPr/>
          <p:nvPr/>
        </p:nvSpPr>
        <p:spPr>
          <a:xfrm>
            <a:off x="2804160" y="574040"/>
            <a:ext cx="6583680" cy="6197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 и крупы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799D48-A43E-4DDE-AEF8-DDFC2D989C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3" r="9933"/>
          <a:stretch/>
        </p:blipFill>
        <p:spPr>
          <a:xfrm>
            <a:off x="623455" y="1601586"/>
            <a:ext cx="5209309" cy="49377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E2FB22-1F99-4546-95C9-D111FFFB20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4" r="4000" b="12828"/>
          <a:stretch/>
        </p:blipFill>
        <p:spPr>
          <a:xfrm rot="16200000">
            <a:off x="6294120" y="1403466"/>
            <a:ext cx="493776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191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84D699-AE05-4614-B34B-7F517F6457CB}"/>
              </a:ext>
            </a:extLst>
          </p:cNvPr>
          <p:cNvSpPr/>
          <p:nvPr/>
        </p:nvSpPr>
        <p:spPr>
          <a:xfrm>
            <a:off x="2901142" y="639617"/>
            <a:ext cx="6583680" cy="6197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Макароны и яичная скорлупа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B59F4F-BBAF-4555-8F57-43BD9B81B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6" y="1680094"/>
            <a:ext cx="5367559" cy="40256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F09F64-7ABF-4B22-876D-47C18AE45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40" b="29091"/>
          <a:stretch/>
        </p:blipFill>
        <p:spPr>
          <a:xfrm>
            <a:off x="5569528" y="3990109"/>
            <a:ext cx="6212378" cy="244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09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D9DABC-7CDD-4C39-B271-70EEF6155D14}"/>
              </a:ext>
            </a:extLst>
          </p:cNvPr>
          <p:cNvSpPr/>
          <p:nvPr/>
        </p:nvSpPr>
        <p:spPr>
          <a:xfrm>
            <a:off x="2966720" y="927484"/>
            <a:ext cx="6583680" cy="6197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Нитки и ткань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CC9481-2143-49D8-8391-FF004A9E8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1" y="2036617"/>
            <a:ext cx="5541819" cy="41563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8FD6F3-8A10-4F07-89A5-A16584ADEA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560" y="2036617"/>
            <a:ext cx="5541819" cy="415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31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EAF05D8-EAE7-42E6-9900-DE3779C5AF7C}"/>
              </a:ext>
            </a:extLst>
          </p:cNvPr>
          <p:cNvSpPr/>
          <p:nvPr/>
        </p:nvSpPr>
        <p:spPr>
          <a:xfrm>
            <a:off x="2966720" y="650393"/>
            <a:ext cx="6583680" cy="6197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Опилки и мятые салфетки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406AB5-2959-46D0-BB89-856353DF7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570" y="1441027"/>
            <a:ext cx="3927648" cy="52368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B8BC59-D74A-4984-B120-1990DE3EEC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56" y="1441027"/>
            <a:ext cx="3927648" cy="523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10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041365B-EA25-4045-85A1-2561F1FEB2EB}"/>
              </a:ext>
            </a:extLst>
          </p:cNvPr>
          <p:cNvSpPr/>
          <p:nvPr/>
        </p:nvSpPr>
        <p:spPr>
          <a:xfrm>
            <a:off x="3035992" y="730750"/>
            <a:ext cx="6583680" cy="6197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Вата и ватные диски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B4CD2F-240A-4B2C-B8B8-F206EC6E7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37" y="1981199"/>
            <a:ext cx="5320146" cy="39901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4DAD46-2AD5-413E-964A-F2A9954D9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926" y="1981199"/>
            <a:ext cx="5320145" cy="399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3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775C8D-1F25-407B-AD80-727B0B4FE657}"/>
              </a:ext>
            </a:extLst>
          </p:cNvPr>
          <p:cNvSpPr/>
          <p:nvPr/>
        </p:nvSpPr>
        <p:spPr>
          <a:xfrm>
            <a:off x="3017520" y="518744"/>
            <a:ext cx="6583680" cy="61976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родителями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B558F1-C7B8-44F7-8208-AECB23CD6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66" y="1138504"/>
            <a:ext cx="4566373" cy="5470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0B89E94-9D1B-4290-88A0-0447E6E33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625" y="1180931"/>
            <a:ext cx="4071077" cy="542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80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E31818-D780-498F-BA47-84DC663B8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103" y="356906"/>
            <a:ext cx="4613830" cy="61441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1A58BD-7047-450F-AE37-16DD36B9AB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882" y="386807"/>
            <a:ext cx="3153049" cy="608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58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B6AE7E-0433-4779-84BA-5CE35551D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736600"/>
            <a:ext cx="5770880" cy="57708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459923-93F4-4D25-923D-66BAB2F01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450" y="708660"/>
            <a:ext cx="4370070" cy="582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40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EFC713-1FA1-43CB-B3B5-9F6E9B751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470" y="264160"/>
            <a:ext cx="3168650" cy="62179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076BCDA-B139-4EBD-8559-752B91794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160" y="264160"/>
            <a:ext cx="3256534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10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8D4962-96FE-4A40-B590-87ED80438AAB}"/>
              </a:ext>
            </a:extLst>
          </p:cNvPr>
          <p:cNvSpPr txBox="1"/>
          <p:nvPr/>
        </p:nvSpPr>
        <p:spPr>
          <a:xfrm>
            <a:off x="541020" y="533400"/>
            <a:ext cx="111099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3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Тип проекта: </a:t>
            </a:r>
          </a:p>
          <a:p>
            <a:pPr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обучающий, творческий</a:t>
            </a:r>
          </a:p>
          <a:p>
            <a:pPr algn="ctr"/>
            <a:endParaRPr lang="ru-RU" sz="3600" b="1" i="1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3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Сроки реализации:</a:t>
            </a:r>
          </a:p>
          <a:p>
            <a:pPr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     краткосрочный – </a:t>
            </a:r>
            <a:r>
              <a:rPr lang="ru-RU" sz="3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июль, август</a:t>
            </a:r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(3 недели)</a:t>
            </a:r>
          </a:p>
          <a:p>
            <a:pPr algn="ctr"/>
            <a:endParaRPr lang="ru-RU" sz="3600" b="1" i="1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3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Участники проекта:</a:t>
            </a:r>
          </a:p>
          <a:p>
            <a:pPr marL="408940"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Дети </a:t>
            </a:r>
            <a:r>
              <a:rPr lang="ru-RU" sz="3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средней</a:t>
            </a:r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группы</a:t>
            </a:r>
          </a:p>
          <a:p>
            <a:pPr marL="408940"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  Воспитатель</a:t>
            </a:r>
          </a:p>
          <a:p>
            <a:pPr marL="408940" algn="ctr"/>
            <a:r>
              <a:rPr lang="ru-RU" sz="3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Родители воспитанников</a:t>
            </a:r>
          </a:p>
        </p:txBody>
      </p:sp>
    </p:spTree>
    <p:extLst>
      <p:ext uri="{BB962C8B-B14F-4D97-AF65-F5344CB8AC3E}">
        <p14:creationId xmlns:p14="http://schemas.microsoft.com/office/powerpoint/2010/main" val="2683699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A525E2-127E-4CFA-B5B3-934E38364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4" y="284085"/>
            <a:ext cx="3315624" cy="62898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636C32-5BB3-4366-AAC8-29505E817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690" y="390617"/>
            <a:ext cx="3240349" cy="634845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4EDAF2-A24C-4EE4-A0CE-E54ABF3A19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8" r="24429"/>
          <a:stretch/>
        </p:blipFill>
        <p:spPr>
          <a:xfrm>
            <a:off x="8163203" y="434066"/>
            <a:ext cx="3151022" cy="628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84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0F33D0-73EA-4E51-BC0E-C31CF4A27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25" y="1149657"/>
            <a:ext cx="4931546" cy="49315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58EAED-3343-4540-AA47-9BAD9E4885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30" y="1149657"/>
            <a:ext cx="5011441" cy="501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04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5403E9-7C1B-4D52-8DDF-EADEDF439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266" y="464357"/>
            <a:ext cx="2759567" cy="612386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FDD417-E689-478C-AE27-B8109EF85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708" y="464357"/>
            <a:ext cx="4592900" cy="612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2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52E75E3-DACB-45F3-AFCB-64E8B4EA59A0}"/>
              </a:ext>
            </a:extLst>
          </p:cNvPr>
          <p:cNvSpPr txBox="1"/>
          <p:nvPr/>
        </p:nvSpPr>
        <p:spPr>
          <a:xfrm>
            <a:off x="464820" y="291465"/>
            <a:ext cx="11262360" cy="6448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ru-RU" sz="2400" b="1" i="1" dirty="0">
                <a:solidFill>
                  <a:srgbClr val="002060"/>
                </a:solidFill>
                <a:effectLst/>
                <a:latin typeface="var(--bs-font-sans-serif)"/>
              </a:rPr>
              <a:t>                                                      </a:t>
            </a:r>
            <a:r>
              <a:rPr lang="ru-RU" sz="2400" b="1" i="1" u="sng" dirty="0">
                <a:solidFill>
                  <a:srgbClr val="002060"/>
                </a:solidFill>
                <a:effectLst/>
                <a:latin typeface="var(--bs-font-sans-serif)"/>
              </a:rPr>
              <a:t>Актуальность проекта</a:t>
            </a:r>
          </a:p>
          <a:p>
            <a:pPr algn="l">
              <a:lnSpc>
                <a:spcPct val="200000"/>
              </a:lnSpc>
            </a:pPr>
            <a:r>
              <a:rPr lang="ru-RU" sz="1600" b="1" i="0" dirty="0">
                <a:solidFill>
                  <a:srgbClr val="002060"/>
                </a:solidFill>
                <a:effectLst/>
                <a:latin typeface="Tahoma" panose="020B0604030504040204" pitchFamily="34" charset="0"/>
              </a:rPr>
              <a:t>             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Tahoma" panose="020B0604030504040204" pitchFamily="34" charset="0"/>
              </a:rPr>
              <a:t>По своей природе ребёнок-творец но, как правило, его творческие наклонности находятся в скрытом состоянии и не всегда полностью реализуются. Создавая условия, побуждающие ребёнка к занятиям искусством, можно раскрыть эти дремлющие до поры до времени творческие способности.</a:t>
            </a:r>
          </a:p>
          <a:p>
            <a:pPr algn="l">
              <a:lnSpc>
                <a:spcPct val="200000"/>
              </a:lnSpc>
            </a:pPr>
            <a:r>
              <a:rPr lang="ru-RU" sz="1600" b="1" i="1" dirty="0">
                <a:solidFill>
                  <a:srgbClr val="002060"/>
                </a:solidFill>
                <a:latin typeface="var(--bs-font-sans-serif)"/>
              </a:rPr>
              <a:t>                Р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Tahoma" panose="020B0604030504040204" pitchFamily="34" charset="0"/>
              </a:rPr>
              <a:t>абота с различными материалами, в различных художественных техниках расширяет возможности ребенка, развивает чувства цвета, гармонии, пространство воображения, образное мышление, творческие способности. В создании поделок в интегрировании с нетрадиционными техниками бумаги и другими материалами доставляет детям огромное наслаждение, когда они удаются.</a:t>
            </a:r>
          </a:p>
          <a:p>
            <a:pPr algn="l">
              <a:lnSpc>
                <a:spcPct val="20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Tahoma" panose="020B0604030504040204" pitchFamily="34" charset="0"/>
              </a:rPr>
              <a:t>            Изобразительная деятельность помогает сформировать творческую</a:t>
            </a:r>
          </a:p>
          <a:p>
            <a:pPr algn="l">
              <a:lnSpc>
                <a:spcPct val="20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Tahoma" panose="020B0604030504040204" pitchFamily="34" charset="0"/>
              </a:rPr>
              <a:t>личность, учит мыслить смело и свободно.</a:t>
            </a:r>
          </a:p>
          <a:p>
            <a:pPr algn="l">
              <a:lnSpc>
                <a:spcPct val="150000"/>
              </a:lnSpc>
            </a:pPr>
            <a:endParaRPr lang="ru-RU" sz="1600" b="0" i="0" dirty="0">
              <a:solidFill>
                <a:srgbClr val="464646"/>
              </a:solidFill>
              <a:effectLst/>
              <a:latin typeface="Tahoma" panose="020B060403050404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ru-RU" sz="1600" b="1" i="1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   </a:t>
            </a:r>
          </a:p>
        </p:txBody>
      </p:sp>
    </p:spTree>
    <p:extLst>
      <p:ext uri="{BB962C8B-B14F-4D97-AF65-F5344CB8AC3E}">
        <p14:creationId xmlns:p14="http://schemas.microsoft.com/office/powerpoint/2010/main" val="61752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A7A512-FEB6-40E6-B645-054C2128BBFF}"/>
              </a:ext>
            </a:extLst>
          </p:cNvPr>
          <p:cNvSpPr txBox="1"/>
          <p:nvPr/>
        </p:nvSpPr>
        <p:spPr>
          <a:xfrm>
            <a:off x="448887" y="290170"/>
            <a:ext cx="11294225" cy="5586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ru-RU" sz="1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Приобщение детей к творчеству, развитие воображения и мотивации к творческой инициативе.</a:t>
            </a:r>
          </a:p>
          <a:p>
            <a:pPr algn="l">
              <a:lnSpc>
                <a:spcPct val="150000"/>
              </a:lnSpc>
            </a:pPr>
            <a:endParaRPr lang="ru-RU" sz="16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ru-RU" sz="16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Дети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Сформированность  у детей  знаний о нетрадиционных способах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аппликации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Владение дошкольниками простейшими техническими приемами работы с различными материалами;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Умение воспитанников самостоятельно применять нетрадиционные техники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аппликации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Развитие мелкой моторики пальцев рук, речи, воображения, самостоятельности.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Проявление творческой активности детьми и развитие уверенности в себе.</a:t>
            </a:r>
          </a:p>
          <a:p>
            <a:pPr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         Родители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повышение компетентности родителей воспитанников в вопросе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аппликации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 использованием нетрадиционной техники;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Приобретение родителями знаний и практических навыков при взаимодействии с ребенком.</a:t>
            </a:r>
          </a:p>
          <a:p>
            <a:pPr marL="495300"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·        Становление партнерских отношений родителей и педагогов в совместной организации жизни группы.</a:t>
            </a:r>
          </a:p>
        </p:txBody>
      </p:sp>
    </p:spTree>
    <p:extLst>
      <p:ext uri="{BB962C8B-B14F-4D97-AF65-F5344CB8AC3E}">
        <p14:creationId xmlns:p14="http://schemas.microsoft.com/office/powerpoint/2010/main" val="1795718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7B9646-BFB7-43F1-B59F-7A06468CEEC3}"/>
              </a:ext>
            </a:extLst>
          </p:cNvPr>
          <p:cNvSpPr txBox="1"/>
          <p:nvPr/>
        </p:nvSpPr>
        <p:spPr>
          <a:xfrm>
            <a:off x="430876" y="523241"/>
            <a:ext cx="11330247" cy="615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200" b="0" i="0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                                                                           </a:t>
            </a:r>
            <a:r>
              <a:rPr lang="ru-RU" sz="12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effectLst/>
                <a:latin typeface="var(--bs-font-sans-serif)"/>
              </a:rPr>
              <a:t>Предполагаемый результат</a:t>
            </a:r>
          </a:p>
          <a:p>
            <a:pPr algn="l"/>
            <a:endParaRPr lang="ru-RU" b="1" i="1" dirty="0">
              <a:solidFill>
                <a:srgbClr val="002060"/>
              </a:solidFill>
              <a:effectLst/>
              <a:latin typeface="var(--bs-font-sans-serif)"/>
            </a:endParaRP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Для детей:</a:t>
            </a: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Самостоятельно создавать художественные образы в различных техниках аппликаций. </a:t>
            </a: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Фантазировать и применять материалы по необычному назначению. Умение взаимодействовать с другими детьми.</a:t>
            </a:r>
          </a:p>
          <a:p>
            <a:pPr algn="l">
              <a:lnSpc>
                <a:spcPct val="150000"/>
              </a:lnSpc>
            </a:pPr>
            <a:endParaRPr lang="ru-RU" sz="2000" b="1" i="1" dirty="0">
              <a:solidFill>
                <a:srgbClr val="002060"/>
              </a:solidFill>
              <a:effectLst/>
              <a:latin typeface="var(--bs-font-sans-serif)"/>
            </a:endParaRP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Для родителей:</a:t>
            </a: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Возможность увидеть достижения своих детей. Активное участие в творческом взаимодействии со своими детьми. Сотрудничество с воспитателем.</a:t>
            </a:r>
          </a:p>
          <a:p>
            <a:pPr algn="l">
              <a:lnSpc>
                <a:spcPct val="150000"/>
              </a:lnSpc>
            </a:pPr>
            <a:endParaRPr lang="ru-RU" sz="2000" b="1" i="1" dirty="0">
              <a:solidFill>
                <a:srgbClr val="002060"/>
              </a:solidFill>
              <a:effectLst/>
              <a:latin typeface="var(--bs-font-sans-serif)"/>
            </a:endParaRP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Для педагога:</a:t>
            </a:r>
          </a:p>
          <a:p>
            <a:pPr algn="l"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var(--bs-font-sans-serif)"/>
              </a:rPr>
              <a:t>Презентация проекта.</a:t>
            </a:r>
          </a:p>
          <a:p>
            <a:pPr algn="l"/>
            <a:endParaRPr lang="ru-RU" b="1" i="1" dirty="0">
              <a:solidFill>
                <a:srgbClr val="212529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028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DD5C60-C19B-4FC2-A1B1-F610A5549DBB}"/>
              </a:ext>
            </a:extLst>
          </p:cNvPr>
          <p:cNvSpPr txBox="1"/>
          <p:nvPr/>
        </p:nvSpPr>
        <p:spPr>
          <a:xfrm>
            <a:off x="563880" y="426721"/>
            <a:ext cx="11018520" cy="65505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457200">
              <a:lnSpc>
                <a:spcPct val="150000"/>
              </a:lnSpc>
            </a:pPr>
            <a:r>
              <a:rPr lang="ru-RU" b="0" i="0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   </a:t>
            </a:r>
            <a:r>
              <a:rPr lang="ru-RU" b="1" i="1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                                         </a:t>
            </a:r>
            <a:r>
              <a:rPr lang="ru-RU" b="1" i="1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          </a:t>
            </a:r>
            <a:r>
              <a:rPr lang="ru-RU" sz="20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еализация проекта</a:t>
            </a:r>
            <a:endParaRPr lang="ru-RU" sz="2000" b="0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 этап </a:t>
            </a:r>
            <a:r>
              <a:rPr lang="ru-RU" sz="16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одготовительный</a:t>
            </a:r>
          </a:p>
          <a:p>
            <a:pPr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Выбор темы проекта, изучение методической литературы, посетить сайты.</a:t>
            </a:r>
          </a:p>
          <a:p>
            <a:pPr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Проанализировать многообразие нетрадиционных техник аппликации.</a:t>
            </a:r>
          </a:p>
          <a:p>
            <a:pPr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Выявить уровень развития творческих способностей детей, разработать тематический план занятий по теме проекта.</a:t>
            </a:r>
          </a:p>
          <a:p>
            <a:pPr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1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 этап основной</a:t>
            </a:r>
          </a:p>
          <a:p>
            <a:pPr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 Отбор наиболее доступных нетрадиционных техник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аппликации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Создание условий, способствующих стимулированию развития творческих способностей детей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средней 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группы.</a:t>
            </a:r>
          </a:p>
          <a:p>
            <a:pPr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Формирование навыков художественной деятельности детей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средней группы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организация совместной деятельности педагога, детей и родителей.</a:t>
            </a:r>
          </a:p>
          <a:p>
            <a:pPr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1600" b="1" i="1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 этап заключительный</a:t>
            </a:r>
          </a:p>
          <a:p>
            <a:pPr algn="l"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Организация фото отчетов,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отчетная презентация</a:t>
            </a:r>
            <a:r>
              <a:rPr lang="ru-RU" sz="1600" b="1" i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600" b="0" i="1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1600" b="1" i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Продукты проектной деятельности: </a:t>
            </a:r>
          </a:p>
          <a:p>
            <a:pPr>
              <a:lnSpc>
                <a:spcPct val="150000"/>
              </a:lnSpc>
            </a:pP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работы, выставки, презентация.</a:t>
            </a:r>
            <a:endParaRPr lang="ru-RU" sz="1600" b="0" i="0" dirty="0">
              <a:solidFill>
                <a:srgbClr val="002060"/>
              </a:solidFill>
              <a:effectLst/>
              <a:latin typeface="Verdana" panose="020B060403050404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ru-RU" b="1" i="1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0970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5DF72AC-4471-4FF7-889B-679B88408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117713"/>
              </p:ext>
            </p:extLst>
          </p:nvPr>
        </p:nvGraphicFramePr>
        <p:xfrm>
          <a:off x="512618" y="1395844"/>
          <a:ext cx="11277600" cy="3685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981">
                  <a:extLst>
                    <a:ext uri="{9D8B030D-6E8A-4147-A177-3AD203B41FA5}">
                      <a16:colId xmlns:a16="http://schemas.microsoft.com/office/drawing/2014/main" val="1618551492"/>
                    </a:ext>
                  </a:extLst>
                </a:gridCol>
                <a:gridCol w="3726873">
                  <a:extLst>
                    <a:ext uri="{9D8B030D-6E8A-4147-A177-3AD203B41FA5}">
                      <a16:colId xmlns:a16="http://schemas.microsoft.com/office/drawing/2014/main" val="326256084"/>
                    </a:ext>
                  </a:extLst>
                </a:gridCol>
                <a:gridCol w="3616036">
                  <a:extLst>
                    <a:ext uri="{9D8B030D-6E8A-4147-A177-3AD203B41FA5}">
                      <a16:colId xmlns:a16="http://schemas.microsoft.com/office/drawing/2014/main" val="3727228276"/>
                    </a:ext>
                  </a:extLst>
                </a:gridCol>
                <a:gridCol w="2313710">
                  <a:extLst>
                    <a:ext uri="{9D8B030D-6E8A-4147-A177-3AD203B41FA5}">
                      <a16:colId xmlns:a16="http://schemas.microsoft.com/office/drawing/2014/main" val="943106981"/>
                    </a:ext>
                  </a:extLst>
                </a:gridCol>
              </a:tblGrid>
              <a:tr h="526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Работа педагога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Работа педагога с детьми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Работа педагога с родителями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928452"/>
                  </a:ext>
                </a:extLst>
              </a:tr>
              <a:tr h="98347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понедельник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Работа с литературой, организация выставки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Яичница (обрывная бумага)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Беседа «Использование нетрадиционных техник аппликации в развитии креативности детей»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844892"/>
                  </a:ext>
                </a:extLst>
              </a:tr>
              <a:tr h="188727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вторник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Пополнение уголков по изобразительной деятельности нетрадиционными материалами аппликации, Организация выставки                                      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ru-RU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Клоун </a:t>
                      </a:r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(бумага гармошкой)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Беседа «Развивайте творчество детей»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566342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B4E2354-32B3-46A0-9BD1-3DAAF8627A80}"/>
              </a:ext>
            </a:extLst>
          </p:cNvPr>
          <p:cNvSpPr/>
          <p:nvPr/>
        </p:nvSpPr>
        <p:spPr>
          <a:xfrm>
            <a:off x="2046316" y="415636"/>
            <a:ext cx="8229600" cy="6373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реализации проекта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7F9035E-7A01-4467-8C69-F424C89576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260830"/>
              </p:ext>
            </p:extLst>
          </p:nvPr>
        </p:nvGraphicFramePr>
        <p:xfrm>
          <a:off x="522315" y="5660967"/>
          <a:ext cx="11277601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981">
                  <a:extLst>
                    <a:ext uri="{9D8B030D-6E8A-4147-A177-3AD203B41FA5}">
                      <a16:colId xmlns:a16="http://schemas.microsoft.com/office/drawing/2014/main" val="3923670055"/>
                    </a:ext>
                  </a:extLst>
                </a:gridCol>
                <a:gridCol w="3734543">
                  <a:extLst>
                    <a:ext uri="{9D8B030D-6E8A-4147-A177-3AD203B41FA5}">
                      <a16:colId xmlns:a16="http://schemas.microsoft.com/office/drawing/2014/main" val="2463635742"/>
                    </a:ext>
                  </a:extLst>
                </a:gridCol>
                <a:gridCol w="3613211">
                  <a:extLst>
                    <a:ext uri="{9D8B030D-6E8A-4147-A177-3AD203B41FA5}">
                      <a16:colId xmlns:a16="http://schemas.microsoft.com/office/drawing/2014/main" val="1915433558"/>
                    </a:ext>
                  </a:extLst>
                </a:gridCol>
                <a:gridCol w="2308866">
                  <a:extLst>
                    <a:ext uri="{9D8B030D-6E8A-4147-A177-3AD203B41FA5}">
                      <a16:colId xmlns:a16="http://schemas.microsoft.com/office/drawing/2014/main" val="1769915278"/>
                    </a:ext>
                  </a:extLst>
                </a:gridCol>
              </a:tblGrid>
              <a:tr h="8700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solidFill>
                            <a:schemeClr val="bg1"/>
                          </a:solidFill>
                          <a:latin typeface="+mn-lt"/>
                        </a:rPr>
                        <a:t>четверг</a:t>
                      </a:r>
                    </a:p>
                    <a:p>
                      <a:endParaRPr lang="ru-RU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Изготовление стендовой информации о проекте для родителей, организация выставки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Аист (вата)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Беседа «Необычная аппликация из ваты и ватных дисков».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2983086"/>
                  </a:ext>
                </a:extLst>
              </a:tr>
            </a:tbl>
          </a:graphicData>
        </a:graphic>
      </p:graphicFrame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BCF28719-BD95-4BF9-88DE-CA14078C2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10780"/>
              </p:ext>
            </p:extLst>
          </p:nvPr>
        </p:nvGraphicFramePr>
        <p:xfrm>
          <a:off x="512618" y="4502727"/>
          <a:ext cx="1127760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023">
                  <a:extLst>
                    <a:ext uri="{9D8B030D-6E8A-4147-A177-3AD203B41FA5}">
                      <a16:colId xmlns:a16="http://schemas.microsoft.com/office/drawing/2014/main" val="3693162761"/>
                    </a:ext>
                  </a:extLst>
                </a:gridCol>
                <a:gridCol w="3737499">
                  <a:extLst>
                    <a:ext uri="{9D8B030D-6E8A-4147-A177-3AD203B41FA5}">
                      <a16:colId xmlns:a16="http://schemas.microsoft.com/office/drawing/2014/main" val="761499113"/>
                    </a:ext>
                  </a:extLst>
                </a:gridCol>
                <a:gridCol w="3595456">
                  <a:extLst>
                    <a:ext uri="{9D8B030D-6E8A-4147-A177-3AD203B41FA5}">
                      <a16:colId xmlns:a16="http://schemas.microsoft.com/office/drawing/2014/main" val="991981417"/>
                    </a:ext>
                  </a:extLst>
                </a:gridCol>
                <a:gridCol w="2326622">
                  <a:extLst>
                    <a:ext uri="{9D8B030D-6E8A-4147-A177-3AD203B41FA5}">
                      <a16:colId xmlns:a16="http://schemas.microsoft.com/office/drawing/2014/main" val="1027160096"/>
                    </a:ext>
                  </a:extLst>
                </a:gridCol>
              </a:tblGrid>
              <a:tr h="10945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>
                          <a:solidFill>
                            <a:schemeClr val="bg1"/>
                          </a:solidFill>
                        </a:rPr>
                        <a:t>среда</a:t>
                      </a: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bg1"/>
                          </a:solidFill>
                        </a:rPr>
                        <a:t>Организация выставки. Создание игровой ситуации. Беседа.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bg1"/>
                          </a:solidFill>
                        </a:rPr>
                        <a:t>Мороженное (мятые салфетки)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Привлечение родителей к пополнению среды(нетрадиционные материалы).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954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147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529EA33-6AFC-4266-8E28-AE28A8DF89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741732"/>
              </p:ext>
            </p:extLst>
          </p:nvPr>
        </p:nvGraphicFramePr>
        <p:xfrm>
          <a:off x="318654" y="203191"/>
          <a:ext cx="11568543" cy="4490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800">
                  <a:extLst>
                    <a:ext uri="{9D8B030D-6E8A-4147-A177-3AD203B41FA5}">
                      <a16:colId xmlns:a16="http://schemas.microsoft.com/office/drawing/2014/main" val="805611885"/>
                    </a:ext>
                  </a:extLst>
                </a:gridCol>
                <a:gridCol w="3823020">
                  <a:extLst>
                    <a:ext uri="{9D8B030D-6E8A-4147-A177-3AD203B41FA5}">
                      <a16:colId xmlns:a16="http://schemas.microsoft.com/office/drawing/2014/main" val="1349224495"/>
                    </a:ext>
                  </a:extLst>
                </a:gridCol>
                <a:gridCol w="3709323">
                  <a:extLst>
                    <a:ext uri="{9D8B030D-6E8A-4147-A177-3AD203B41FA5}">
                      <a16:colId xmlns:a16="http://schemas.microsoft.com/office/drawing/2014/main" val="3359635286"/>
                    </a:ext>
                  </a:extLst>
                </a:gridCol>
                <a:gridCol w="2373400">
                  <a:extLst>
                    <a:ext uri="{9D8B030D-6E8A-4147-A177-3AD203B41FA5}">
                      <a16:colId xmlns:a16="http://schemas.microsoft.com/office/drawing/2014/main" val="788857597"/>
                    </a:ext>
                  </a:extLst>
                </a:gridCol>
              </a:tblGrid>
              <a:tr h="89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пятница</a:t>
                      </a:r>
                    </a:p>
                    <a:p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bg1"/>
                          </a:solidFill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</a:rPr>
                        <a:t>Цветок (ватные диски)</a:t>
                      </a:r>
                    </a:p>
                    <a:p>
                      <a:endParaRPr lang="ru-RU" sz="14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Дать родителям задание сделать с детьми аппликацию используя  пройденные техники </a:t>
                      </a:r>
                    </a:p>
                    <a:p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711912"/>
                  </a:ext>
                </a:extLst>
              </a:tr>
              <a:tr h="10386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понедельник</a:t>
                      </a: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</a:rPr>
                        <a:t>Овечка (макароны)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Беседа «Клея –играем»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619774"/>
                  </a:ext>
                </a:extLst>
              </a:tr>
              <a:tr h="884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вторник</a:t>
                      </a: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</a:rPr>
                        <a:t>Подсолнух (семечки)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Дать родителям задание сделать с детьми аппликацию используя  пройденные техники 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343167"/>
                  </a:ext>
                </a:extLst>
              </a:tr>
              <a:tr h="1074198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Рыбка (крупы)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  <a:p>
                      <a:endParaRPr lang="ru-RU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</a:rPr>
                        <a:t>Поговорить с родителями об успехах детей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823302"/>
                  </a:ext>
                </a:extLst>
              </a:tr>
            </a:tbl>
          </a:graphicData>
        </a:graphic>
      </p:graphicFrame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2B986FF4-35C6-43AA-B5F6-A4FBEBC5CA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771953"/>
              </p:ext>
            </p:extLst>
          </p:nvPr>
        </p:nvGraphicFramePr>
        <p:xfrm>
          <a:off x="318654" y="4389120"/>
          <a:ext cx="11568543" cy="2164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0237">
                  <a:extLst>
                    <a:ext uri="{9D8B030D-6E8A-4147-A177-3AD203B41FA5}">
                      <a16:colId xmlns:a16="http://schemas.microsoft.com/office/drawing/2014/main" val="1859402902"/>
                    </a:ext>
                  </a:extLst>
                </a:gridCol>
                <a:gridCol w="3817399">
                  <a:extLst>
                    <a:ext uri="{9D8B030D-6E8A-4147-A177-3AD203B41FA5}">
                      <a16:colId xmlns:a16="http://schemas.microsoft.com/office/drawing/2014/main" val="1170986822"/>
                    </a:ext>
                  </a:extLst>
                </a:gridCol>
                <a:gridCol w="3701988">
                  <a:extLst>
                    <a:ext uri="{9D8B030D-6E8A-4147-A177-3AD203B41FA5}">
                      <a16:colId xmlns:a16="http://schemas.microsoft.com/office/drawing/2014/main" val="1590704968"/>
                    </a:ext>
                  </a:extLst>
                </a:gridCol>
                <a:gridCol w="2398919">
                  <a:extLst>
                    <a:ext uri="{9D8B030D-6E8A-4147-A177-3AD203B41FA5}">
                      <a16:colId xmlns:a16="http://schemas.microsoft.com/office/drawing/2014/main" val="1340476129"/>
                    </a:ext>
                  </a:extLst>
                </a:gridCol>
              </a:tblGrid>
              <a:tr h="745366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четверг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bg1"/>
                          </a:solidFill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b="0" dirty="0">
                        <a:solidFill>
                          <a:schemeClr val="bg1"/>
                        </a:solidFill>
                      </a:endParaRPr>
                    </a:p>
                    <a:p>
                      <a:endParaRPr lang="ru-RU" sz="1400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bg1"/>
                          </a:solidFill>
                        </a:rPr>
                        <a:t>Волосы (чай)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Консультация «Развитие общения детей и родителей в процессе аппликации»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345626"/>
                  </a:ext>
                </a:extLst>
              </a:tr>
              <a:tr h="745366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пятница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</a:rPr>
                        <a:t>Организация выставки. </a:t>
                      </a:r>
                      <a:r>
                        <a:rPr lang="ru-RU" sz="1400" b="0" dirty="0">
                          <a:solidFill>
                            <a:srgbClr val="002060"/>
                          </a:solidFill>
                        </a:rPr>
                        <a:t>Создание игровой ситуации. Беседа.</a:t>
                      </a:r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  <a:p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</a:rPr>
                        <a:t>Вылупившийся цыпленок(яичная скорлупа)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  <a:p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Дать родителям задание сделать с детьми аппликацию используя  пройденные техники </a:t>
                      </a:r>
                    </a:p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775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0976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3F83B24-C9DE-4805-9E68-784748E42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424936"/>
              </p:ext>
            </p:extLst>
          </p:nvPr>
        </p:nvGraphicFramePr>
        <p:xfrm>
          <a:off x="457200" y="456795"/>
          <a:ext cx="11277600" cy="3510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981">
                  <a:extLst>
                    <a:ext uri="{9D8B030D-6E8A-4147-A177-3AD203B41FA5}">
                      <a16:colId xmlns:a16="http://schemas.microsoft.com/office/drawing/2014/main" val="1618551492"/>
                    </a:ext>
                  </a:extLst>
                </a:gridCol>
                <a:gridCol w="3726873">
                  <a:extLst>
                    <a:ext uri="{9D8B030D-6E8A-4147-A177-3AD203B41FA5}">
                      <a16:colId xmlns:a16="http://schemas.microsoft.com/office/drawing/2014/main" val="326256084"/>
                    </a:ext>
                  </a:extLst>
                </a:gridCol>
                <a:gridCol w="3616036">
                  <a:extLst>
                    <a:ext uri="{9D8B030D-6E8A-4147-A177-3AD203B41FA5}">
                      <a16:colId xmlns:a16="http://schemas.microsoft.com/office/drawing/2014/main" val="3727228276"/>
                    </a:ext>
                  </a:extLst>
                </a:gridCol>
                <a:gridCol w="2313710">
                  <a:extLst>
                    <a:ext uri="{9D8B030D-6E8A-4147-A177-3AD203B41FA5}">
                      <a16:colId xmlns:a16="http://schemas.microsoft.com/office/drawing/2014/main" val="943106981"/>
                    </a:ext>
                  </a:extLst>
                </a:gridCol>
              </a:tblGrid>
              <a:tr h="5268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Работа педагога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Работа педагога с детьми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Работа педагога с родителями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928452"/>
                  </a:ext>
                </a:extLst>
              </a:tr>
              <a:tr h="98347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понедельник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Долька арбуза (арбузные семечки)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Поговорить с родителями об успехах детей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844892"/>
                  </a:ext>
                </a:extLst>
              </a:tr>
              <a:tr h="188727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вторник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+mn-lt"/>
                        </a:rPr>
                        <a:t>Организация выставки. 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Создание игровой ситуации. Беседа.</a:t>
                      </a:r>
                      <a:endParaRPr lang="ru-RU" sz="1400" dirty="0">
                        <a:solidFill>
                          <a:srgbClr val="002060"/>
                        </a:solidFill>
                        <a:latin typeface="+mn-lt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ru-RU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Котенок (опилки)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Беседа с родителями «необычная аппликация из ткани и ниток.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566342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2A8B4A3-1028-4C38-81B9-4018BF8B6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329602"/>
              </p:ext>
            </p:extLst>
          </p:nvPr>
        </p:nvGraphicFramePr>
        <p:xfrm>
          <a:off x="457200" y="4627303"/>
          <a:ext cx="11277600" cy="1648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981">
                  <a:extLst>
                    <a:ext uri="{9D8B030D-6E8A-4147-A177-3AD203B41FA5}">
                      <a16:colId xmlns:a16="http://schemas.microsoft.com/office/drawing/2014/main" val="3758799094"/>
                    </a:ext>
                  </a:extLst>
                </a:gridCol>
                <a:gridCol w="3726873">
                  <a:extLst>
                    <a:ext uri="{9D8B030D-6E8A-4147-A177-3AD203B41FA5}">
                      <a16:colId xmlns:a16="http://schemas.microsoft.com/office/drawing/2014/main" val="1222331398"/>
                    </a:ext>
                  </a:extLst>
                </a:gridCol>
                <a:gridCol w="3616036">
                  <a:extLst>
                    <a:ext uri="{9D8B030D-6E8A-4147-A177-3AD203B41FA5}">
                      <a16:colId xmlns:a16="http://schemas.microsoft.com/office/drawing/2014/main" val="976897826"/>
                    </a:ext>
                  </a:extLst>
                </a:gridCol>
                <a:gridCol w="2313710">
                  <a:extLst>
                    <a:ext uri="{9D8B030D-6E8A-4147-A177-3AD203B41FA5}">
                      <a16:colId xmlns:a16="http://schemas.microsoft.com/office/drawing/2014/main" val="2819393982"/>
                    </a:ext>
                  </a:extLst>
                </a:gridCol>
              </a:tblGrid>
              <a:tr h="1648805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четверг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                                  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+mn-lt"/>
                        </a:rPr>
                        <a:t>Создание отчетной презентации, организация выставки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ru-RU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+mn-lt"/>
                        </a:rPr>
                        <a:t>Бабочка (ткань)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+mn-lt"/>
                        </a:rPr>
                        <a:t>Задание для родителей совместно с детьми сделать аппликацию нетрадиционным способом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9952305"/>
                  </a:ext>
                </a:extLst>
              </a:tr>
            </a:tbl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AE78528-2C3D-4F61-BAA8-1A9CB4E9E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570398"/>
              </p:ext>
            </p:extLst>
          </p:nvPr>
        </p:nvGraphicFramePr>
        <p:xfrm>
          <a:off x="457200" y="3307946"/>
          <a:ext cx="11277600" cy="1319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981">
                  <a:extLst>
                    <a:ext uri="{9D8B030D-6E8A-4147-A177-3AD203B41FA5}">
                      <a16:colId xmlns:a16="http://schemas.microsoft.com/office/drawing/2014/main" val="13716327"/>
                    </a:ext>
                  </a:extLst>
                </a:gridCol>
                <a:gridCol w="3726873">
                  <a:extLst>
                    <a:ext uri="{9D8B030D-6E8A-4147-A177-3AD203B41FA5}">
                      <a16:colId xmlns:a16="http://schemas.microsoft.com/office/drawing/2014/main" val="1351111835"/>
                    </a:ext>
                  </a:extLst>
                </a:gridCol>
                <a:gridCol w="3616036">
                  <a:extLst>
                    <a:ext uri="{9D8B030D-6E8A-4147-A177-3AD203B41FA5}">
                      <a16:colId xmlns:a16="http://schemas.microsoft.com/office/drawing/2014/main" val="4048714805"/>
                    </a:ext>
                  </a:extLst>
                </a:gridCol>
                <a:gridCol w="2313710">
                  <a:extLst>
                    <a:ext uri="{9D8B030D-6E8A-4147-A177-3AD203B41FA5}">
                      <a16:colId xmlns:a16="http://schemas.microsoft.com/office/drawing/2014/main" val="219298282"/>
                    </a:ext>
                  </a:extLst>
                </a:gridCol>
              </a:tblGrid>
              <a:tr h="1319357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Организация выставки. Создание игровой ситуации. Беседа.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Ежик (нитки)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+mn-lt"/>
                        </a:rPr>
                        <a:t>Поговорить с родителями о том, какие у них впечатления о проделанной работе</a:t>
                      </a:r>
                    </a:p>
                    <a:p>
                      <a:endParaRPr lang="ru-RU" sz="1400" dirty="0">
                        <a:solidFill>
                          <a:schemeClr val="bg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95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7574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994</Words>
  <Application>Microsoft Office PowerPoint</Application>
  <PresentationFormat>Широкоэкранный</PresentationFormat>
  <Paragraphs>128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Tahoma</vt:lpstr>
      <vt:lpstr>var(--bs-font-sans-serif)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19</cp:revision>
  <dcterms:created xsi:type="dcterms:W3CDTF">2023-03-29T06:43:32Z</dcterms:created>
  <dcterms:modified xsi:type="dcterms:W3CDTF">2023-08-09T16:47:12Z</dcterms:modified>
</cp:coreProperties>
</file>