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6" r:id="rId2"/>
    <p:sldId id="257" r:id="rId3"/>
    <p:sldId id="256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63" r:id="rId14"/>
    <p:sldId id="277" r:id="rId15"/>
    <p:sldId id="278" r:id="rId16"/>
    <p:sldId id="280" r:id="rId17"/>
    <p:sldId id="281" r:id="rId18"/>
    <p:sldId id="282" r:id="rId19"/>
    <p:sldId id="283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506A8-1A10-429D-A61A-2228D12BA02E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A2EE6-829F-4A96-8DE6-A24F207733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136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C5F478C-9659-432B-B66A-1C7F86718E4D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BBA70FA-1C61-40D1-901D-D3EBB271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икита\AppData\Local\Microsoft\Windows\Temporary Internet Files\Content.IE5\OZ053NOP\MC90028710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21330"/>
            <a:ext cx="4536504" cy="427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530120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 учитель биологии МБОУ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Нижнетатмайнская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Гафиятуллина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Р.А.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2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онлайн калькулятора посчитаем ЖЕЛ каждого.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105835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https://medvisor.ru/articles/lekarstva-i-protsedury/kak-uznat-svoy-obem-legkikh/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45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81061"/>
              </p:ext>
            </p:extLst>
          </p:nvPr>
        </p:nvGraphicFramePr>
        <p:xfrm>
          <a:off x="611560" y="980728"/>
          <a:ext cx="7920880" cy="5232634"/>
        </p:xfrm>
        <a:graphic>
          <a:graphicData uri="http://schemas.openxmlformats.org/drawingml/2006/table">
            <a:tbl>
              <a:tblPr firstRow="1" firstCol="1" bandRow="1"/>
              <a:tblGrid>
                <a:gridCol w="3960028">
                  <a:extLst>
                    <a:ext uri="{9D8B030D-6E8A-4147-A177-3AD203B41FA5}">
                      <a16:colId xmlns:a16="http://schemas.microsoft.com/office/drawing/2014/main" val="357265110"/>
                    </a:ext>
                  </a:extLst>
                </a:gridCol>
                <a:gridCol w="3960852">
                  <a:extLst>
                    <a:ext uri="{9D8B030D-6E8A-4147-A177-3AD203B41FA5}">
                      <a16:colId xmlns:a16="http://schemas.microsoft.com/office/drawing/2014/main" val="857369090"/>
                    </a:ext>
                  </a:extLst>
                </a:gridCol>
              </a:tblGrid>
              <a:tr h="69607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ФЛЮОРОГРАФИЯ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Это исследование грудной клетки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9737151"/>
                  </a:ext>
                </a:extLst>
              </a:tr>
              <a:tr h="139215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ТУБЕРКУЛЕЗ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Возбудитель данного заболевания палочка Коха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972767"/>
                  </a:ext>
                </a:extLst>
              </a:tr>
              <a:tr h="208823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РАК ЛЕГКОГО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Заболевание курильщиков. Эпителиальная ткань бронхов перерождается и начинает разрастаться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8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60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ФЛЮРОГРАФИЯ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0" y="1340768"/>
            <a:ext cx="3486150" cy="3048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207" y="2864768"/>
            <a:ext cx="4995129" cy="3743421"/>
          </a:xfrm>
        </p:spPr>
      </p:pic>
    </p:spTree>
    <p:extLst>
      <p:ext uri="{BB962C8B-B14F-4D97-AF65-F5344CB8AC3E}">
        <p14:creationId xmlns:p14="http://schemas.microsoft.com/office/powerpoint/2010/main" val="82382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79" y="1585637"/>
            <a:ext cx="2878651" cy="21526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85637"/>
            <a:ext cx="2963653" cy="2214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09" y="4149080"/>
            <a:ext cx="2620221" cy="2520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62068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Болезни дыхательной системы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82015" y="1202779"/>
            <a:ext cx="2563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невмония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0806" y="3793207"/>
            <a:ext cx="259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Туберкулез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1267019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Рак легких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20072" y="3977873"/>
            <a:ext cx="3456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Пневмония</a:t>
            </a:r>
          </a:p>
          <a:p>
            <a:r>
              <a:rPr lang="ru-RU" sz="3200" dirty="0" smtClean="0"/>
              <a:t>Туберкулёз</a:t>
            </a:r>
          </a:p>
          <a:p>
            <a:r>
              <a:rPr lang="ru-RU" sz="3200" dirty="0" smtClean="0"/>
              <a:t>Рак лёгких</a:t>
            </a:r>
          </a:p>
          <a:p>
            <a:r>
              <a:rPr lang="ru-RU" sz="3200" dirty="0" smtClean="0"/>
              <a:t>Дифтерия</a:t>
            </a:r>
          </a:p>
          <a:p>
            <a:r>
              <a:rPr lang="ru-RU" sz="3200" dirty="0" smtClean="0"/>
              <a:t>ОРЗ, ОРВИ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139952" y="6381328"/>
            <a:ext cx="402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/>
              <a:t>Метод исследования - Флюорография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84743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94701">
            <a:off x="0" y="2564904"/>
            <a:ext cx="8229600" cy="125272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Ф</a:t>
            </a:r>
            <a:r>
              <a:rPr lang="ru-RU" dirty="0" smtClean="0">
                <a:solidFill>
                  <a:schemeClr val="tx1"/>
                </a:solidFill>
              </a:rPr>
              <a:t>ИЗМИНУТКА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7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531" y="0"/>
            <a:ext cx="9116469" cy="6741368"/>
          </a:xfrm>
        </p:spPr>
      </p:pic>
    </p:spTree>
    <p:extLst>
      <p:ext uri="{BB962C8B-B14F-4D97-AF65-F5344CB8AC3E}">
        <p14:creationId xmlns:p14="http://schemas.microsoft.com/office/powerpoint/2010/main" val="101182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252728"/>
          </a:xfrm>
        </p:spPr>
        <p:txBody>
          <a:bodyPr/>
          <a:lstStyle/>
          <a:p>
            <a:r>
              <a:rPr lang="ru-RU" dirty="0"/>
              <a:t>Экспресс – тестирование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82341"/>
            <a:ext cx="8496944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Для измерения жизненной емкости легких используется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Спирометр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Глюкометр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Эхокардиограф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Что такое жизненная емкость легких?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воздух, который остался после полного выдоха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объем воздуха, который человек выдыхает после самого глубокого вдоха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Выносливость дыхательной мускулатуры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73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964488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Возбудителем туберкулеза является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Палочка Коха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вирус гриппа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мукор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После извлечения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утопавшега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воды, прежде всего нужно: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сделать ему искусственное дыхание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надо освободить его дыхательные пути от воды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непрямой массаж сердца</a:t>
            </a: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Искусственное дыхание, непрямой массаж сердца одновременно применяют при: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остановке дыхания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если пульс прощупывается 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пульс не прощупывается  и произошла остановка дыхания. </a:t>
            </a:r>
          </a:p>
        </p:txBody>
      </p:sp>
    </p:spTree>
    <p:extLst>
      <p:ext uri="{BB962C8B-B14F-4D97-AF65-F5344CB8AC3E}">
        <p14:creationId xmlns:p14="http://schemas.microsoft.com/office/powerpoint/2010/main" val="210001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268760"/>
            <a:ext cx="5958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ответы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1 - 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В</a:t>
            </a:r>
          </a:p>
        </p:txBody>
      </p:sp>
    </p:spTree>
    <p:extLst>
      <p:ext uri="{BB962C8B-B14F-4D97-AF65-F5344CB8AC3E}">
        <p14:creationId xmlns:p14="http://schemas.microsoft.com/office/powerpoint/2010/main" val="79444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68760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1-ый уровень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–§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29, ответить на вопросы, дооформить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лаб.работу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тетрадях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2-й уровень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презентацию на тему «Курение. Влияние 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9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84976" cy="55172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1. Самый </a:t>
            </a:r>
            <a:r>
              <a:rPr lang="ru-RU" sz="2800" dirty="0">
                <a:solidFill>
                  <a:schemeClr val="tx1"/>
                </a:solidFill>
              </a:rPr>
              <a:t>крупный сосуд?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2. Сколько </a:t>
            </a:r>
            <a:r>
              <a:rPr lang="ru-RU" sz="2800" dirty="0">
                <a:solidFill>
                  <a:schemeClr val="tx1"/>
                </a:solidFill>
              </a:rPr>
              <a:t>камер имеет сердце?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3. Сколько </a:t>
            </a:r>
            <a:r>
              <a:rPr lang="ru-RU" sz="2800" dirty="0">
                <a:solidFill>
                  <a:schemeClr val="tx1"/>
                </a:solidFill>
              </a:rPr>
              <a:t>у нас кругов кровообращения?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4. С </a:t>
            </a:r>
            <a:r>
              <a:rPr lang="ru-RU" sz="2800" dirty="0">
                <a:solidFill>
                  <a:schemeClr val="tx1"/>
                </a:solidFill>
              </a:rPr>
              <a:t>какой камеры сердца начинается большой круг кровообращения?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5. Сколько </a:t>
            </a:r>
            <a:r>
              <a:rPr lang="ru-RU" sz="2800" dirty="0">
                <a:solidFill>
                  <a:schemeClr val="tx1"/>
                </a:solidFill>
              </a:rPr>
              <a:t>времени человек может находиться без воздуха?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6. Что </a:t>
            </a:r>
            <a:r>
              <a:rPr lang="ru-RU" sz="2800" dirty="0">
                <a:solidFill>
                  <a:schemeClr val="tx1"/>
                </a:solidFill>
              </a:rPr>
              <a:t>такое дыхание?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7</a:t>
            </a:r>
            <a:r>
              <a:rPr lang="ru-RU" sz="2800" dirty="0" smtClean="0">
                <a:solidFill>
                  <a:schemeClr val="tx1"/>
                </a:solidFill>
              </a:rPr>
              <a:t>. Орган </a:t>
            </a:r>
            <a:r>
              <a:rPr lang="ru-RU" sz="2800" dirty="0">
                <a:solidFill>
                  <a:schemeClr val="tx1"/>
                </a:solidFill>
              </a:rPr>
              <a:t>дыхательной системы, который выделяет слизь, увлажняет и согревает воздух?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8. Орган </a:t>
            </a:r>
            <a:r>
              <a:rPr lang="ru-RU" sz="2800" dirty="0">
                <a:solidFill>
                  <a:schemeClr val="tx1"/>
                </a:solidFill>
              </a:rPr>
              <a:t>дыхательной системы, который представляет собой  широкую трубку, состоящая из хрящевых </a:t>
            </a:r>
            <a:r>
              <a:rPr lang="ru-RU" sz="2800" dirty="0" smtClean="0">
                <a:solidFill>
                  <a:schemeClr val="tx1"/>
                </a:solidFill>
              </a:rPr>
              <a:t>полуколец?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0"/>
            <a:ext cx="8229600" cy="1252728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Разминка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9016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/>
              <a:t>Спасибо вам за урок! До свидания!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189" y="2708920"/>
            <a:ext cx="33623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3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680" y="1268760"/>
            <a:ext cx="7846640" cy="33123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Функциональные возможности</a:t>
            </a:r>
            <a:r>
              <a:rPr lang="ru-RU" sz="4000" dirty="0" smtClean="0">
                <a:solidFill>
                  <a:schemeClr val="tx1"/>
                </a:solidFill>
              </a:rPr>
              <a:t> дыхательной системы. Болезни и травмы органов дыхания, первая доврачебная  помощь.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093296"/>
            <a:ext cx="6400800" cy="43204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Ю.В.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7529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7" y="1340768"/>
            <a:ext cx="8208912" cy="4820839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сформировать понятия экскурсия грудной клетки, ЖЕЛ, болезни и травмы дыхательной системы и оказание первой доврачебной помощи.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807" y="260648"/>
            <a:ext cx="6417734" cy="939801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31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424936" cy="26642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Изменение </a:t>
            </a:r>
            <a:r>
              <a:rPr lang="ru-RU" dirty="0">
                <a:solidFill>
                  <a:schemeClr val="tx1"/>
                </a:solidFill>
              </a:rPr>
              <a:t>обхвата грудной клетки при вдохе и выдохе называется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экскурсией грудной клетки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9046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62381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Лаб. работа</a:t>
            </a:r>
          </a:p>
          <a:p>
            <a:r>
              <a:rPr lang="ru-RU" sz="2800" b="1" i="1" dirty="0" smtClean="0"/>
              <a:t>Измерение </a:t>
            </a:r>
            <a:r>
              <a:rPr lang="ru-RU" sz="2800" b="1" i="1" dirty="0"/>
              <a:t>экскурсии грудной клетки</a:t>
            </a:r>
          </a:p>
          <a:p>
            <a:r>
              <a:rPr lang="ru-RU" sz="2800" dirty="0"/>
              <a:t>Ход </a:t>
            </a:r>
            <a:r>
              <a:rPr lang="ru-RU" sz="2800" dirty="0" smtClean="0"/>
              <a:t>работы:</a:t>
            </a:r>
            <a:endParaRPr lang="ru-RU" sz="2800" dirty="0"/>
          </a:p>
          <a:p>
            <a:r>
              <a:rPr lang="ru-RU" sz="2800" dirty="0" smtClean="0"/>
              <a:t>1. Приподнять </a:t>
            </a:r>
            <a:r>
              <a:rPr lang="ru-RU" sz="2800" dirty="0"/>
              <a:t>руки и </a:t>
            </a:r>
            <a:r>
              <a:rPr lang="ru-RU" sz="2800" dirty="0" err="1" smtClean="0"/>
              <a:t>налажить</a:t>
            </a:r>
            <a:r>
              <a:rPr lang="ru-RU" sz="2800" dirty="0" smtClean="0"/>
              <a:t> </a:t>
            </a:r>
            <a:r>
              <a:rPr lang="ru-RU" sz="2800" dirty="0"/>
              <a:t>измерительную ленту, чтобы на спине она касалась углов лопаток, а на груди проходила по нижнему краю сосковых кружков у мужчин и над молочными железами у женщин. </a:t>
            </a:r>
            <a:endParaRPr lang="ru-RU" sz="2800" dirty="0" smtClean="0"/>
          </a:p>
          <a:p>
            <a:r>
              <a:rPr lang="ru-RU" sz="2800" dirty="0" smtClean="0"/>
              <a:t>2. Во </a:t>
            </a:r>
            <a:r>
              <a:rPr lang="ru-RU" sz="2800" dirty="0"/>
              <a:t>время измерения руки должны быть опущены. </a:t>
            </a:r>
            <a:endParaRPr lang="ru-RU" sz="2800" dirty="0" smtClean="0"/>
          </a:p>
          <a:p>
            <a:r>
              <a:rPr lang="ru-RU" sz="2800" dirty="0" smtClean="0"/>
              <a:t>3.  Измерение </a:t>
            </a:r>
            <a:r>
              <a:rPr lang="ru-RU" sz="2800" dirty="0"/>
              <a:t>на вдохе. </a:t>
            </a:r>
            <a:r>
              <a:rPr lang="ru-RU" sz="2800" dirty="0" smtClean="0"/>
              <a:t>Необходимо глубоко </a:t>
            </a:r>
            <a:r>
              <a:rPr lang="ru-RU" sz="2800" dirty="0"/>
              <a:t>вдохнуть. Мышцы напрягать нельзя. Плечи не поднимать.</a:t>
            </a:r>
          </a:p>
          <a:p>
            <a:r>
              <a:rPr lang="ru-RU" sz="2800" dirty="0" smtClean="0"/>
              <a:t>4. Измерение </a:t>
            </a:r>
            <a:r>
              <a:rPr lang="ru-RU" sz="2800" dirty="0"/>
              <a:t>на выдохе. </a:t>
            </a:r>
            <a:r>
              <a:rPr lang="ru-RU" sz="2800" dirty="0" smtClean="0"/>
              <a:t>Сделать </a:t>
            </a:r>
            <a:r>
              <a:rPr lang="ru-RU" sz="2800" dirty="0"/>
              <a:t>глубокий выдох. Плечи не опускать, не сутулиться. </a:t>
            </a:r>
          </a:p>
          <a:p>
            <a:r>
              <a:rPr lang="ru-RU" sz="2800" dirty="0" smtClean="0"/>
              <a:t>5. Посчитать среднее арифметическое. В </a:t>
            </a:r>
            <a:r>
              <a:rPr lang="ru-RU" sz="2800" dirty="0"/>
              <a:t>норме разница должна быть 6-9 см. </a:t>
            </a:r>
          </a:p>
        </p:txBody>
      </p:sp>
    </p:spTree>
    <p:extLst>
      <p:ext uri="{BB962C8B-B14F-4D97-AF65-F5344CB8AC3E}">
        <p14:creationId xmlns:p14="http://schemas.microsoft.com/office/powerpoint/2010/main" val="93245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72" y="260648"/>
            <a:ext cx="8686800" cy="1252728"/>
          </a:xfrm>
        </p:spPr>
        <p:txBody>
          <a:bodyPr/>
          <a:lstStyle/>
          <a:p>
            <a:r>
              <a:rPr lang="ru-RU" dirty="0"/>
              <a:t>Жизненная емкость легких </a:t>
            </a:r>
            <a:r>
              <a:rPr lang="ru-RU" dirty="0" smtClean="0"/>
              <a:t>(ЖЕЛ)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044780"/>
              </p:ext>
            </p:extLst>
          </p:nvPr>
        </p:nvGraphicFramePr>
        <p:xfrm>
          <a:off x="683568" y="1772816"/>
          <a:ext cx="8136904" cy="4809727"/>
        </p:xfrm>
        <a:graphic>
          <a:graphicData uri="http://schemas.openxmlformats.org/drawingml/2006/table">
            <a:tbl>
              <a:tblPr firstRow="1" firstCol="1" bandRow="1"/>
              <a:tblGrid>
                <a:gridCol w="4068027">
                  <a:extLst>
                    <a:ext uri="{9D8B030D-6E8A-4147-A177-3AD203B41FA5}">
                      <a16:colId xmlns:a16="http://schemas.microsoft.com/office/drawing/2014/main" val="1698999239"/>
                    </a:ext>
                  </a:extLst>
                </a:gridCol>
                <a:gridCol w="4068877">
                  <a:extLst>
                    <a:ext uri="{9D8B030D-6E8A-4147-A177-3AD203B41FA5}">
                      <a16:colId xmlns:a16="http://schemas.microsoft.com/office/drawing/2014/main" val="65815928"/>
                    </a:ext>
                  </a:extLst>
                </a:gridCol>
              </a:tblGrid>
              <a:tr h="1152127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Мужчина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3500 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44475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Женщина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3000 мл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57586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Гимнаст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4000 мл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81902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Футболист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4200 мл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20503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Штангист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4300 мл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367114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Плавец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4900 мл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03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72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42939"/>
            <a:ext cx="3822700" cy="286702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269"/>
            <a:ext cx="6571630" cy="3099574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437902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0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889" y="404664"/>
            <a:ext cx="88204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воздушными шарами.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Успокаиваем пульс.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Теперь повторите процедуру тем же образом, но на этот раз вдохните максимально глубоко, а затем выдохните как можно сильнее;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Также сделайте три таких же замера и вычислите среднее арифметическое;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 Рядом со своими шарами поставьте линейку. Замерять диаметр шара нужно по верхней и нижней точкам.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 Сделайте как минимум три таких замера и затем вычислите среднее арифметическое (складываем три результата и делим на три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551</TotalTime>
  <Words>533</Words>
  <Application>Microsoft Office PowerPoint</Application>
  <PresentationFormat>Экран (4:3)</PresentationFormat>
  <Paragraphs>101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Candara</vt:lpstr>
      <vt:lpstr>Symbol</vt:lpstr>
      <vt:lpstr>Times New Roman</vt:lpstr>
      <vt:lpstr>Волна</vt:lpstr>
      <vt:lpstr>Презентация PowerPoint</vt:lpstr>
      <vt:lpstr>Разминка</vt:lpstr>
      <vt:lpstr>Функциональные возможности дыхательной системы. Болезни и травмы органов дыхания, первая доврачебная  помощь.</vt:lpstr>
      <vt:lpstr>сформировать понятия экскурсия грудной клетки, ЖЕЛ, болезни и травмы дыхательной системы и оказание первой доврачебной помощи. </vt:lpstr>
      <vt:lpstr>Изменение обхвата грудной клетки при вдохе и выдохе называется экскурсией грудной клетки. </vt:lpstr>
      <vt:lpstr>Презентация PowerPoint</vt:lpstr>
      <vt:lpstr>Жизненная емкость легких (ЖЕЛ)</vt:lpstr>
      <vt:lpstr>Презентация PowerPoint</vt:lpstr>
      <vt:lpstr>Презентация PowerPoint</vt:lpstr>
      <vt:lpstr>Презентация PowerPoint</vt:lpstr>
      <vt:lpstr>Презентация PowerPoint</vt:lpstr>
      <vt:lpstr>ФЛЮРОГРАФИЯ</vt:lpstr>
      <vt:lpstr>Презентация PowerPoint</vt:lpstr>
      <vt:lpstr>ФИЗМИНУТКА</vt:lpstr>
      <vt:lpstr>Презентация PowerPoint</vt:lpstr>
      <vt:lpstr>Экспресс – тестирование</vt:lpstr>
      <vt:lpstr>Презентация PowerPoint</vt:lpstr>
      <vt:lpstr>Презентация PowerPoint</vt:lpstr>
      <vt:lpstr>Презентация PowerPoint</vt:lpstr>
      <vt:lpstr>Спасибо вам за урок! До свидания!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Функциональные возможности дыхательной системы. Болезни и травмы органов дыхания, первая помощь.</dc:title>
  <dc:creator>Никита</dc:creator>
  <cp:lastModifiedBy>Школа 2</cp:lastModifiedBy>
  <cp:revision>46</cp:revision>
  <dcterms:created xsi:type="dcterms:W3CDTF">2014-02-25T06:24:35Z</dcterms:created>
  <dcterms:modified xsi:type="dcterms:W3CDTF">2022-01-20T15:10:17Z</dcterms:modified>
</cp:coreProperties>
</file>