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77" r:id="rId5"/>
    <p:sldId id="259" r:id="rId6"/>
    <p:sldId id="278" r:id="rId7"/>
    <p:sldId id="279" r:id="rId8"/>
    <p:sldId id="280" r:id="rId9"/>
    <p:sldId id="281" r:id="rId10"/>
    <p:sldId id="260" r:id="rId11"/>
    <p:sldId id="261" r:id="rId12"/>
    <p:sldId id="271" r:id="rId13"/>
    <p:sldId id="275" r:id="rId14"/>
    <p:sldId id="269" r:id="rId15"/>
    <p:sldId id="27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3300"/>
    <a:srgbClr val="9966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121" autoAdjust="0"/>
    <p:restoredTop sz="94660"/>
  </p:normalViewPr>
  <p:slideViewPr>
    <p:cSldViewPr>
      <p:cViewPr varScale="1">
        <p:scale>
          <a:sx n="60" d="100"/>
          <a:sy n="60" d="100"/>
        </p:scale>
        <p:origin x="-82" y="-33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464" y="-8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68CE1-8E35-42FD-B9EE-336146331162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4C9DC2-35F5-449F-894C-2BD942422D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C9CC47-69AB-4A30-A835-1D7CE3A05EA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34D3-52E3-42AD-BC1D-9C927795A0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34D3-52E3-42AD-BC1D-9C927795A0ED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10001"/>
            </a:srgbClr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noFill/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86D9A2B-7009-42DB-BC47-71372A835F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941D2-6923-4E4C-81F2-69F0AED5C1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64AC4-D738-444F-921C-FC1D7DAF13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92E9F5-FC59-454F-8441-459689A5A6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96AAA2-1D8C-41A8-8532-BAA2F8DAED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08FE62-D692-445A-A743-02C106275E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6BDB4-C988-483F-A75D-042DDB160E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0830B-A424-478C-B8A4-A153DC8F5D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2AAE6-B7DF-4E18-8C48-F744230D44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14668-1F95-4490-9458-AA1459F43F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92B79A-3FCE-41C0-B09C-1EB8C013DB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solidFill>
            <a:srgbClr val="FFFFFF">
              <a:alpha val="1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fld id="{2848929A-6BE9-48D8-A525-DD441886993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b="1" i="1">
          <a:solidFill>
            <a:srgbClr val="663300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tdesign.ru/archives/935" TargetMode="External"/><Relationship Id="rId2" Type="http://schemas.openxmlformats.org/officeDocument/2006/relationships/hyperlink" Target="http://atlanticrus.ru/content/izobrazhenie-figury-cheloveka?page=show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openclass.ru/node/358626" TargetMode="External"/><Relationship Id="rId4" Type="http://schemas.openxmlformats.org/officeDocument/2006/relationships/hyperlink" Target="http://www.crown6.org/publ/86-1-0-3515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tik.com.ua/mir_modi/1high.htm" TargetMode="External"/><Relationship Id="rId2" Type="http://schemas.openxmlformats.org/officeDocument/2006/relationships/hyperlink" Target="http://www.butik.com.ua/mir_modi/chto_takoe_pret-a-porter.htm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1412776"/>
            <a:ext cx="8208912" cy="2259682"/>
          </a:xfrm>
          <a:ln w="57150">
            <a:solidFill>
              <a:srgbClr val="CC9900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/>
          <a:p>
            <a:r>
              <a:rPr lang="ru-RU" sz="3600" dirty="0" smtClean="0">
                <a:ln w="24500" cmpd="dbl">
                  <a:solidFill>
                    <a:srgbClr val="6633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«Модели «от кутюр» и «прет - а порте». Создание эскизов  коллекций моделей»</a:t>
            </a:r>
            <a:endParaRPr lang="ru-RU" dirty="0">
              <a:ln w="24500" cmpd="dbl">
                <a:solidFill>
                  <a:srgbClr val="6633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75856" y="5085184"/>
            <a:ext cx="5320680" cy="1008112"/>
          </a:xfrm>
        </p:spPr>
        <p:txBody>
          <a:bodyPr/>
          <a:lstStyle/>
          <a:p>
            <a:r>
              <a:rPr lang="ru-RU" sz="1600" i="1" cap="all" dirty="0" smtClean="0">
                <a:ln w="9000" cmpd="sng">
                  <a:solidFill>
                    <a:srgbClr val="9966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Подготовила педагог дополнительного </a:t>
            </a:r>
          </a:p>
          <a:p>
            <a:r>
              <a:rPr lang="ru-RU" sz="1600" i="1" cap="all" dirty="0">
                <a:ln w="9000" cmpd="sng">
                  <a:solidFill>
                    <a:srgbClr val="9966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о</a:t>
            </a:r>
            <a:r>
              <a:rPr lang="ru-RU" sz="1600" i="1" cap="all" dirty="0" smtClean="0">
                <a:ln w="9000" cmpd="sng">
                  <a:solidFill>
                    <a:srgbClr val="9966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бразования </a:t>
            </a:r>
          </a:p>
          <a:p>
            <a:r>
              <a:rPr lang="ru-RU" sz="1600" i="1" cap="all" dirty="0" smtClean="0">
                <a:ln w="9000" cmpd="sng">
                  <a:solidFill>
                    <a:srgbClr val="9966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Сычева Наталия Викторовна</a:t>
            </a:r>
            <a:endParaRPr lang="ru-RU" sz="2400" i="1" cap="all" dirty="0">
              <a:ln w="9000" cmpd="sng">
                <a:solidFill>
                  <a:srgbClr val="9966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332656"/>
            <a:ext cx="72728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rgbClr val="FF99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2400" b="1" i="1" cap="all" dirty="0" smtClean="0">
                <a:ln w="9000" cmpd="sng">
                  <a:solidFill>
                    <a:srgbClr val="FF99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Центр детского творчества» г.Кумертау</a:t>
            </a:r>
            <a:endParaRPr lang="ru-RU" sz="2400" b="1" i="1" cap="all" dirty="0">
              <a:ln w="9000" cmpd="sng">
                <a:solidFill>
                  <a:srgbClr val="FF99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57" name="Picture 1" descr="C:\Users\Комп\Desktop\папка Наташи\эскизы моделей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11985">
            <a:off x="480049" y="3466142"/>
            <a:ext cx="2376264" cy="28889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51" grpId="0" build="p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548680"/>
            <a:ext cx="6696744" cy="646331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76200"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n>
                  <a:solidFill>
                    <a:srgbClr val="FF0000"/>
                  </a:solidFill>
                </a:ln>
                <a:solidFill>
                  <a:srgbClr val="663300"/>
                </a:solidFill>
              </a:rPr>
              <a:t>Этапы разработки коллекции:</a:t>
            </a:r>
            <a:endParaRPr lang="ru-RU" sz="3600" dirty="0">
              <a:ln>
                <a:solidFill>
                  <a:srgbClr val="FF0000"/>
                </a:solidFill>
              </a:ln>
              <a:solidFill>
                <a:srgbClr val="663300"/>
              </a:soli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187624" y="1331476"/>
            <a:ext cx="6732240" cy="4431983"/>
          </a:xfrm>
          <a:prstGeom prst="rect">
            <a:avLst/>
          </a:prstGeom>
          <a:ln w="76200">
            <a:solidFill>
              <a:srgbClr val="FFC000"/>
            </a:solidFill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</a:rPr>
              <a:t>1.Определение предназначения и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</a:rPr>
              <a:t>  сезонности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</a:rPr>
              <a:t>коллекции ( и количества моделей в коллекции).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FF00"/>
                </a:solidFill>
                <a:latin typeface="+mj-lt"/>
              </a:rPr>
              <a:t>2.Определение темы коллекции.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</a:rPr>
              <a:t>3.Определение стиля коллекции.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FF00"/>
                </a:solidFill>
                <a:latin typeface="+mj-lt"/>
                <a:ea typeface="Calibri" pitchFamily="34" charset="0"/>
              </a:rPr>
              <a:t>4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</a:rPr>
              <a:t>.Определение  основной идеи и замысла коллекции.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FF00"/>
                </a:solidFill>
                <a:latin typeface="+mj-lt"/>
                <a:ea typeface="Calibri" pitchFamily="34" charset="0"/>
              </a:rPr>
              <a:t>5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</a:rPr>
              <a:t>. Определение силуэтных форм, вида тканей  и цветового решения коллекции.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FF00"/>
                </a:solidFill>
                <a:latin typeface="+mj-lt"/>
                <a:ea typeface="Calibri" pitchFamily="34" charset="0"/>
              </a:rPr>
              <a:t>6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  <a:ea typeface="Calibri" pitchFamily="34" charset="0"/>
              </a:rPr>
              <a:t>.Определение  дополнений и деталей отделки моделей.</a:t>
            </a:r>
            <a:endParaRPr kumimoji="0" lang="ru-RU" sz="105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16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6248" y="1205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43608" y="476672"/>
            <a:ext cx="6984776" cy="52322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76200">
            <a:solidFill>
              <a:srgbClr val="FFFF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all" normalizeH="0" baseline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Calibri" pitchFamily="34" charset="0"/>
              </a:rPr>
              <a:t>«Создание</a:t>
            </a:r>
            <a:r>
              <a:rPr kumimoji="0" lang="ru-RU" sz="28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Calibri" pitchFamily="34" charset="0"/>
              </a:rPr>
              <a:t> </a:t>
            </a:r>
            <a:r>
              <a:rPr kumimoji="0" lang="ru-RU" sz="2800" b="1" i="0" u="none" strike="noStrike" cap="all" normalizeH="0" baseline="0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996600"/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ea typeface="Calibri" pitchFamily="34" charset="0"/>
              </a:rPr>
              <a:t>эскизов моделей».</a:t>
            </a:r>
            <a:endParaRPr kumimoji="0" lang="ru-RU" sz="4000" b="1" i="0" u="none" strike="noStrike" cap="all" normalizeH="0" baseline="0" dirty="0" smtClean="0">
              <a:ln w="9000" cmpd="sng">
                <a:solidFill>
                  <a:srgbClr val="FF0000"/>
                </a:solidFill>
                <a:prstDash val="solid"/>
              </a:ln>
              <a:solidFill>
                <a:srgbClr val="9966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</a:endParaRPr>
          </a:p>
        </p:txBody>
      </p:sp>
      <p:pic>
        <p:nvPicPr>
          <p:cNvPr id="18436" name="Picture 4" descr="C:\Users\Комп\Desktop\эскизы моделей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53793" y="2708920"/>
            <a:ext cx="3390207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3576454fcd4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1340768"/>
            <a:ext cx="5566622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0000"/>
            </a:solidFill>
          </a:ln>
          <a:effectLst>
            <a:glow rad="228600">
              <a:srgbClr val="FF0000"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15616" y="1052736"/>
            <a:ext cx="6840760" cy="452431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76200">
            <a:solidFill>
              <a:srgbClr val="FFFF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Цельность коллекции достигается путем использования в ней гармонизирующих факторов:</a:t>
            </a:r>
            <a:endParaRPr kumimoji="0" lang="ru-RU" sz="12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стилевое единство;</a:t>
            </a:r>
            <a:endParaRPr kumimoji="0" lang="ru-RU" sz="1200" b="0" i="0" u="none" strike="noStrike" cap="none" normalizeH="0" baseline="0" dirty="0" smtClean="0">
              <a:ln>
                <a:solidFill>
                  <a:srgbClr val="996600"/>
                </a:solidFill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единство формы;</a:t>
            </a:r>
            <a:endParaRPr kumimoji="0" lang="ru-RU" sz="1200" b="0" i="0" u="none" strike="noStrike" cap="none" normalizeH="0" baseline="0" dirty="0" smtClean="0">
              <a:ln>
                <a:solidFill>
                  <a:srgbClr val="996600"/>
                </a:solidFill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единая цветовая грамма;</a:t>
            </a:r>
            <a:endParaRPr kumimoji="0" lang="ru-RU" sz="1200" b="0" i="0" u="none" strike="noStrike" cap="none" normalizeH="0" baseline="0" dirty="0" smtClean="0">
              <a:ln>
                <a:solidFill>
                  <a:srgbClr val="996600"/>
                </a:solidFill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единая структура и фактура материалов;</a:t>
            </a:r>
            <a:endParaRPr kumimoji="0" lang="ru-RU" sz="1200" b="0" i="0" u="none" strike="noStrike" cap="none" normalizeH="0" baseline="0" dirty="0" smtClean="0">
              <a:ln>
                <a:solidFill>
                  <a:srgbClr val="996600"/>
                </a:solidFill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3200" b="0" i="0" u="none" strike="noStrike" cap="none" normalizeH="0" baseline="0" dirty="0" smtClean="0">
                <a:ln>
                  <a:solidFill>
                    <a:srgbClr val="996600"/>
                  </a:solidFill>
                </a:ln>
                <a:solidFill>
                  <a:srgbClr val="66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единство образного решения.</a:t>
            </a:r>
            <a:endParaRPr kumimoji="0" lang="ru-RU" sz="4400" b="0" i="0" u="none" strike="noStrike" cap="none" normalizeH="0" baseline="0" dirty="0" smtClean="0">
              <a:ln>
                <a:solidFill>
                  <a:srgbClr val="996600"/>
                </a:solidFill>
              </a:ln>
              <a:solidFill>
                <a:srgbClr val="66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043608" y="759520"/>
            <a:ext cx="7128792" cy="4770537"/>
          </a:xfrm>
          <a:prstGeom prst="rect">
            <a:avLst/>
          </a:prstGeom>
          <a:solidFill>
            <a:srgbClr val="002060"/>
          </a:solidFill>
          <a:ln w="76200">
            <a:solidFill>
              <a:srgbClr val="FFFF00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rgbClr val="6633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Динамичность коллекции, предполагает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основным направлениям:</a:t>
            </a:r>
            <a:endParaRPr kumimoji="0" lang="ru-RU" sz="12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6633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основной идеи коллекции;</a:t>
            </a:r>
            <a:endParaRPr kumimoji="0" lang="ru-RU" sz="1100" b="0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   —</a:t>
            </a: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композиционного решения;</a:t>
            </a:r>
            <a:endParaRPr kumimoji="0" lang="ru-RU" sz="1100" b="0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   —</a:t>
            </a: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конструктивного решения;</a:t>
            </a:r>
            <a:endParaRPr kumimoji="0" lang="ru-RU" sz="1100" b="0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   —</a:t>
            </a: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тонального ряда коллекции;</a:t>
            </a:r>
            <a:endParaRPr kumimoji="0" lang="ru-RU" sz="1100" b="0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    —</a:t>
            </a:r>
            <a:r>
              <a:rPr kumimoji="0" lang="ru-RU" sz="2800" b="0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цветового ряда коллекции.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663300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332656"/>
            <a:ext cx="5904656" cy="523220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76200"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en-US" sz="2800" b="1" i="1" dirty="0" err="1">
                <a:ln>
                  <a:solidFill>
                    <a:srgbClr val="FF0000"/>
                  </a:solidFill>
                </a:ln>
                <a:solidFill>
                  <a:srgbClr val="996600"/>
                </a:solidFill>
                <a:latin typeface="+mn-lt"/>
              </a:rPr>
              <a:t>Законы</a:t>
            </a:r>
            <a:r>
              <a:rPr lang="en-US" sz="2800" b="1" i="1" dirty="0">
                <a:ln>
                  <a:solidFill>
                    <a:srgbClr val="FF0000"/>
                  </a:solidFill>
                </a:ln>
                <a:solidFill>
                  <a:srgbClr val="996600"/>
                </a:solidFill>
                <a:latin typeface="+mn-lt"/>
              </a:rPr>
              <a:t> и </a:t>
            </a:r>
            <a:r>
              <a:rPr lang="en-US" sz="2800" b="1" i="1" dirty="0" err="1">
                <a:ln>
                  <a:solidFill>
                    <a:srgbClr val="FF0000"/>
                  </a:solidFill>
                </a:ln>
                <a:solidFill>
                  <a:srgbClr val="996600"/>
                </a:solidFill>
                <a:latin typeface="+mn-lt"/>
              </a:rPr>
              <a:t>правила</a:t>
            </a:r>
            <a:r>
              <a:rPr lang="en-US" sz="2800" b="1" i="1" dirty="0">
                <a:ln>
                  <a:solidFill>
                    <a:srgbClr val="FF0000"/>
                  </a:solidFill>
                </a:ln>
                <a:solidFill>
                  <a:srgbClr val="996600"/>
                </a:solidFill>
                <a:latin typeface="+mn-lt"/>
              </a:rPr>
              <a:t> </a:t>
            </a:r>
            <a:r>
              <a:rPr lang="en-US" sz="2800" b="1" i="1" dirty="0" err="1">
                <a:ln>
                  <a:solidFill>
                    <a:srgbClr val="FF0000"/>
                  </a:solidFill>
                </a:ln>
                <a:solidFill>
                  <a:srgbClr val="996600"/>
                </a:solidFill>
                <a:latin typeface="+mn-lt"/>
              </a:rPr>
              <a:t>композиции</a:t>
            </a:r>
            <a:r>
              <a:rPr lang="en-US" sz="2800" b="1" dirty="0">
                <a:ln>
                  <a:solidFill>
                    <a:srgbClr val="FF0000"/>
                  </a:solidFill>
                </a:ln>
                <a:solidFill>
                  <a:srgbClr val="996600"/>
                </a:solidFill>
                <a:latin typeface="+mn-lt"/>
              </a:rPr>
              <a:t> 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996600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1124744"/>
            <a:ext cx="6624736" cy="4678204"/>
          </a:xfrm>
          <a:prstGeom prst="rect">
            <a:avLst/>
          </a:prstGeom>
          <a:solidFill>
            <a:srgbClr val="002060"/>
          </a:solidFill>
          <a:ln w="76200">
            <a:solidFill>
              <a:srgbClr val="FFFF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Наличие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композиционного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центра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. </a:t>
            </a:r>
            <a:endParaRPr lang="ru-RU" sz="2800" b="1" i="1" dirty="0" smtClean="0">
              <a:ln w="9525">
                <a:solidFill>
                  <a:srgbClr val="FF0000"/>
                </a:solidFill>
              </a:ln>
              <a:solidFill>
                <a:srgbClr val="FFFF00"/>
              </a:solidFill>
              <a:latin typeface="+mn-lt"/>
            </a:endParaRPr>
          </a:p>
          <a:p>
            <a:pPr marL="342900" indent="-342900">
              <a:buAutoNum type="arabicParenR"/>
            </a:pPr>
            <a:r>
              <a:rPr lang="en-US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Соразмерность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всех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частей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и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компонентов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композиции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между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собой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и </a:t>
            </a:r>
            <a:r>
              <a:rPr lang="en-US" sz="2800" b="1" i="1" dirty="0" err="1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фигурой</a:t>
            </a:r>
            <a:r>
              <a:rPr lang="en-US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человека</a:t>
            </a:r>
            <a:r>
              <a:rPr lang="ru-RU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.</a:t>
            </a:r>
          </a:p>
          <a:p>
            <a:pPr marL="342900" indent="-342900">
              <a:buFontTx/>
              <a:buAutoNum type="arabicParenR"/>
            </a:pPr>
            <a:r>
              <a:rPr lang="ru-RU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ru-RU" sz="2800" b="1" i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Цельность композиции. </a:t>
            </a:r>
          </a:p>
          <a:p>
            <a:pPr marL="342900" indent="-342900">
              <a:buAutoNum type="arabicParenR"/>
            </a:pPr>
            <a:r>
              <a:rPr lang="en-US" sz="2800" b="1" i="1" dirty="0" err="1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Подчинение</a:t>
            </a:r>
            <a:r>
              <a:rPr lang="en-US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компонентов</a:t>
            </a:r>
            <a:r>
              <a:rPr lang="en-US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композиции</a:t>
            </a:r>
            <a:r>
              <a:rPr lang="en-US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и </a:t>
            </a:r>
            <a:r>
              <a:rPr lang="en-US" sz="2800" b="1" i="1" dirty="0" err="1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композиционных</a:t>
            </a:r>
            <a:r>
              <a:rPr lang="en-US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средств</a:t>
            </a:r>
            <a:r>
              <a:rPr lang="en-US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назначению</a:t>
            </a:r>
            <a:r>
              <a:rPr lang="en-US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 </a:t>
            </a:r>
            <a:r>
              <a:rPr lang="en-US" sz="2800" b="1" i="1" dirty="0" err="1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одежды</a:t>
            </a:r>
            <a:r>
              <a:rPr lang="en-US" sz="2800" b="1" i="1" dirty="0" smtClean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</a:rPr>
              <a:t>.</a:t>
            </a:r>
            <a:endParaRPr lang="ru-RU" sz="2800" b="1" i="1" dirty="0" smtClean="0">
              <a:ln w="9525">
                <a:solidFill>
                  <a:srgbClr val="FF0000"/>
                </a:solidFill>
              </a:ln>
              <a:solidFill>
                <a:srgbClr val="FFFF00"/>
              </a:solidFill>
              <a:latin typeface="+mn-lt"/>
            </a:endParaRPr>
          </a:p>
          <a:p>
            <a:pPr marL="342900" indent="-342900"/>
            <a:r>
              <a:rPr lang="en-US" sz="2800" b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</a:rPr>
              <a:t/>
            </a:r>
            <a:br>
              <a:rPr lang="en-US" sz="2800" b="1" dirty="0">
                <a:ln w="9525">
                  <a:solidFill>
                    <a:srgbClr val="FF0000"/>
                  </a:solidFill>
                </a:ln>
                <a:solidFill>
                  <a:srgbClr val="FFFF00"/>
                </a:solidFill>
              </a:rPr>
            </a:br>
            <a:endParaRPr lang="ru-RU" b="1" dirty="0">
              <a:ln w="9525">
                <a:solidFill>
                  <a:srgbClr val="FF00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692696"/>
            <a:ext cx="69517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n>
                  <a:solidFill>
                    <a:srgbClr val="FF9900"/>
                  </a:solidFill>
                </a:ln>
                <a:solidFill>
                  <a:srgbClr val="FF0000"/>
                </a:solidFill>
                <a:cs typeface="Aharoni" pitchFamily="2" charset="-79"/>
              </a:rPr>
              <a:t>При разработке презентации были использованы</a:t>
            </a:r>
          </a:p>
          <a:p>
            <a:r>
              <a:rPr lang="ru-RU" sz="2800" b="1" i="1" dirty="0" smtClean="0">
                <a:ln>
                  <a:solidFill>
                    <a:srgbClr val="FF9900"/>
                  </a:solidFill>
                </a:ln>
                <a:solidFill>
                  <a:srgbClr val="FF0000"/>
                </a:solidFill>
                <a:cs typeface="Aharoni" pitchFamily="2" charset="-79"/>
              </a:rPr>
              <a:t>Материалы следующих интернет – ресурсов</a:t>
            </a:r>
            <a:endParaRPr lang="ru-RU" sz="2800" b="1" i="1" dirty="0">
              <a:ln>
                <a:solidFill>
                  <a:srgbClr val="FF9900"/>
                </a:solidFill>
              </a:ln>
              <a:solidFill>
                <a:srgbClr val="FF0000"/>
              </a:solidFill>
              <a:cs typeface="Aharoni" pitchFamily="2" charset="-79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403648" y="2996952"/>
            <a:ext cx="6552728" cy="2523768"/>
          </a:xfrm>
          <a:prstGeom prst="rect">
            <a:avLst/>
          </a:prstGeom>
          <a:solidFill>
            <a:srgbClr val="FFFF00"/>
          </a:solidFill>
          <a:ln w="76200">
            <a:solidFill>
              <a:srgbClr val="00B0F0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http://atlanticrus.ru/content/izobrazhenie-figury-cheloveka?page=show</a:t>
            </a:r>
            <a:endParaRPr kumimoji="0" lang="ru-RU" sz="105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http://www.mtdesign.ru/archives/935</a:t>
            </a:r>
            <a:endParaRPr kumimoji="0" lang="ru-RU" sz="105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http://www.crown6.org/publ/86-1-0-3515</a:t>
            </a:r>
            <a:endParaRPr kumimoji="0" lang="ru-RU" sz="105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http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://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www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.</a:t>
            </a:r>
            <a:r>
              <a:rPr kumimoji="0" lang="en-US" sz="2800" b="0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openclass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.</a:t>
            </a:r>
            <a:r>
              <a:rPr kumimoji="0" lang="en-US" sz="2800" b="0" i="1" u="none" strike="noStrike" cap="none" normalizeH="0" baseline="0" dirty="0" err="1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ru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/</a:t>
            </a:r>
            <a:r>
              <a:rPr kumimoji="0" lang="en-US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node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/358626</a:t>
            </a:r>
            <a:endParaRPr kumimoji="0" lang="ru-RU" sz="105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79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7344816" cy="122413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76200">
            <a:solidFill>
              <a:srgbClr val="FF9900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ln>
                  <a:solidFill>
                    <a:srgbClr val="FF0000"/>
                  </a:solidFill>
                </a:ln>
              </a:rPr>
              <a:t>"</a:t>
            </a:r>
            <a:r>
              <a:rPr lang="ru-RU" sz="2400" dirty="0" err="1">
                <a:ln>
                  <a:solidFill>
                    <a:srgbClr val="FF0000"/>
                  </a:solidFill>
                </a:ln>
              </a:rPr>
              <a:t>Haute</a:t>
            </a:r>
            <a:r>
              <a:rPr lang="ru-RU" sz="2400" dirty="0">
                <a:ln>
                  <a:solidFill>
                    <a:srgbClr val="FF0000"/>
                  </a:solidFill>
                </a:ln>
              </a:rPr>
              <a:t> </a:t>
            </a:r>
            <a:r>
              <a:rPr lang="ru-RU" sz="2400" dirty="0" err="1">
                <a:ln>
                  <a:solidFill>
                    <a:srgbClr val="FF0000"/>
                  </a:solidFill>
                </a:ln>
              </a:rPr>
              <a:t>Couture</a:t>
            </a:r>
            <a:r>
              <a:rPr lang="ru-RU" sz="2400" dirty="0">
                <a:ln>
                  <a:solidFill>
                    <a:srgbClr val="FF0000"/>
                  </a:solidFill>
                </a:ln>
              </a:rPr>
              <a:t>" (</a:t>
            </a:r>
            <a:r>
              <a:rPr lang="ru-RU" sz="2400" dirty="0" err="1">
                <a:ln>
                  <a:solidFill>
                    <a:srgbClr val="FF0000"/>
                  </a:solidFill>
                </a:ln>
              </a:rPr>
              <a:t>от-кутюр</a:t>
            </a:r>
            <a:r>
              <a:rPr lang="ru-RU" sz="2400" dirty="0">
                <a:ln>
                  <a:solidFill>
                    <a:srgbClr val="FF0000"/>
                  </a:solidFill>
                </a:ln>
              </a:rPr>
              <a:t>) в буквальном переводе с французского означает </a:t>
            </a:r>
            <a:r>
              <a:rPr lang="ru-RU" sz="2400" dirty="0" smtClean="0">
                <a:ln>
                  <a:solidFill>
                    <a:srgbClr val="FF0000"/>
                  </a:solidFill>
                </a:ln>
              </a:rPr>
              <a:t>«высокое шитьё»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Рисунок 2" descr="http://www.osinka.ru/Moda/Designer/Img/FashionCollections/0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2803242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://www.osinka.ru/Moda/Designer/Img/FashionCollections/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772816"/>
            <a:ext cx="2448272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5122" name="Picture 2" descr="C:\Users\Комп\Desktop\эскизы моделей\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2348880"/>
            <a:ext cx="3317354" cy="33173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280920" cy="1938992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76200">
            <a:solidFill>
              <a:srgbClr val="00B0F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Одеждой уровня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«</a:t>
            </a:r>
            <a:r>
              <a:rPr lang="ru-RU" sz="36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прет-а-порте</a:t>
            </a:r>
            <a: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»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(от фр.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pret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-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a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- </a:t>
            </a:r>
            <a:r>
              <a:rPr lang="ru-RU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porter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- готовый к носке) принято называть тиражируемые для продажи модели готовой одежды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</a:t>
            </a:r>
          </a:p>
        </p:txBody>
      </p:sp>
      <p:pic>
        <p:nvPicPr>
          <p:cNvPr id="3" name="Рисунок 2" descr="http://www.osinka.ru/Moda/Designer/Img/FashionCollections/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492896"/>
            <a:ext cx="2360032" cy="35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rgbClr val="FFFF00"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://www.osinka.ru/Moda/Designer/Img/FashionCollections/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2492896"/>
            <a:ext cx="2304256" cy="38884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0000"/>
            </a:solidFill>
          </a:ln>
          <a:effectLst>
            <a:glow rad="228600">
              <a:srgbClr val="FF0000"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C:\Users\Комп\Desktop\папка Наташи\фото летучая мышь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492896"/>
            <a:ext cx="2247624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/>
          <a:lstStyle/>
          <a:p>
            <a:pPr algn="ctr"/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В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отличие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от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кутюр-эксклюзива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продукция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 </a:t>
            </a:r>
            <a:r>
              <a:rPr lang="en-US" sz="2800" u="sng" dirty="0" err="1" smtClean="0">
                <a:solidFill>
                  <a:srgbClr val="002060"/>
                </a:solidFill>
                <a:latin typeface="+mn-lt"/>
                <a:hlinkClick r:id="rId2"/>
              </a:rPr>
              <a:t>прет</a:t>
            </a:r>
            <a:r>
              <a:rPr lang="en-US" sz="2800" u="sng" dirty="0" smtClean="0">
                <a:solidFill>
                  <a:srgbClr val="002060"/>
                </a:solidFill>
                <a:latin typeface="+mn-lt"/>
                <a:hlinkClick r:id="rId2"/>
              </a:rPr>
              <a:t>-а-</a:t>
            </a:r>
            <a:r>
              <a:rPr lang="en-US" sz="2800" u="sng" dirty="0" err="1" smtClean="0">
                <a:solidFill>
                  <a:srgbClr val="002060"/>
                </a:solidFill>
                <a:latin typeface="+mn-lt"/>
                <a:hlinkClick r:id="rId2"/>
              </a:rPr>
              <a:t>порте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 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изготавливается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по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выкройкам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в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стандартных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размерах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и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на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фабричном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оборудовании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.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Для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этого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используются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более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практичные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и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доступные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ткани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(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часто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с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использованием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синтетики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),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которые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легко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чистятся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и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стираютс</a:t>
            </a:r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я</a:t>
            </a:r>
            <a:br>
              <a:rPr lang="ru-RU" sz="2800" dirty="0" smtClean="0">
                <a:solidFill>
                  <a:srgbClr val="002060"/>
                </a:solidFill>
                <a:latin typeface="+mn-lt"/>
              </a:rPr>
            </a:b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Хотя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 </a:t>
            </a:r>
            <a:r>
              <a:rPr lang="en-US" sz="2800" u="sng" dirty="0" err="1" smtClean="0">
                <a:solidFill>
                  <a:srgbClr val="002060"/>
                </a:solidFill>
                <a:latin typeface="+mn-lt"/>
                <a:hlinkClick r:id="rId2"/>
              </a:rPr>
              <a:t>коллекции</a:t>
            </a:r>
            <a:r>
              <a:rPr lang="en-US" sz="2800" u="sng" dirty="0" smtClean="0">
                <a:solidFill>
                  <a:srgbClr val="002060"/>
                </a:solidFill>
                <a:latin typeface="+mn-lt"/>
                <a:hlinkClick r:id="rId2"/>
              </a:rPr>
              <a:t> </a:t>
            </a:r>
            <a:r>
              <a:rPr lang="en-US" sz="2800" u="sng" dirty="0" err="1" smtClean="0">
                <a:solidFill>
                  <a:srgbClr val="002060"/>
                </a:solidFill>
                <a:latin typeface="+mn-lt"/>
                <a:hlinkClick r:id="rId2"/>
              </a:rPr>
              <a:t>прет</a:t>
            </a:r>
            <a:r>
              <a:rPr lang="en-US" sz="2800" u="sng" dirty="0" smtClean="0">
                <a:solidFill>
                  <a:srgbClr val="002060"/>
                </a:solidFill>
                <a:latin typeface="+mn-lt"/>
                <a:hlinkClick r:id="rId2"/>
              </a:rPr>
              <a:t>-а-</a:t>
            </a:r>
            <a:r>
              <a:rPr lang="en-US" sz="2800" u="sng" dirty="0" err="1" smtClean="0">
                <a:solidFill>
                  <a:srgbClr val="002060"/>
                </a:solidFill>
                <a:latin typeface="+mn-lt"/>
                <a:hlinkClick r:id="rId2"/>
              </a:rPr>
              <a:t>порте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 и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делаются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с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оглядкой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на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 </a:t>
            </a:r>
            <a:r>
              <a:rPr lang="en-US" sz="2800" u="sng" dirty="0" err="1" smtClean="0">
                <a:solidFill>
                  <a:srgbClr val="FF0000"/>
                </a:solidFill>
                <a:latin typeface="+mn-lt"/>
                <a:hlinkClick r:id="rId3"/>
              </a:rPr>
              <a:t>образцы</a:t>
            </a:r>
            <a:r>
              <a:rPr lang="en-US" sz="2800" u="sng" dirty="0" smtClean="0">
                <a:solidFill>
                  <a:srgbClr val="FF0000"/>
                </a:solidFill>
                <a:latin typeface="+mn-lt"/>
                <a:hlinkClick r:id="rId3"/>
              </a:rPr>
              <a:t> </a:t>
            </a:r>
            <a:r>
              <a:rPr lang="en-US" sz="2800" u="sng" dirty="0" err="1" smtClean="0">
                <a:solidFill>
                  <a:srgbClr val="FF0000"/>
                </a:solidFill>
                <a:latin typeface="+mn-lt"/>
                <a:hlinkClick r:id="rId3"/>
              </a:rPr>
              <a:t>высокой</a:t>
            </a:r>
            <a:r>
              <a:rPr lang="en-US" sz="2800" u="sng" dirty="0" smtClean="0">
                <a:solidFill>
                  <a:srgbClr val="FF0000"/>
                </a:solidFill>
                <a:latin typeface="+mn-lt"/>
                <a:hlinkClick r:id="rId3"/>
              </a:rPr>
              <a:t> </a:t>
            </a:r>
            <a:r>
              <a:rPr lang="en-US" sz="2800" u="sng" dirty="0" err="1" smtClean="0">
                <a:solidFill>
                  <a:srgbClr val="FF0000"/>
                </a:solidFill>
                <a:latin typeface="+mn-lt"/>
                <a:hlinkClick r:id="rId3"/>
              </a:rPr>
              <a:t>моды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они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более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сдержанны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и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унифицированы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-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ведь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многие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наряды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от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кутюр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просто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непредставимы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 в </a:t>
            </a:r>
            <a:r>
              <a:rPr lang="en-US" sz="2800" dirty="0" err="1" smtClean="0">
                <a:solidFill>
                  <a:srgbClr val="002060"/>
                </a:solidFill>
                <a:latin typeface="+mn-lt"/>
              </a:rPr>
              <a:t>быту</a:t>
            </a:r>
            <a:r>
              <a:rPr lang="en-US" sz="2400" dirty="0" smtClean="0">
                <a:latin typeface="+mn-lt"/>
              </a:rPr>
              <a:t>.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764704"/>
            <a:ext cx="7416824" cy="83099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76200">
            <a:solidFill>
              <a:srgbClr val="FF9900"/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FF0000"/>
                  </a:solidFill>
                </a:ln>
                <a:solidFill>
                  <a:srgbClr val="996600"/>
                </a:solidFill>
              </a:rPr>
              <a:t>«Основные этапы разработки коллекций моделей»</a:t>
            </a:r>
            <a:endParaRPr lang="ru-RU" sz="2400" dirty="0">
              <a:ln>
                <a:solidFill>
                  <a:srgbClr val="FF0000"/>
                </a:solidFill>
              </a:ln>
              <a:solidFill>
                <a:srgbClr val="996600"/>
              </a:solidFill>
            </a:endParaRPr>
          </a:p>
        </p:txBody>
      </p:sp>
      <p:pic>
        <p:nvPicPr>
          <p:cNvPr id="6146" name="Picture 2" descr="C:\Users\Комп\Desktop\эскизы моделей\600x399_0_ffed6f1c94e4cfc171428558ce018e1e@800x532_0x59f91261_15475571013838187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844824"/>
            <a:ext cx="6258272" cy="4161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476672"/>
            <a:ext cx="691276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+mn-lt"/>
              </a:rPr>
              <a:t>Коллекцией</a:t>
            </a:r>
            <a:r>
              <a:rPr lang="ru-RU" sz="2800" b="1" i="1" dirty="0" smtClean="0">
                <a:solidFill>
                  <a:srgbClr val="002060"/>
                </a:solidFill>
                <a:latin typeface="+mn-lt"/>
              </a:rPr>
              <a:t> принято называть несколько моделей одежды различного назначения (от 5-7 предметов одежды у начинающих модельеров, до 60-80 моделей у известных </a:t>
            </a:r>
            <a:r>
              <a:rPr lang="ru-RU" sz="2800" b="1" i="1" dirty="0" err="1" smtClean="0">
                <a:solidFill>
                  <a:srgbClr val="002060"/>
                </a:solidFill>
                <a:latin typeface="+mn-lt"/>
              </a:rPr>
              <a:t>кутюрье</a:t>
            </a:r>
            <a:r>
              <a:rPr lang="ru-RU" sz="2800" b="1" i="1" dirty="0" smtClean="0">
                <a:solidFill>
                  <a:srgbClr val="002060"/>
                </a:solidFill>
                <a:latin typeface="+mn-lt"/>
              </a:rPr>
              <a:t>), которые объединены определенной идеей, отвечают некоторой тематике, имеют похожее цветовое решение и созданы для определенного сезона (весна-лето или осень-зима). </a:t>
            </a:r>
            <a:endParaRPr lang="ru-RU" sz="2800" b="1" i="1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artinki_novaja_kollektsija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052736"/>
            <a:ext cx="6732240" cy="44881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0000"/>
            </a:solidFill>
          </a:ln>
          <a:effectLst>
            <a:glow rad="228600">
              <a:srgbClr val="7030A0"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rada-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764704"/>
            <a:ext cx="6796999" cy="4587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0000"/>
            </a:solidFill>
          </a:ln>
          <a:effectLst>
            <a:glow rad="228600">
              <a:srgbClr val="00B0F0">
                <a:alpha val="40000"/>
              </a:srgb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dnaya-odezhda-dlya-devushek-1024x5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052736"/>
            <a:ext cx="7012744" cy="39309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FF0000"/>
            </a:solidFill>
          </a:ln>
          <a:effectLst>
            <a:glow rad="228600">
              <a:srgbClr val="FF9900">
                <a:alpha val="40000"/>
              </a:srgbClr>
            </a:glow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60_Parchment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60_Parchment</Template>
  <TotalTime>337</TotalTime>
  <Words>328</Words>
  <Application>Microsoft Office PowerPoint</Application>
  <PresentationFormat>Экран (4:3)</PresentationFormat>
  <Paragraphs>45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60_Parchment</vt:lpstr>
      <vt:lpstr>«Модели «от кутюр» и «прет - а порте». Создание эскизов  коллекций моделей»</vt:lpstr>
      <vt:lpstr>Слайд 2</vt:lpstr>
      <vt:lpstr>Слайд 3</vt:lpstr>
      <vt:lpstr>В отличие от кутюр-эксклюзива продукция прет-а-порте изготавливается по выкройкам в стандартных размерах и на фабричном оборудовании. Для этого используются более практичные и доступные ткани (часто с использованием синтетики), которые легко чистятся и стираются Хотя коллекции прет-а-порте и делаются с оглядкой на образцы высокой моды, они более сдержанны и унифицированы - ведь многие наряды от кутюр просто непредставимы в быту.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Комп</cp:lastModifiedBy>
  <cp:revision>40</cp:revision>
  <dcterms:created xsi:type="dcterms:W3CDTF">2014-02-20T08:35:45Z</dcterms:created>
  <dcterms:modified xsi:type="dcterms:W3CDTF">2017-11-26T15:46:12Z</dcterms:modified>
</cp:coreProperties>
</file>