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9" r:id="rId1"/>
  </p:sldMasterIdLst>
  <p:sldIdLst>
    <p:sldId id="256" r:id="rId2"/>
    <p:sldId id="257" r:id="rId3"/>
    <p:sldId id="259" r:id="rId4"/>
    <p:sldId id="260" r:id="rId5"/>
    <p:sldId id="267" r:id="rId6"/>
    <p:sldId id="261" r:id="rId7"/>
    <p:sldId id="263" r:id="rId8"/>
    <p:sldId id="265" r:id="rId9"/>
    <p:sldId id="268" r:id="rId10"/>
    <p:sldId id="266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88" d="100"/>
          <a:sy n="88" d="100"/>
        </p:scale>
        <p:origin x="-749" y="-77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36C4543-E44E-419B-AB5E-AB21C5D8A068}" type="datetimeFigureOut">
              <a:rPr lang="ru-RU" smtClean="0"/>
              <a:pPr/>
              <a:t>31.10.2023</a:t>
            </a:fld>
            <a:endParaRPr lang="ru-RU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Rectangle 10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DCA7181-34C0-4A24-9F4F-A5D83B6CDE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36C4543-E44E-419B-AB5E-AB21C5D8A068}" type="datetimeFigureOut">
              <a:rPr lang="ru-RU" smtClean="0"/>
              <a:pPr/>
              <a:t>31.10.2023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DCA7181-34C0-4A24-9F4F-A5D83B6CDE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533400"/>
            <a:ext cx="2057400" cy="559276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533400"/>
            <a:ext cx="6019800" cy="559276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36C4543-E44E-419B-AB5E-AB21C5D8A068}" type="datetimeFigureOut">
              <a:rPr lang="ru-RU" smtClean="0"/>
              <a:pPr/>
              <a:t>31.10.2023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DCA7181-34C0-4A24-9F4F-A5D83B6CDE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36C4543-E44E-419B-AB5E-AB21C5D8A068}" type="datetimeFigureOut">
              <a:rPr lang="ru-RU" smtClean="0"/>
              <a:pPr/>
              <a:t>31.10.2023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DCA7181-34C0-4A24-9F4F-A5D83B6CDE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36C4543-E44E-419B-AB5E-AB21C5D8A068}" type="datetimeFigureOut">
              <a:rPr lang="ru-RU" smtClean="0"/>
              <a:pPr/>
              <a:t>31.10.2023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DCA7181-34C0-4A24-9F4F-A5D83B6CDE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48100" cy="4144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86300" y="1981200"/>
            <a:ext cx="3848100" cy="4144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36C4543-E44E-419B-AB5E-AB21C5D8A068}" type="datetimeFigureOut">
              <a:rPr lang="ru-RU" smtClean="0"/>
              <a:pPr/>
              <a:t>31.10.2023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DCA7181-34C0-4A24-9F4F-A5D83B6CDE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36C4543-E44E-419B-AB5E-AB21C5D8A068}" type="datetimeFigureOut">
              <a:rPr lang="ru-RU" smtClean="0"/>
              <a:pPr/>
              <a:t>31.10.2023</a:t>
            </a:fld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DCA7181-34C0-4A24-9F4F-A5D83B6CDE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36C4543-E44E-419B-AB5E-AB21C5D8A068}" type="datetimeFigureOut">
              <a:rPr lang="ru-RU" smtClean="0"/>
              <a:pPr/>
              <a:t>31.10.2023</a:t>
            </a:fld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DCA7181-34C0-4A24-9F4F-A5D83B6CDE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36C4543-E44E-419B-AB5E-AB21C5D8A068}" type="datetimeFigureOut">
              <a:rPr lang="ru-RU" smtClean="0"/>
              <a:pPr/>
              <a:t>31.10.2023</a:t>
            </a:fld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DCA7181-34C0-4A24-9F4F-A5D83B6CDE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36C4543-E44E-419B-AB5E-AB21C5D8A068}" type="datetimeFigureOut">
              <a:rPr lang="ru-RU" smtClean="0"/>
              <a:pPr/>
              <a:t>31.10.2023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DCA7181-34C0-4A24-9F4F-A5D83B6CDE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36C4543-E44E-419B-AB5E-AB21C5D8A068}" type="datetimeFigureOut">
              <a:rPr lang="ru-RU" smtClean="0"/>
              <a:pPr/>
              <a:t>31.10.2023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DCA7181-34C0-4A24-9F4F-A5D83B6CDE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7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53340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848600" cy="4144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chemeClr val="tx2"/>
                </a:solidFill>
              </a:defRPr>
            </a:lvl1pPr>
          </a:lstStyle>
          <a:p>
            <a:fld id="{F36C4543-E44E-419B-AB5E-AB21C5D8A068}" type="datetimeFigureOut">
              <a:rPr lang="ru-RU" smtClean="0"/>
              <a:pPr/>
              <a:t>31.10.2023</a:t>
            </a:fld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8DCA7181-34C0-4A24-9F4F-A5D83B6CDEA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0" r:id="rId1"/>
    <p:sldLayoutId id="2147483691" r:id="rId2"/>
    <p:sldLayoutId id="2147483692" r:id="rId3"/>
    <p:sldLayoutId id="2147483693" r:id="rId4"/>
    <p:sldLayoutId id="2147483694" r:id="rId5"/>
    <p:sldLayoutId id="2147483695" r:id="rId6"/>
    <p:sldLayoutId id="2147483696" r:id="rId7"/>
    <p:sldLayoutId id="2147483697" r:id="rId8"/>
    <p:sldLayoutId id="2147483698" r:id="rId9"/>
    <p:sldLayoutId id="2147483699" r:id="rId10"/>
    <p:sldLayoutId id="2147483700" r:id="rId11"/>
  </p:sldLayoutIdLst>
  <p:transition spd="slow">
    <p:cut/>
  </p:transition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ahoma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ahoma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ahoma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ahoma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ahoma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ahoma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ahoma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ahoma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28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400">
          <a:solidFill>
            <a:schemeClr val="tx2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000">
          <a:solidFill>
            <a:schemeClr val="tx2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>
          <a:solidFill>
            <a:schemeClr val="tx2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2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2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2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2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2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://cdn01.ru/files/users/images/3e/47/3e47c9ea1e43793505debe482e5fc43f.jpg" TargetMode="External"/><Relationship Id="rId2" Type="http://schemas.openxmlformats.org/officeDocument/2006/relationships/hyperlink" Target="https://fikiwiki.com/uploads/posts/2022-02/1644851972_7-fikiwiki-com-p-kartinki-bukva-7.png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t3.ftcdn.net/jpg/01/10/28/80/360_F_110288064_ctOm1TnGRTxg4mX0QSl0Xq1b5CjW4BKX.jpg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97944" y="1474817"/>
            <a:ext cx="7772400" cy="1470025"/>
          </a:xfrm>
        </p:spPr>
        <p:txBody>
          <a:bodyPr>
            <a:normAutofit/>
          </a:bodyPr>
          <a:lstStyle/>
          <a:p>
            <a:r>
              <a:rPr lang="ru-RU" dirty="0" smtClean="0"/>
              <a:t>Правописание разделительного твёрдого знака.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19841" y="3204713"/>
            <a:ext cx="6400800" cy="1752600"/>
          </a:xfrm>
        </p:spPr>
        <p:txBody>
          <a:bodyPr>
            <a:normAutofit fontScale="62500" lnSpcReduction="20000"/>
          </a:bodyPr>
          <a:lstStyle/>
          <a:p>
            <a:r>
              <a:rPr lang="ru-RU" dirty="0" smtClean="0"/>
              <a:t>2 класс.</a:t>
            </a:r>
          </a:p>
          <a:p>
            <a:r>
              <a:rPr lang="ru-RU" dirty="0" smtClean="0"/>
              <a:t>Перспектива.</a:t>
            </a:r>
          </a:p>
          <a:p>
            <a:r>
              <a:rPr lang="ru-RU" dirty="0" smtClean="0"/>
              <a:t>Пихель Светлана Анатольевна,</a:t>
            </a:r>
          </a:p>
          <a:p>
            <a:r>
              <a:rPr lang="ru-RU" dirty="0" smtClean="0"/>
              <a:t>учитель начальных классов </a:t>
            </a:r>
            <a:endParaRPr lang="ru-RU" dirty="0" smtClean="0"/>
          </a:p>
          <a:p>
            <a:r>
              <a:rPr lang="ru-RU" dirty="0" smtClean="0"/>
              <a:t>МОАУ </a:t>
            </a:r>
            <a:r>
              <a:rPr lang="ru-RU" dirty="0" smtClean="0"/>
              <a:t>СОШ № 1 </a:t>
            </a:r>
            <a:endParaRPr lang="ru-RU" dirty="0" smtClean="0"/>
          </a:p>
          <a:p>
            <a:r>
              <a:rPr lang="ru-RU" dirty="0" smtClean="0"/>
              <a:t>г</a:t>
            </a:r>
            <a:r>
              <a:rPr lang="ru-RU" dirty="0" smtClean="0"/>
              <a:t>. Свободный.</a:t>
            </a:r>
            <a:endParaRPr lang="ru-RU" dirty="0"/>
          </a:p>
        </p:txBody>
      </p:sp>
      <p:pic>
        <p:nvPicPr>
          <p:cNvPr id="10242" name="Picture 2" descr="https://fikiwiki.com/uploads/posts/2022-02/thumbs/1644851972_7-fikiwiki-com-p-kartinki-bukva-7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47791" y="4361791"/>
            <a:ext cx="2496209" cy="2496209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3389584564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Использование материала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668547" y="2096219"/>
            <a:ext cx="7848600" cy="3771152"/>
          </a:xfrm>
        </p:spPr>
        <p:txBody>
          <a:bodyPr/>
          <a:lstStyle/>
          <a:p>
            <a:pPr>
              <a:buFont typeface="Arial" pitchFamily="34" charset="0"/>
              <a:buChar char="•"/>
            </a:pPr>
            <a:r>
              <a:rPr lang="ru-RU" sz="2400" dirty="0" smtClean="0"/>
              <a:t>Буква </a:t>
            </a:r>
            <a:r>
              <a:rPr lang="ru-RU" sz="2400" dirty="0" err="1" smtClean="0"/>
              <a:t>ъ</a:t>
            </a:r>
            <a:r>
              <a:rPr lang="ru-RU" sz="2400" dirty="0" smtClean="0"/>
              <a:t> - </a:t>
            </a:r>
            <a:r>
              <a:rPr lang="en-US" sz="2400" dirty="0" smtClean="0">
                <a:hlinkClick r:id="rId2"/>
              </a:rPr>
              <a:t>https://fikiwiki.com/uploads/posts/2022-02/1644851972_7-fikiwiki-com-p-kartinki-bukva-7.png</a:t>
            </a:r>
            <a:r>
              <a:rPr lang="ru-RU" sz="2400" dirty="0" smtClean="0"/>
              <a:t> </a:t>
            </a:r>
          </a:p>
          <a:p>
            <a:r>
              <a:rPr lang="ru-RU" sz="2400" dirty="0" smtClean="0"/>
              <a:t>Табличка правила переноса слов с </a:t>
            </a:r>
            <a:r>
              <a:rPr lang="ru-RU" sz="2400" dirty="0" err="1" smtClean="0"/>
              <a:t>ъ</a:t>
            </a:r>
            <a:r>
              <a:rPr lang="ru-RU" sz="2400" dirty="0" smtClean="0"/>
              <a:t> - </a:t>
            </a:r>
            <a:r>
              <a:rPr lang="en-US" sz="2400" dirty="0" smtClean="0">
                <a:hlinkClick r:id="rId3"/>
              </a:rPr>
              <a:t>http://cdn01.ru/files/users/images/3e/47/3e47c9ea1e43793505debe482e5fc43f.jpg</a:t>
            </a:r>
            <a:r>
              <a:rPr lang="ru-RU" sz="2400" dirty="0" smtClean="0"/>
              <a:t> </a:t>
            </a:r>
          </a:p>
          <a:p>
            <a:r>
              <a:rPr lang="ru-RU" sz="2400" dirty="0" smtClean="0"/>
              <a:t>Смайлики - </a:t>
            </a:r>
            <a:r>
              <a:rPr lang="en-US" sz="2400" dirty="0" smtClean="0">
                <a:hlinkClick r:id="rId4"/>
              </a:rPr>
              <a:t>https://t3.ftcdn.net/jpg/01/10/28/80/360_F_110288064_ctOm1TnGRTxg4mX0QSl0Xq1b5CjW4BKX.jpg</a:t>
            </a:r>
            <a:r>
              <a:rPr lang="ru-RU" sz="2400" dirty="0" smtClean="0"/>
              <a:t> </a:t>
            </a:r>
            <a:endParaRPr lang="ru-RU" sz="2400" dirty="0"/>
          </a:p>
        </p:txBody>
      </p:sp>
    </p:spTree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Выпиши гласные, перед которыми пишется Ъ.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17917" y="2133600"/>
            <a:ext cx="7516483" cy="831669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 smtClean="0"/>
              <a:t>а  я  о  ё  э  е  ы  и  у  ю</a:t>
            </a:r>
            <a:endParaRPr lang="ru-RU" sz="4000" b="1" dirty="0"/>
          </a:p>
        </p:txBody>
      </p:sp>
      <p:sp>
        <p:nvSpPr>
          <p:cNvPr id="4" name="Объект 2"/>
          <p:cNvSpPr txBox="1">
            <a:spLocks/>
          </p:cNvSpPr>
          <p:nvPr/>
        </p:nvSpPr>
        <p:spPr>
          <a:xfrm>
            <a:off x="1278179" y="3632871"/>
            <a:ext cx="6591985" cy="221633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None/>
            </a:pPr>
            <a:r>
              <a:rPr lang="ru-RU" sz="2400" b="1" dirty="0" smtClean="0"/>
              <a:t>Проверь себя.</a:t>
            </a:r>
          </a:p>
          <a:p>
            <a:r>
              <a:rPr lang="ru-RU" sz="4000" b="1" dirty="0" smtClean="0">
                <a:solidFill>
                  <a:srgbClr val="FF0000"/>
                </a:solidFill>
              </a:rPr>
              <a:t>        </a:t>
            </a:r>
            <a:r>
              <a:rPr lang="ru-RU" sz="2000" b="1" dirty="0" smtClean="0">
                <a:solidFill>
                  <a:schemeClr val="tx1"/>
                </a:solidFill>
              </a:rPr>
              <a:t>пишется перед    </a:t>
            </a:r>
            <a:r>
              <a:rPr lang="ru-RU" sz="4000" b="1" dirty="0" smtClean="0">
                <a:solidFill>
                  <a:srgbClr val="FF0000"/>
                </a:solidFill>
              </a:rPr>
              <a:t>я, ё, е, ю.</a:t>
            </a:r>
          </a:p>
          <a:p>
            <a:pPr>
              <a:buNone/>
            </a:pPr>
            <a:endParaRPr lang="ru-RU" sz="4000" b="1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19913" y="4094439"/>
            <a:ext cx="951718" cy="766081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287804101"/>
      </p:ext>
    </p:extLst>
  </p:cSld>
  <p:clrMapOvr>
    <a:masterClrMapping/>
  </p:clrMapOvr>
  <p:transition spd="slow"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Вставь, где необходимо Ъ. Запиши слова с Ъ.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26091" y="2070341"/>
            <a:ext cx="7779554" cy="1883516"/>
          </a:xfrm>
        </p:spPr>
        <p:txBody>
          <a:bodyPr>
            <a:normAutofit/>
          </a:bodyPr>
          <a:lstStyle/>
          <a:p>
            <a:pPr algn="just"/>
            <a:r>
              <a:rPr lang="ru-RU" b="1" dirty="0" smtClean="0"/>
              <a:t>Под…</a:t>
            </a:r>
            <a:r>
              <a:rPr lang="ru-RU" b="1" dirty="0" err="1" smtClean="0"/>
              <a:t>ём</a:t>
            </a:r>
            <a:r>
              <a:rPr lang="ru-RU" b="1" dirty="0" smtClean="0"/>
              <a:t>, удач…</a:t>
            </a:r>
            <a:r>
              <a:rPr lang="ru-RU" b="1" dirty="0" err="1" smtClean="0"/>
              <a:t>ный</a:t>
            </a:r>
            <a:r>
              <a:rPr lang="ru-RU" b="1" dirty="0" smtClean="0"/>
              <a:t>, из…еденный, с…</a:t>
            </a:r>
            <a:r>
              <a:rPr lang="ru-RU" b="1" dirty="0" err="1" smtClean="0"/>
              <a:t>няли</a:t>
            </a:r>
            <a:r>
              <a:rPr lang="ru-RU" b="1" dirty="0" smtClean="0"/>
              <a:t>, по…ездка, от…дать, с…ёжился, с…ёмка, под…ехал, под…</a:t>
            </a:r>
            <a:r>
              <a:rPr lang="ru-RU" b="1" dirty="0" err="1" smtClean="0"/>
              <a:t>ёмный</a:t>
            </a:r>
            <a:r>
              <a:rPr lang="ru-RU" b="1" dirty="0" smtClean="0"/>
              <a:t>, от…дать, по…ехала.</a:t>
            </a:r>
            <a:endParaRPr lang="ru-RU" b="1" dirty="0"/>
          </a:p>
        </p:txBody>
      </p:sp>
      <p:sp>
        <p:nvSpPr>
          <p:cNvPr id="4" name="Объект 2"/>
          <p:cNvSpPr txBox="1">
            <a:spLocks/>
          </p:cNvSpPr>
          <p:nvPr/>
        </p:nvSpPr>
        <p:spPr>
          <a:xfrm>
            <a:off x="795100" y="4006271"/>
            <a:ext cx="7572523" cy="183750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buNone/>
            </a:pPr>
            <a:r>
              <a:rPr lang="ru-RU" sz="2800" b="1" dirty="0"/>
              <a:t>Проверь себя</a:t>
            </a:r>
            <a:r>
              <a:rPr lang="ru-RU" sz="3200" b="1" dirty="0"/>
              <a:t>.</a:t>
            </a:r>
          </a:p>
          <a:p>
            <a:pPr algn="just"/>
            <a:r>
              <a:rPr lang="ru-RU" sz="2800" b="1" dirty="0" smtClean="0"/>
              <a:t>Под</a:t>
            </a:r>
            <a:r>
              <a:rPr lang="ru-RU" sz="2800" b="1" dirty="0" smtClean="0">
                <a:solidFill>
                  <a:srgbClr val="C00000"/>
                </a:solidFill>
              </a:rPr>
              <a:t>ъ</a:t>
            </a:r>
            <a:r>
              <a:rPr lang="ru-RU" sz="2800" b="1" dirty="0" smtClean="0"/>
              <a:t>ём, из</a:t>
            </a:r>
            <a:r>
              <a:rPr lang="ru-RU" sz="2800" b="1" dirty="0" smtClean="0">
                <a:solidFill>
                  <a:srgbClr val="C00000"/>
                </a:solidFill>
              </a:rPr>
              <a:t>ъ</a:t>
            </a:r>
            <a:r>
              <a:rPr lang="ru-RU" sz="2800" b="1" dirty="0" smtClean="0"/>
              <a:t>еденный, с</a:t>
            </a:r>
            <a:r>
              <a:rPr lang="ru-RU" sz="2800" b="1" dirty="0" smtClean="0">
                <a:solidFill>
                  <a:srgbClr val="C00000"/>
                </a:solidFill>
              </a:rPr>
              <a:t>ъ</a:t>
            </a:r>
            <a:r>
              <a:rPr lang="ru-RU" sz="2800" b="1" dirty="0" smtClean="0"/>
              <a:t>ёжился, с</a:t>
            </a:r>
            <a:r>
              <a:rPr lang="ru-RU" sz="2800" b="1" dirty="0" smtClean="0">
                <a:solidFill>
                  <a:srgbClr val="C00000"/>
                </a:solidFill>
              </a:rPr>
              <a:t>ъ</a:t>
            </a:r>
            <a:r>
              <a:rPr lang="ru-RU" sz="2800" b="1" dirty="0" smtClean="0"/>
              <a:t>ёмка, под</a:t>
            </a:r>
            <a:r>
              <a:rPr lang="ru-RU" sz="2800" b="1" dirty="0" smtClean="0">
                <a:solidFill>
                  <a:srgbClr val="C00000"/>
                </a:solidFill>
              </a:rPr>
              <a:t>ъ</a:t>
            </a:r>
            <a:r>
              <a:rPr lang="ru-RU" sz="2800" b="1" dirty="0" smtClean="0"/>
              <a:t>ехал, под</a:t>
            </a:r>
            <a:r>
              <a:rPr lang="ru-RU" sz="2800" b="1" dirty="0" smtClean="0">
                <a:solidFill>
                  <a:srgbClr val="C00000"/>
                </a:solidFill>
              </a:rPr>
              <a:t>ъ</a:t>
            </a:r>
            <a:r>
              <a:rPr lang="ru-RU" sz="2800" b="1" dirty="0" smtClean="0"/>
              <a:t>ёмный.</a:t>
            </a:r>
            <a:endParaRPr lang="ru-RU" sz="2800" b="1" dirty="0"/>
          </a:p>
        </p:txBody>
      </p:sp>
    </p:spTree>
    <p:extLst>
      <p:ext uri="{BB962C8B-B14F-4D97-AF65-F5344CB8AC3E}">
        <p14:creationId xmlns="" xmlns:p14="http://schemas.microsoft.com/office/powerpoint/2010/main" val="3786610186"/>
      </p:ext>
    </p:extLst>
  </p:cSld>
  <p:clrMapOvr>
    <a:masterClrMapping/>
  </p:clrMapOvr>
  <p:transition spd="slow"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Раздели слова для переноса.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38355" y="1995577"/>
            <a:ext cx="8005067" cy="1301931"/>
          </a:xfrm>
        </p:spPr>
        <p:txBody>
          <a:bodyPr>
            <a:noAutofit/>
          </a:bodyPr>
          <a:lstStyle/>
          <a:p>
            <a:pPr algn="just"/>
            <a:r>
              <a:rPr lang="ru-RU" b="1" dirty="0" smtClean="0"/>
              <a:t>Подъём, объявление, съезд, съёмочный, съёжиться, объёмный, объезд, отъехали, подъезд.</a:t>
            </a:r>
            <a:endParaRPr lang="ru-RU" b="1" dirty="0"/>
          </a:p>
        </p:txBody>
      </p:sp>
      <p:pic>
        <p:nvPicPr>
          <p:cNvPr id="2050" name="Picture 2" descr="http://cdn01.ru/files/users/images/3e/47/3e47c9ea1e43793505debe482e5fc43f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5801" y="3401024"/>
            <a:ext cx="4245428" cy="318246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178065317"/>
      </p:ext>
    </p:extLst>
  </p:cSld>
  <p:clrMapOvr>
    <a:masterClrMapping/>
  </p:clrMapOvr>
  <p:transition spd="slow"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Раздели слова для переноса.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38355" y="1995577"/>
            <a:ext cx="8005067" cy="1301931"/>
          </a:xfrm>
        </p:spPr>
        <p:txBody>
          <a:bodyPr>
            <a:noAutofit/>
          </a:bodyPr>
          <a:lstStyle/>
          <a:p>
            <a:pPr algn="just"/>
            <a:r>
              <a:rPr lang="ru-RU" b="1" dirty="0" smtClean="0"/>
              <a:t>Подъём, объявление, съезд, съёмочный, съёжиться, объёмный, объезд, отъехали, подъезд.</a:t>
            </a:r>
            <a:endParaRPr lang="ru-RU" b="1" dirty="0"/>
          </a:p>
        </p:txBody>
      </p:sp>
      <p:sp>
        <p:nvSpPr>
          <p:cNvPr id="5" name="Объект 2"/>
          <p:cNvSpPr txBox="1">
            <a:spLocks/>
          </p:cNvSpPr>
          <p:nvPr/>
        </p:nvSpPr>
        <p:spPr>
          <a:xfrm>
            <a:off x="776379" y="3864632"/>
            <a:ext cx="7651630" cy="19840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buNone/>
            </a:pPr>
            <a:r>
              <a:rPr lang="ru-RU" sz="2800" b="1" dirty="0" smtClean="0"/>
              <a:t>Проверь себя.</a:t>
            </a:r>
          </a:p>
          <a:p>
            <a:pPr algn="just"/>
            <a:r>
              <a:rPr lang="ru-RU" sz="2800" b="1" dirty="0" err="1" smtClean="0"/>
              <a:t>Под</a:t>
            </a:r>
            <a:r>
              <a:rPr lang="ru-RU" sz="2800" b="1" dirty="0" err="1" smtClean="0">
                <a:solidFill>
                  <a:srgbClr val="C00000"/>
                </a:solidFill>
              </a:rPr>
              <a:t>ъ</a:t>
            </a:r>
            <a:r>
              <a:rPr lang="ru-RU" sz="2800" b="1" dirty="0" err="1" smtClean="0"/>
              <a:t>-ём</a:t>
            </a:r>
            <a:r>
              <a:rPr lang="ru-RU" sz="2800" b="1" dirty="0" smtClean="0"/>
              <a:t>, </a:t>
            </a:r>
            <a:r>
              <a:rPr lang="ru-RU" sz="2800" b="1" dirty="0" err="1" smtClean="0"/>
              <a:t>об</a:t>
            </a:r>
            <a:r>
              <a:rPr lang="ru-RU" sz="2800" b="1" dirty="0" err="1" smtClean="0">
                <a:solidFill>
                  <a:srgbClr val="C00000"/>
                </a:solidFill>
              </a:rPr>
              <a:t>ъ</a:t>
            </a:r>
            <a:r>
              <a:rPr lang="ru-RU" sz="2800" b="1" dirty="0" smtClean="0"/>
              <a:t>-явление, с</a:t>
            </a:r>
            <a:r>
              <a:rPr lang="ru-RU" sz="2800" b="1" dirty="0" smtClean="0">
                <a:solidFill>
                  <a:srgbClr val="C00000"/>
                </a:solidFill>
              </a:rPr>
              <a:t>ъ</a:t>
            </a:r>
            <a:r>
              <a:rPr lang="ru-RU" sz="2800" b="1" dirty="0" smtClean="0"/>
              <a:t>езд, </a:t>
            </a:r>
            <a:r>
              <a:rPr lang="ru-RU" sz="2800" b="1" dirty="0" err="1" smtClean="0"/>
              <a:t>с</a:t>
            </a:r>
            <a:r>
              <a:rPr lang="ru-RU" sz="2800" b="1" dirty="0" err="1" smtClean="0">
                <a:solidFill>
                  <a:srgbClr val="C00000"/>
                </a:solidFill>
              </a:rPr>
              <a:t>ъ</a:t>
            </a:r>
            <a:r>
              <a:rPr lang="ru-RU" sz="2800" b="1" dirty="0" err="1" smtClean="0"/>
              <a:t>ё-мочный</a:t>
            </a:r>
            <a:r>
              <a:rPr lang="ru-RU" sz="2800" b="1" dirty="0" smtClean="0"/>
              <a:t>, </a:t>
            </a:r>
            <a:r>
              <a:rPr lang="ru-RU" sz="2800" b="1" dirty="0" err="1" smtClean="0"/>
              <a:t>с</a:t>
            </a:r>
            <a:r>
              <a:rPr lang="ru-RU" sz="2800" b="1" dirty="0" err="1" smtClean="0">
                <a:solidFill>
                  <a:srgbClr val="C00000"/>
                </a:solidFill>
              </a:rPr>
              <a:t>ъ</a:t>
            </a:r>
            <a:r>
              <a:rPr lang="ru-RU" sz="2800" b="1" dirty="0" err="1" smtClean="0"/>
              <a:t>ё</a:t>
            </a:r>
            <a:r>
              <a:rPr lang="ru-RU" sz="2800" b="1" dirty="0" smtClean="0"/>
              <a:t>-житься, </a:t>
            </a:r>
            <a:r>
              <a:rPr lang="ru-RU" sz="2800" b="1" dirty="0" err="1" smtClean="0"/>
              <a:t>об</a:t>
            </a:r>
            <a:r>
              <a:rPr lang="ru-RU" sz="2800" b="1" dirty="0" err="1" smtClean="0">
                <a:solidFill>
                  <a:srgbClr val="C00000"/>
                </a:solidFill>
              </a:rPr>
              <a:t>ъ</a:t>
            </a:r>
            <a:r>
              <a:rPr lang="ru-RU" sz="2800" b="1" dirty="0" err="1" smtClean="0"/>
              <a:t>-ёмный</a:t>
            </a:r>
            <a:r>
              <a:rPr lang="ru-RU" sz="2800" b="1" dirty="0" smtClean="0"/>
              <a:t>, </a:t>
            </a:r>
            <a:r>
              <a:rPr lang="ru-RU" sz="2800" b="1" dirty="0" err="1" smtClean="0"/>
              <a:t>об</a:t>
            </a:r>
            <a:r>
              <a:rPr lang="ru-RU" sz="2800" b="1" dirty="0" err="1" smtClean="0">
                <a:solidFill>
                  <a:srgbClr val="C00000"/>
                </a:solidFill>
              </a:rPr>
              <a:t>ъ</a:t>
            </a:r>
            <a:r>
              <a:rPr lang="ru-RU" sz="2800" b="1" dirty="0" err="1" smtClean="0"/>
              <a:t>-езд</a:t>
            </a:r>
            <a:r>
              <a:rPr lang="ru-RU" sz="2800" b="1" dirty="0" smtClean="0"/>
              <a:t>, </a:t>
            </a:r>
            <a:r>
              <a:rPr lang="ru-RU" sz="2800" b="1" dirty="0" err="1" smtClean="0"/>
              <a:t>от</a:t>
            </a:r>
            <a:r>
              <a:rPr lang="ru-RU" sz="2800" b="1" dirty="0" err="1" smtClean="0">
                <a:solidFill>
                  <a:srgbClr val="C00000"/>
                </a:solidFill>
              </a:rPr>
              <a:t>ъ</a:t>
            </a:r>
            <a:r>
              <a:rPr lang="ru-RU" sz="2800" b="1" dirty="0" smtClean="0"/>
              <a:t>-ехали, </a:t>
            </a:r>
            <a:r>
              <a:rPr lang="ru-RU" sz="2800" b="1" dirty="0" err="1" smtClean="0"/>
              <a:t>под</a:t>
            </a:r>
            <a:r>
              <a:rPr lang="ru-RU" sz="2800" b="1" dirty="0" err="1" smtClean="0">
                <a:solidFill>
                  <a:srgbClr val="C00000"/>
                </a:solidFill>
              </a:rPr>
              <a:t>ъ</a:t>
            </a:r>
            <a:r>
              <a:rPr lang="ru-RU" sz="2800" b="1" dirty="0" err="1" smtClean="0"/>
              <a:t>-езд</a:t>
            </a:r>
            <a:r>
              <a:rPr lang="ru-RU" sz="2800" b="1" dirty="0" smtClean="0"/>
              <a:t>.</a:t>
            </a:r>
            <a:endParaRPr lang="ru-RU" sz="2800" b="1" dirty="0"/>
          </a:p>
        </p:txBody>
      </p:sp>
    </p:spTree>
    <p:extLst>
      <p:ext uri="{BB962C8B-B14F-4D97-AF65-F5344CB8AC3E}">
        <p14:creationId xmlns="" xmlns:p14="http://schemas.microsoft.com/office/powerpoint/2010/main" val="3178065317"/>
      </p:ext>
    </p:extLst>
  </p:cSld>
  <p:clrMapOvr>
    <a:masterClrMapping/>
  </p:clrMapOvr>
  <p:transition spd="slow"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800" dirty="0" smtClean="0"/>
              <a:t>Образуй новые слова с помощью приставок от слов </a:t>
            </a:r>
            <a:r>
              <a:rPr lang="ru-RU" sz="2800" b="1" dirty="0" smtClean="0">
                <a:solidFill>
                  <a:srgbClr val="C00000"/>
                </a:solidFill>
              </a:rPr>
              <a:t>есть</a:t>
            </a:r>
            <a:r>
              <a:rPr lang="ru-RU" sz="2800" dirty="0" smtClean="0"/>
              <a:t> и </a:t>
            </a:r>
            <a:r>
              <a:rPr lang="ru-RU" sz="2800" b="1" dirty="0" smtClean="0">
                <a:solidFill>
                  <a:srgbClr val="C00000"/>
                </a:solidFill>
              </a:rPr>
              <a:t>ехать</a:t>
            </a:r>
            <a:r>
              <a:rPr lang="ru-RU" sz="2800" dirty="0" smtClean="0"/>
              <a:t>. Выдели приставки, подчеркни Ъ.</a:t>
            </a:r>
            <a:endParaRPr lang="ru-RU" sz="2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15992" y="1978324"/>
            <a:ext cx="7801155" cy="936171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b="1" dirty="0" smtClean="0"/>
              <a:t>Приставки: </a:t>
            </a:r>
          </a:p>
          <a:p>
            <a:r>
              <a:rPr lang="ru-RU" b="1" dirty="0" smtClean="0"/>
              <a:t>С-, об-, до-, под-, пере-, в-, за-, у-.</a:t>
            </a:r>
            <a:endParaRPr lang="ru-RU" b="1" dirty="0"/>
          </a:p>
        </p:txBody>
      </p:sp>
      <p:sp>
        <p:nvSpPr>
          <p:cNvPr id="4" name="Объект 2"/>
          <p:cNvSpPr txBox="1">
            <a:spLocks/>
          </p:cNvSpPr>
          <p:nvPr/>
        </p:nvSpPr>
        <p:spPr>
          <a:xfrm>
            <a:off x="629729" y="3209017"/>
            <a:ext cx="7953554" cy="218938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None/>
            </a:pPr>
            <a:r>
              <a:rPr lang="ru-RU" sz="2800" b="1" dirty="0" smtClean="0"/>
              <a:t>Проверь себя:</a:t>
            </a:r>
          </a:p>
          <a:p>
            <a:r>
              <a:rPr lang="ru-RU" sz="2800" b="1" dirty="0" smtClean="0"/>
              <a:t>С</a:t>
            </a:r>
            <a:r>
              <a:rPr lang="ru-RU" sz="2800" b="1" u="sng" dirty="0" smtClean="0"/>
              <a:t>ъ</a:t>
            </a:r>
            <a:r>
              <a:rPr lang="ru-RU" sz="2800" b="1" dirty="0" smtClean="0"/>
              <a:t>есть, об</a:t>
            </a:r>
            <a:r>
              <a:rPr lang="ru-RU" sz="2800" b="1" u="sng" dirty="0" smtClean="0"/>
              <a:t>ъ</a:t>
            </a:r>
            <a:r>
              <a:rPr lang="ru-RU" sz="2800" b="1" dirty="0" smtClean="0"/>
              <a:t>есть, доесть, под</a:t>
            </a:r>
            <a:r>
              <a:rPr lang="ru-RU" sz="2800" b="1" u="sng" dirty="0" smtClean="0"/>
              <a:t>ъ</a:t>
            </a:r>
            <a:r>
              <a:rPr lang="ru-RU" sz="2800" b="1" dirty="0" smtClean="0"/>
              <a:t>есть, заесть.</a:t>
            </a:r>
          </a:p>
          <a:p>
            <a:r>
              <a:rPr lang="ru-RU" sz="2800" b="1" dirty="0" smtClean="0"/>
              <a:t>С</a:t>
            </a:r>
            <a:r>
              <a:rPr lang="ru-RU" sz="2800" b="1" u="sng" dirty="0" smtClean="0"/>
              <a:t>ъ</a:t>
            </a:r>
            <a:r>
              <a:rPr lang="ru-RU" sz="2800" b="1" dirty="0" smtClean="0"/>
              <a:t>ехать, об</a:t>
            </a:r>
            <a:r>
              <a:rPr lang="ru-RU" sz="2800" b="1" u="sng" dirty="0" smtClean="0"/>
              <a:t>ъ</a:t>
            </a:r>
            <a:r>
              <a:rPr lang="ru-RU" sz="2800" b="1" dirty="0" smtClean="0"/>
              <a:t>ехать, </a:t>
            </a:r>
            <a:r>
              <a:rPr lang="ru-RU" sz="2800" b="1" dirty="0" smtClean="0"/>
              <a:t>доехать, под</a:t>
            </a:r>
            <a:r>
              <a:rPr lang="ru-RU" sz="2800" b="1" u="sng" dirty="0" smtClean="0"/>
              <a:t>ъ</a:t>
            </a:r>
            <a:r>
              <a:rPr lang="ru-RU" sz="2800" b="1" dirty="0" smtClean="0"/>
              <a:t>ехать</a:t>
            </a:r>
            <a:r>
              <a:rPr lang="ru-RU" sz="2800" b="1" dirty="0" smtClean="0"/>
              <a:t>, переехать, в</a:t>
            </a:r>
            <a:r>
              <a:rPr lang="ru-RU" sz="2800" b="1" u="sng" dirty="0" smtClean="0"/>
              <a:t>ъ</a:t>
            </a:r>
            <a:r>
              <a:rPr lang="ru-RU" sz="2800" b="1" dirty="0" smtClean="0"/>
              <a:t>ехать, заехать, уехать.</a:t>
            </a:r>
            <a:endParaRPr lang="ru-RU" sz="2800" b="1" dirty="0"/>
          </a:p>
        </p:txBody>
      </p:sp>
    </p:spTree>
    <p:extLst>
      <p:ext uri="{BB962C8B-B14F-4D97-AF65-F5344CB8AC3E}">
        <p14:creationId xmlns="" xmlns:p14="http://schemas.microsoft.com/office/powerpoint/2010/main" val="998969432"/>
      </p:ext>
    </p:extLst>
  </p:cSld>
  <p:clrMapOvr>
    <a:masterClrMapping/>
  </p:clrMapOvr>
  <p:transition spd="slow"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175185" y="473018"/>
            <a:ext cx="4511614" cy="648419"/>
          </a:xfrm>
        </p:spPr>
        <p:txBody>
          <a:bodyPr/>
          <a:lstStyle/>
          <a:p>
            <a:r>
              <a:rPr lang="ru-RU" dirty="0" smtClean="0"/>
              <a:t>Заполни таблицу.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52091" y="1978324"/>
            <a:ext cx="7930552" cy="2255520"/>
          </a:xfrm>
        </p:spPr>
        <p:txBody>
          <a:bodyPr>
            <a:noAutofit/>
          </a:bodyPr>
          <a:lstStyle/>
          <a:p>
            <a:pPr algn="just"/>
            <a:r>
              <a:rPr lang="ru-RU" sz="2800" b="1" dirty="0" smtClean="0"/>
              <a:t>Здоровье, съёжились, объедки, копьё, пыльца, взъерошенный, съел, ульи, пеньки, вьюга, звенья, коньки, письмо, деньки, разъезд, колосья, кольцо, </a:t>
            </a:r>
            <a:r>
              <a:rPr lang="ru-RU" sz="2800" b="1" dirty="0" err="1" smtClean="0"/>
              <a:t>объход</a:t>
            </a:r>
            <a:r>
              <a:rPr lang="ru-RU" sz="2800" b="1" dirty="0" smtClean="0"/>
              <a:t>, друзья, тюльпан.</a:t>
            </a:r>
          </a:p>
          <a:p>
            <a:pPr algn="just"/>
            <a:endParaRPr lang="ru-RU" sz="2800" b="1" dirty="0" smtClean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454679853"/>
              </p:ext>
            </p:extLst>
          </p:nvPr>
        </p:nvGraphicFramePr>
        <p:xfrm>
          <a:off x="768934" y="4408097"/>
          <a:ext cx="7633194" cy="116829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172295">
                  <a:extLst>
                    <a:ext uri="{9D8B030D-6E8A-4147-A177-3AD203B41FA5}">
                      <a16:colId xmlns="" xmlns:a16="http://schemas.microsoft.com/office/drawing/2014/main" val="4174996072"/>
                    </a:ext>
                  </a:extLst>
                </a:gridCol>
                <a:gridCol w="4460899">
                  <a:extLst>
                    <a:ext uri="{9D8B030D-6E8A-4147-A177-3AD203B41FA5}">
                      <a16:colId xmlns="" xmlns:a16="http://schemas.microsoft.com/office/drawing/2014/main" val="1302238393"/>
                    </a:ext>
                  </a:extLst>
                </a:gridCol>
              </a:tblGrid>
              <a:tr h="379563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solidFill>
                            <a:schemeClr val="tx1"/>
                          </a:solidFill>
                        </a:rPr>
                        <a:t>Ь – показатель мягкости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05716052"/>
                  </a:ext>
                </a:extLst>
              </a:tr>
              <a:tr h="394365">
                <a:tc>
                  <a:txBody>
                    <a:bodyPr/>
                    <a:lstStyle/>
                    <a:p>
                      <a:r>
                        <a:rPr lang="ru-RU" b="1" dirty="0" smtClean="0"/>
                        <a:t>Разделительный Ь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32640420"/>
                  </a:ext>
                </a:extLst>
              </a:tr>
              <a:tr h="394365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solidFill>
                            <a:schemeClr val="tx1"/>
                          </a:solidFill>
                        </a:rPr>
                        <a:t>Разделительный Ъ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783558127"/>
                  </a:ext>
                </a:extLst>
              </a:tr>
            </a:tbl>
          </a:graphicData>
        </a:graphic>
      </p:graphicFrame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478919171"/>
              </p:ext>
            </p:extLst>
          </p:nvPr>
        </p:nvGraphicFramePr>
        <p:xfrm>
          <a:off x="759124" y="4273525"/>
          <a:ext cx="7703389" cy="19202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37973">
                  <a:extLst>
                    <a:ext uri="{9D8B030D-6E8A-4147-A177-3AD203B41FA5}">
                      <a16:colId xmlns="" xmlns:a16="http://schemas.microsoft.com/office/drawing/2014/main" val="4174996072"/>
                    </a:ext>
                  </a:extLst>
                </a:gridCol>
                <a:gridCol w="4665416">
                  <a:extLst>
                    <a:ext uri="{9D8B030D-6E8A-4147-A177-3AD203B41FA5}">
                      <a16:colId xmlns="" xmlns:a16="http://schemas.microsoft.com/office/drawing/2014/main" val="1302238393"/>
                    </a:ext>
                  </a:extLst>
                </a:gridCol>
              </a:tblGrid>
              <a:tr h="635479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solidFill>
                            <a:schemeClr val="tx1"/>
                          </a:solidFill>
                        </a:rPr>
                        <a:t>Ь – показатель мягкости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Пыльца, пеньки,</a:t>
                      </a:r>
                      <a:r>
                        <a:rPr lang="ru-RU" baseline="0" dirty="0" smtClean="0">
                          <a:solidFill>
                            <a:schemeClr val="tx1"/>
                          </a:solidFill>
                        </a:rPr>
                        <a:t> коньки, письмо, деньки, кольцо, тюльпан.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05716052"/>
                  </a:ext>
                </a:extLst>
              </a:tr>
              <a:tr h="635479">
                <a:tc>
                  <a:txBody>
                    <a:bodyPr/>
                    <a:lstStyle/>
                    <a:p>
                      <a:r>
                        <a:rPr lang="ru-RU" b="1" dirty="0" smtClean="0"/>
                        <a:t>Разделительный Ь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chemeClr val="tx1"/>
                          </a:solidFill>
                        </a:rPr>
                        <a:t>Здоровье, копьё, ульи, вьюга, звенья, колосья, друзья.</a:t>
                      </a:r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32640420"/>
                  </a:ext>
                </a:extLst>
              </a:tr>
              <a:tr h="635479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solidFill>
                            <a:schemeClr val="tx1"/>
                          </a:solidFill>
                        </a:rPr>
                        <a:t>Разделительный Ъ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chemeClr val="tx1"/>
                          </a:solidFill>
                        </a:rPr>
                        <a:t>Съёжились, объедки, взъерошенный, съел, разъезд.</a:t>
                      </a:r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783558127"/>
                  </a:ext>
                </a:extLst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919628" y="3710624"/>
            <a:ext cx="1409506" cy="5232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</a:rPr>
              <a:t>обход</a:t>
            </a:r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26212" y="957535"/>
            <a:ext cx="5808000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Все ли слова выписали? </a:t>
            </a:r>
            <a:r>
              <a:rPr lang="ru-RU" sz="2800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Почему?</a:t>
            </a:r>
          </a:p>
          <a:p>
            <a:r>
              <a:rPr lang="ru-RU" sz="2800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В </a:t>
            </a:r>
            <a:r>
              <a:rPr lang="ru-RU" sz="2800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каком слове допущена ошибка?</a:t>
            </a:r>
            <a:endParaRPr lang="ru-RU" sz="2800" dirty="0" smtClean="0">
              <a:solidFill>
                <a:srgbClr val="FF0000"/>
              </a:solidFill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565423731"/>
      </p:ext>
    </p:extLst>
  </p:cSld>
  <p:clrMapOvr>
    <a:masterClrMapping/>
  </p:clrMapOvr>
  <p:transition spd="slow"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 animBg="1"/>
      <p:bldP spid="7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3"/>
          <p:cNvSpPr txBox="1">
            <a:spLocks/>
          </p:cNvSpPr>
          <p:nvPr/>
        </p:nvSpPr>
        <p:spPr>
          <a:xfrm>
            <a:off x="1423357" y="710373"/>
            <a:ext cx="6616461" cy="93727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0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Оцените свою работу:</a:t>
            </a:r>
            <a:endParaRPr lang="ru-RU" sz="4000" dirty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1026" name="AutoShape 2" descr="https://cojo.ru/wp-content/uploads/2022/12/ulybaiushchiisia-smailik-2-1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28" name="AutoShape 4" descr="https://cojo.ru/wp-content/uploads/2022/12/ulybaiushchiisia-smailik-2-1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8" name="AutoShape 14" descr="https://starwars-galaxy.ru/800/600/https/ds05.infourok.ru/uploads/ex/0593/0003747a-b57a5140/hello_html_m3787eef4.jpg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40" name="Picture 16" descr="https://t3.ftcdn.net/jpg/01/10/28/80/360_F_110288064_ctOm1TnGRTxg4mX0QSl0Xq1b5CjW4BKX.jpg"/>
          <p:cNvPicPr>
            <a:picLocks noChangeAspect="1" noChangeArrowheads="1"/>
          </p:cNvPicPr>
          <p:nvPr/>
        </p:nvPicPr>
        <p:blipFill>
          <a:blip r:embed="rId2" cstate="print"/>
          <a:srcRect r="66472"/>
          <a:stretch>
            <a:fillRect/>
          </a:stretch>
        </p:blipFill>
        <p:spPr bwMode="auto">
          <a:xfrm>
            <a:off x="793673" y="1976867"/>
            <a:ext cx="1161745" cy="1260000"/>
          </a:xfrm>
          <a:prstGeom prst="rect">
            <a:avLst/>
          </a:prstGeom>
          <a:noFill/>
        </p:spPr>
      </p:pic>
      <p:sp>
        <p:nvSpPr>
          <p:cNvPr id="14" name="TextBox 13"/>
          <p:cNvSpPr txBox="1"/>
          <p:nvPr/>
        </p:nvSpPr>
        <p:spPr>
          <a:xfrm>
            <a:off x="2069537" y="2351446"/>
            <a:ext cx="48192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00B050"/>
                </a:solidFill>
              </a:rPr>
              <a:t>Ура! У  меня все получилось!</a:t>
            </a:r>
            <a:endParaRPr lang="ru-RU" sz="2400" b="1" dirty="0">
              <a:solidFill>
                <a:srgbClr val="00B050"/>
              </a:solidFill>
            </a:endParaRPr>
          </a:p>
        </p:txBody>
      </p:sp>
      <p:pic>
        <p:nvPicPr>
          <p:cNvPr id="15" name="Picture 16" descr="https://t3.ftcdn.net/jpg/01/10/28/80/360_F_110288064_ctOm1TnGRTxg4mX0QSl0Xq1b5CjW4BKX.jpg"/>
          <p:cNvPicPr>
            <a:picLocks noChangeAspect="1" noChangeArrowheads="1"/>
          </p:cNvPicPr>
          <p:nvPr/>
        </p:nvPicPr>
        <p:blipFill>
          <a:blip r:embed="rId2" cstate="print"/>
          <a:srcRect l="33362" r="33091"/>
          <a:stretch>
            <a:fillRect/>
          </a:stretch>
        </p:blipFill>
        <p:spPr bwMode="auto">
          <a:xfrm>
            <a:off x="793673" y="3226436"/>
            <a:ext cx="1162408" cy="1260000"/>
          </a:xfrm>
          <a:prstGeom prst="rect">
            <a:avLst/>
          </a:prstGeom>
          <a:noFill/>
        </p:spPr>
      </p:pic>
      <p:pic>
        <p:nvPicPr>
          <p:cNvPr id="16" name="Picture 16" descr="https://t3.ftcdn.net/jpg/01/10/28/80/360_F_110288064_ctOm1TnGRTxg4mX0QSl0Xq1b5CjW4BKX.jpg"/>
          <p:cNvPicPr>
            <a:picLocks noChangeAspect="1" noChangeArrowheads="1"/>
          </p:cNvPicPr>
          <p:nvPr/>
        </p:nvPicPr>
        <p:blipFill>
          <a:blip r:embed="rId2" cstate="print"/>
          <a:srcRect l="66123"/>
          <a:stretch>
            <a:fillRect/>
          </a:stretch>
        </p:blipFill>
        <p:spPr bwMode="auto">
          <a:xfrm>
            <a:off x="793673" y="4476004"/>
            <a:ext cx="1173842" cy="1260000"/>
          </a:xfrm>
          <a:prstGeom prst="rect">
            <a:avLst/>
          </a:prstGeom>
          <a:noFill/>
        </p:spPr>
      </p:pic>
      <p:sp>
        <p:nvSpPr>
          <p:cNvPr id="17" name="TextBox 16"/>
          <p:cNvSpPr txBox="1"/>
          <p:nvPr/>
        </p:nvSpPr>
        <p:spPr>
          <a:xfrm>
            <a:off x="2069537" y="3579131"/>
            <a:ext cx="58897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FFC000"/>
                </a:solidFill>
              </a:rPr>
              <a:t>У  меня были затруднения в работе.</a:t>
            </a:r>
            <a:endParaRPr lang="ru-RU" sz="2400" b="1" dirty="0">
              <a:solidFill>
                <a:srgbClr val="FFC000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069537" y="4806817"/>
            <a:ext cx="55931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</a:rPr>
              <a:t>Мне было трудно! Нужна помощь!</a:t>
            </a:r>
            <a:endParaRPr lang="ru-RU" sz="2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s://fikiwiki.com/uploads/posts/2022-02/thumbs/1644851972_7-fikiwiki-com-p-kartinki-bukva-7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23171" y="3300741"/>
            <a:ext cx="2496209" cy="2496209"/>
          </a:xfrm>
          <a:prstGeom prst="rect">
            <a:avLst/>
          </a:prstGeom>
          <a:noFill/>
        </p:spPr>
      </p:pic>
      <p:sp>
        <p:nvSpPr>
          <p:cNvPr id="4" name="Заголовок 3"/>
          <p:cNvSpPr txBox="1">
            <a:spLocks/>
          </p:cNvSpPr>
          <p:nvPr/>
        </p:nvSpPr>
        <p:spPr>
          <a:xfrm>
            <a:off x="888521" y="2185491"/>
            <a:ext cx="5451893" cy="1280890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72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Молодцы!</a:t>
            </a:r>
            <a:endParaRPr kumimoji="0" lang="ru-RU" sz="72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 spd="slow"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heme/theme1.xml><?xml version="1.0" encoding="utf-8"?>
<a:theme xmlns:a="http://schemas.openxmlformats.org/drawingml/2006/main" name="Тема1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Тема Office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Office Them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3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4">
        <a:dk1>
          <a:srgbClr val="000000"/>
        </a:dk1>
        <a:lt1>
          <a:srgbClr val="FFFFFF"/>
        </a:lt1>
        <a:dk2>
          <a:srgbClr val="5A867B"/>
        </a:dk2>
        <a:lt2>
          <a:srgbClr val="B7D760"/>
        </a:lt2>
        <a:accent1>
          <a:srgbClr val="F1F3CF"/>
        </a:accent1>
        <a:accent2>
          <a:srgbClr val="E9CC7A"/>
        </a:accent2>
        <a:accent3>
          <a:srgbClr val="FFFFFF"/>
        </a:accent3>
        <a:accent4>
          <a:srgbClr val="000000"/>
        </a:accent4>
        <a:accent5>
          <a:srgbClr val="F7F8E4"/>
        </a:accent5>
        <a:accent6>
          <a:srgbClr val="D3B96E"/>
        </a:accent6>
        <a:hlink>
          <a:srgbClr val="D1B4C8"/>
        </a:hlink>
        <a:folHlink>
          <a:srgbClr val="96C8D1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Тема1</Template>
  <TotalTime>303</TotalTime>
  <Words>400</Words>
  <Application>Microsoft Office PowerPoint</Application>
  <PresentationFormat>Экран (4:3)</PresentationFormat>
  <Paragraphs>50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Тема1</vt:lpstr>
      <vt:lpstr>Правописание разделительного твёрдого знака.</vt:lpstr>
      <vt:lpstr>Выпиши гласные, перед которыми пишется Ъ.</vt:lpstr>
      <vt:lpstr>Вставь, где необходимо Ъ. Запиши слова с Ъ.</vt:lpstr>
      <vt:lpstr>Раздели слова для переноса.</vt:lpstr>
      <vt:lpstr>Раздели слова для переноса.</vt:lpstr>
      <vt:lpstr>Образуй новые слова с помощью приставок от слов есть и ехать. Выдели приставки, подчеркни Ъ.</vt:lpstr>
      <vt:lpstr>Заполни таблицу.</vt:lpstr>
      <vt:lpstr>Слайд 8</vt:lpstr>
      <vt:lpstr>Слайд 9</vt:lpstr>
      <vt:lpstr>Использование материала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Правописание разделительного твёрдого знака.</dc:title>
  <dc:creator>Пользователь Windows</dc:creator>
  <cp:lastModifiedBy>СВЕТИК</cp:lastModifiedBy>
  <cp:revision>25</cp:revision>
  <dcterms:created xsi:type="dcterms:W3CDTF">2019-01-13T08:33:15Z</dcterms:created>
  <dcterms:modified xsi:type="dcterms:W3CDTF">2023-10-30T18:31:40Z</dcterms:modified>
</cp:coreProperties>
</file>