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504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37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59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41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828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41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978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3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24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274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88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92D050"/>
            </a:gs>
            <a:gs pos="0">
              <a:srgbClr val="92D050"/>
            </a:gs>
            <a:gs pos="50000">
              <a:srgbClr val="9CB86E"/>
            </a:gs>
            <a:gs pos="25007">
              <a:srgbClr val="92D050">
                <a:lumMod val="50000"/>
                <a:lumOff val="50000"/>
              </a:srgbClr>
            </a:gs>
            <a:gs pos="42100">
              <a:srgbClr val="92D050"/>
            </a:gs>
            <a:gs pos="100000">
              <a:srgbClr val="92D05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36ED6-1A3C-4F45-8B05-7DA1EDA6ABE1}" type="datetimeFigureOut">
              <a:rPr lang="ru-RU" smtClean="0"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7800-F293-46CF-A1A7-D71E77FE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2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6632"/>
            <a:ext cx="7620000" cy="39814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80928"/>
            <a:ext cx="7772400" cy="2088232"/>
          </a:xfrm>
        </p:spPr>
        <p:txBody>
          <a:bodyPr/>
          <a:lstStyle/>
          <a:p>
            <a:r>
              <a:rPr lang="en-US" b="1" dirty="0" smtClean="0">
                <a:latin typeface="Algerian" pitchFamily="82" charset="0"/>
              </a:rPr>
              <a:t>A funny train to </a:t>
            </a:r>
            <a:r>
              <a:rPr lang="en-US" b="1" dirty="0" err="1" smtClean="0">
                <a:latin typeface="Algerian" pitchFamily="82" charset="0"/>
              </a:rPr>
              <a:t>Englishland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7160840" cy="1728192"/>
          </a:xfrm>
        </p:spPr>
        <p:txBody>
          <a:bodyPr>
            <a:normAutofit fontScale="32500" lnSpcReduction="20000"/>
          </a:bodyPr>
          <a:lstStyle/>
          <a:p>
            <a:endParaRPr lang="ru-RU" b="1" dirty="0" smtClean="0">
              <a:solidFill>
                <a:srgbClr val="FF6600"/>
              </a:solidFill>
              <a:latin typeface="Arial Black" pitchFamily="34" charset="0"/>
            </a:endParaRPr>
          </a:p>
          <a:p>
            <a:endParaRPr lang="ru-RU" sz="9600" b="1" dirty="0">
              <a:solidFill>
                <a:srgbClr val="FF6600"/>
              </a:solidFill>
              <a:latin typeface="Arial Black" pitchFamily="34" charset="0"/>
            </a:endParaRPr>
          </a:p>
          <a:p>
            <a:r>
              <a:rPr lang="ru-RU" sz="9600" b="1" dirty="0" smtClean="0">
                <a:solidFill>
                  <a:srgbClr val="FF6600"/>
                </a:solidFill>
                <a:latin typeface="Arial Black" pitchFamily="34" charset="0"/>
              </a:rPr>
              <a:t>Внеклассное занятие</a:t>
            </a:r>
          </a:p>
          <a:p>
            <a:r>
              <a:rPr lang="ru-RU" sz="9600" b="1" dirty="0" smtClean="0">
                <a:solidFill>
                  <a:srgbClr val="FF6600"/>
                </a:solidFill>
                <a:latin typeface="Arial Black" pitchFamily="34" charset="0"/>
              </a:rPr>
              <a:t> </a:t>
            </a:r>
            <a:r>
              <a:rPr lang="ru-RU" sz="9600" b="1" dirty="0" smtClean="0">
                <a:solidFill>
                  <a:srgbClr val="FF6600"/>
                </a:solidFill>
                <a:latin typeface="Arial Black" pitchFamily="34" charset="0"/>
              </a:rPr>
              <a:t>для 3 класса</a:t>
            </a:r>
            <a:r>
              <a:rPr lang="ru-RU" sz="9600" b="1" dirty="0" smtClean="0">
                <a:solidFill>
                  <a:srgbClr val="FF6600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5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998984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Berlin Sans FB" pitchFamily="34" charset="0"/>
              </a:rPr>
              <a:t>Hi!</a:t>
            </a:r>
            <a:br>
              <a:rPr lang="en-US" sz="3600" dirty="0" smtClean="0">
                <a:latin typeface="Berlin Sans FB" pitchFamily="34" charset="0"/>
              </a:rPr>
            </a:br>
            <a:r>
              <a:rPr lang="en-US" sz="3600" dirty="0" smtClean="0">
                <a:latin typeface="Berlin Sans FB" pitchFamily="34" charset="0"/>
              </a:rPr>
              <a:t>I’m Mr. Know-All.</a:t>
            </a:r>
            <a:endParaRPr lang="ru-RU" sz="3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19337" y="1943894"/>
            <a:ext cx="4505325" cy="3838575"/>
          </a:xfrm>
        </p:spPr>
      </p:pic>
    </p:spTree>
    <p:extLst>
      <p:ext uri="{BB962C8B-B14F-4D97-AF65-F5344CB8AC3E}">
        <p14:creationId xmlns:p14="http://schemas.microsoft.com/office/powerpoint/2010/main" val="113620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33055"/>
            <a:ext cx="3168352" cy="269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08112"/>
          </a:xfrm>
        </p:spPr>
        <p:txBody>
          <a:bodyPr>
            <a:normAutofit/>
          </a:bodyPr>
          <a:lstStyle/>
          <a:p>
            <a:r>
              <a:rPr lang="en-US" sz="3600" i="1" dirty="0" smtClean="0">
                <a:latin typeface="Berlin Sans FB" pitchFamily="34" charset="0"/>
              </a:rPr>
              <a:t>Lexical Village.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  </a:t>
            </a:r>
            <a:r>
              <a:rPr lang="en-US" i="1" dirty="0" smtClean="0">
                <a:latin typeface="Berlin Sans FB" pitchFamily="34" charset="0"/>
              </a:rPr>
              <a:t>Find </a:t>
            </a:r>
            <a:r>
              <a:rPr lang="en-US" i="1" dirty="0" smtClean="0">
                <a:latin typeface="Berlin Sans FB" pitchFamily="34" charset="0"/>
              </a:rPr>
              <a:t>the odd word in every group:</a:t>
            </a:r>
          </a:p>
          <a:p>
            <a:pPr marL="0" indent="0">
              <a:buNone/>
            </a:pPr>
            <a:r>
              <a:rPr lang="en-US" dirty="0" smtClean="0"/>
              <a:t>Teacher</a:t>
            </a:r>
            <a:r>
              <a:rPr lang="en-US" dirty="0" smtClean="0"/>
              <a:t>, pupil, blackboard, food, </a:t>
            </a:r>
            <a:r>
              <a:rPr lang="en-US" dirty="0" smtClean="0"/>
              <a:t>book;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English</a:t>
            </a:r>
            <a:r>
              <a:rPr lang="en-US" dirty="0" smtClean="0"/>
              <a:t>, Russia, </a:t>
            </a:r>
            <a:r>
              <a:rPr lang="en-US" dirty="0" err="1" smtClean="0"/>
              <a:t>Maths</a:t>
            </a:r>
            <a:r>
              <a:rPr lang="en-US" dirty="0" smtClean="0"/>
              <a:t>, PE, Arts;</a:t>
            </a:r>
          </a:p>
          <a:p>
            <a:pPr marL="0" indent="0">
              <a:buNone/>
            </a:pPr>
            <a:r>
              <a:rPr lang="en-US" dirty="0" smtClean="0"/>
              <a:t>Summer, weather, spring, autumn;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5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latin typeface="Berlin Sans FB" pitchFamily="34" charset="0"/>
              </a:rPr>
              <a:t>Crossword Village.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</a:t>
            </a:r>
            <a:r>
              <a:rPr lang="en-US" dirty="0" smtClean="0">
                <a:latin typeface="Berlin Sans FB" pitchFamily="34" charset="0"/>
              </a:rPr>
              <a:t>Find 15 toys: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236431"/>
              </p:ext>
            </p:extLst>
          </p:nvPr>
        </p:nvGraphicFramePr>
        <p:xfrm>
          <a:off x="611562" y="2276872"/>
          <a:ext cx="7128790" cy="3954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2"/>
                <a:gridCol w="648072"/>
                <a:gridCol w="648072"/>
                <a:gridCol w="648072"/>
                <a:gridCol w="576064"/>
                <a:gridCol w="576064"/>
                <a:gridCol w="576064"/>
                <a:gridCol w="648072"/>
                <a:gridCol w="576064"/>
                <a:gridCol w="576064"/>
                <a:gridCol w="576064"/>
                <a:gridCol w="504056"/>
              </a:tblGrid>
              <a:tr h="448375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</a:t>
                      </a:r>
                      <a:endParaRPr lang="ru-RU" dirty="0"/>
                    </a:p>
                  </a:txBody>
                  <a:tcPr/>
                </a:tc>
              </a:tr>
              <a:tr h="379583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</a:tr>
              <a:tr h="379583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</a:tr>
              <a:tr h="379583">
                <a:tc>
                  <a:txBody>
                    <a:bodyPr/>
                    <a:lstStyle/>
                    <a:p>
                      <a:r>
                        <a:rPr lang="en-US" dirty="0" smtClean="0"/>
                        <a:t>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ru-RU" dirty="0"/>
                    </a:p>
                  </a:txBody>
                  <a:tcPr/>
                </a:tc>
              </a:tr>
              <a:tr h="379583">
                <a:tc>
                  <a:txBody>
                    <a:bodyPr/>
                    <a:lstStyle/>
                    <a:p>
                      <a:r>
                        <a:rPr lang="en-US" dirty="0" smtClean="0"/>
                        <a:t>Z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</a:tr>
              <a:tr h="379583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</a:tr>
              <a:tr h="379583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</a:t>
                      </a:r>
                      <a:endParaRPr lang="ru-RU" dirty="0"/>
                    </a:p>
                  </a:txBody>
                  <a:tcPr/>
                </a:tc>
              </a:tr>
              <a:tr h="379583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</a:t>
                      </a:r>
                      <a:endParaRPr lang="ru-RU" dirty="0"/>
                    </a:p>
                  </a:txBody>
                  <a:tcPr/>
                </a:tc>
              </a:tr>
              <a:tr h="379583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</a:tr>
              <a:tr h="469680"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44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293096"/>
            <a:ext cx="2216702" cy="2248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latin typeface="Berlin Sans FB" pitchFamily="34" charset="0"/>
              </a:rPr>
              <a:t>Grammar Village.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>
                <a:latin typeface="Berlin Sans FB" pitchFamily="34" charset="0"/>
              </a:rPr>
              <a:t>Complete the sentences:</a:t>
            </a:r>
          </a:p>
          <a:p>
            <a:pPr marL="0" indent="0">
              <a:buNone/>
            </a:pPr>
            <a:r>
              <a:rPr lang="ru-RU" sz="2800" dirty="0" smtClean="0"/>
              <a:t>1.</a:t>
            </a:r>
            <a:r>
              <a:rPr lang="en-US" sz="2800" dirty="0" smtClean="0"/>
              <a:t>(A</a:t>
            </a:r>
            <a:r>
              <a:rPr lang="en-US" sz="2800" dirty="0" smtClean="0"/>
              <a:t>, An)apple is (a, an) fruit.</a:t>
            </a:r>
          </a:p>
          <a:p>
            <a:pPr marL="0" indent="0">
              <a:buNone/>
            </a:pPr>
            <a:r>
              <a:rPr lang="ru-RU" sz="2800" dirty="0" smtClean="0"/>
              <a:t>2.</a:t>
            </a:r>
            <a:r>
              <a:rPr lang="en-US" sz="2800" dirty="0" smtClean="0"/>
              <a:t>This </a:t>
            </a:r>
            <a:r>
              <a:rPr lang="en-US" sz="2800" dirty="0" smtClean="0"/>
              <a:t>(is, are) my favourite book.</a:t>
            </a:r>
          </a:p>
          <a:p>
            <a:pPr marL="0" indent="0">
              <a:buNone/>
            </a:pPr>
            <a:r>
              <a:rPr lang="ru-RU" sz="2800" dirty="0" smtClean="0"/>
              <a:t>3.</a:t>
            </a:r>
            <a:r>
              <a:rPr lang="en-US" sz="2800" dirty="0" smtClean="0"/>
              <a:t>We </a:t>
            </a:r>
            <a:r>
              <a:rPr lang="en-US" sz="2800" dirty="0" smtClean="0"/>
              <a:t>(like, likes) ice-cream.</a:t>
            </a:r>
          </a:p>
          <a:p>
            <a:pPr marL="0" indent="0">
              <a:buNone/>
            </a:pPr>
            <a:r>
              <a:rPr lang="ru-RU" sz="2800" dirty="0" smtClean="0"/>
              <a:t>4.</a:t>
            </a:r>
            <a:r>
              <a:rPr lang="en-US" sz="2800" dirty="0" smtClean="0"/>
              <a:t>Sam </a:t>
            </a:r>
            <a:r>
              <a:rPr lang="en-US" sz="2800" dirty="0" smtClean="0"/>
              <a:t>(has got, have got)lots of(friend, friends).</a:t>
            </a:r>
          </a:p>
          <a:p>
            <a:pPr marL="0" indent="0">
              <a:buNone/>
            </a:pPr>
            <a:r>
              <a:rPr lang="ru-RU" sz="2800" dirty="0" smtClean="0"/>
              <a:t>5.</a:t>
            </a:r>
            <a:r>
              <a:rPr lang="en-US" sz="2800" dirty="0" smtClean="0"/>
              <a:t>That </a:t>
            </a:r>
            <a:r>
              <a:rPr lang="en-US" sz="2800" dirty="0" smtClean="0"/>
              <a:t>is (Tom’s, Tom) dog.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194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latin typeface="Berlin Sans FB" pitchFamily="34" charset="0"/>
              </a:rPr>
              <a:t>Spelling Village.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>
                <a:latin typeface="Berlin Sans FB" pitchFamily="34" charset="0"/>
              </a:rPr>
              <a:t>Can you correct the mistakes?</a:t>
            </a:r>
          </a:p>
          <a:p>
            <a:pPr marL="0" indent="0">
              <a:buNone/>
            </a:pPr>
            <a:r>
              <a:rPr lang="ru-RU" dirty="0" smtClean="0"/>
              <a:t>1.</a:t>
            </a:r>
            <a:r>
              <a:rPr lang="en-US" dirty="0" smtClean="0"/>
              <a:t>Her </a:t>
            </a:r>
            <a:r>
              <a:rPr lang="en-US" dirty="0" err="1" smtClean="0"/>
              <a:t>mather</a:t>
            </a:r>
            <a:r>
              <a:rPr lang="en-US" dirty="0" smtClean="0"/>
              <a:t> and father </a:t>
            </a:r>
            <a:r>
              <a:rPr lang="en-US" dirty="0"/>
              <a:t>a</a:t>
            </a:r>
            <a:r>
              <a:rPr lang="en-US" dirty="0" smtClean="0"/>
              <a:t>re doctors.</a:t>
            </a:r>
          </a:p>
          <a:p>
            <a:pPr marL="0" indent="0">
              <a:buNone/>
            </a:pPr>
            <a:r>
              <a:rPr lang="ru-RU" dirty="0" smtClean="0"/>
              <a:t>2.</a:t>
            </a:r>
            <a:r>
              <a:rPr lang="en-US" dirty="0" smtClean="0"/>
              <a:t>Five </a:t>
            </a:r>
            <a:r>
              <a:rPr lang="en-US" dirty="0" smtClean="0"/>
              <a:t>and seven is </a:t>
            </a:r>
            <a:r>
              <a:rPr lang="en-US" dirty="0" err="1" smtClean="0"/>
              <a:t>tvelve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3.</a:t>
            </a:r>
            <a:r>
              <a:rPr lang="en-US" dirty="0" smtClean="0"/>
              <a:t>My </a:t>
            </a:r>
            <a:r>
              <a:rPr lang="en-US" dirty="0" err="1" smtClean="0"/>
              <a:t>cet</a:t>
            </a:r>
            <a:r>
              <a:rPr lang="en-US" dirty="0" smtClean="0"/>
              <a:t> is fanny.</a:t>
            </a:r>
          </a:p>
          <a:p>
            <a:pPr marL="0" indent="0">
              <a:buNone/>
            </a:pPr>
            <a:r>
              <a:rPr lang="ru-RU" dirty="0" smtClean="0"/>
              <a:t>4.</a:t>
            </a:r>
            <a:r>
              <a:rPr lang="en-US" dirty="0" smtClean="0"/>
              <a:t>The </a:t>
            </a:r>
            <a:r>
              <a:rPr lang="en-US" dirty="0" smtClean="0"/>
              <a:t>boll is under the deb.</a:t>
            </a:r>
          </a:p>
          <a:p>
            <a:pPr marL="0" indent="0">
              <a:buNone/>
            </a:pPr>
            <a:r>
              <a:rPr lang="ru-RU" dirty="0" smtClean="0"/>
              <a:t>5.</a:t>
            </a:r>
            <a:r>
              <a:rPr lang="en-US" dirty="0" smtClean="0"/>
              <a:t>Nick’s </a:t>
            </a:r>
            <a:r>
              <a:rPr lang="en-US" dirty="0" smtClean="0"/>
              <a:t>eyes are </a:t>
            </a:r>
            <a:r>
              <a:rPr lang="en-US" dirty="0" err="1" smtClean="0"/>
              <a:t>braun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24944"/>
            <a:ext cx="2808312" cy="332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82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9289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lin Sans FB" pitchFamily="34" charset="0"/>
              </a:rPr>
              <a:t>Reading Village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800" i="1" dirty="0">
                <a:latin typeface="Berlin Sans FB" pitchFamily="34" charset="0"/>
              </a:rPr>
              <a:t>R</a:t>
            </a:r>
            <a:r>
              <a:rPr lang="en-US" sz="2800" i="1" dirty="0" smtClean="0">
                <a:latin typeface="Berlin Sans FB" pitchFamily="34" charset="0"/>
              </a:rPr>
              <a:t>ead </a:t>
            </a:r>
            <a:r>
              <a:rPr lang="en-US" sz="2800" i="1" dirty="0" smtClean="0">
                <a:latin typeface="Berlin Sans FB" pitchFamily="34" charset="0"/>
              </a:rPr>
              <a:t>the text and say what Humpty Dumpty </a:t>
            </a:r>
            <a:r>
              <a:rPr lang="en-US" sz="2800" i="1" dirty="0" smtClean="0">
                <a:latin typeface="Berlin Sans FB" pitchFamily="34" charset="0"/>
              </a:rPr>
              <a:t>is.</a:t>
            </a:r>
            <a:endParaRPr lang="en-US" sz="2800" i="1" dirty="0" smtClean="0">
              <a:latin typeface="Berlin Sans FB" pitchFamily="34" charset="0"/>
            </a:endParaRPr>
          </a:p>
          <a:p>
            <a:pPr marL="0" indent="0">
              <a:buNone/>
            </a:pPr>
            <a:r>
              <a:rPr lang="en-US" sz="2800" dirty="0" smtClean="0"/>
              <a:t>Humpty Dumpty is not a dog.  He is not  a cat. He is not an animal and not a man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He is a toy boy. He is a funny toy. </a:t>
            </a:r>
            <a:r>
              <a:rPr lang="en-US" sz="2800" dirty="0" smtClean="0"/>
              <a:t> He looks like an egg.</a:t>
            </a:r>
          </a:p>
          <a:p>
            <a:pPr marL="0" indent="0">
              <a:buNone/>
            </a:pPr>
            <a:r>
              <a:rPr lang="en-US" sz="2800" dirty="0" smtClean="0"/>
              <a:t>He </a:t>
            </a:r>
            <a:r>
              <a:rPr lang="en-US" sz="2800" dirty="0" smtClean="0"/>
              <a:t>is not from Russia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Boys in Great Britain like to play with Humpty Dumpty.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5994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9614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erlin Sans FB" pitchFamily="34" charset="0"/>
              </a:rPr>
              <a:t>That’s all, folks!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>
                <a:latin typeface="Berlin Sans FB" pitchFamily="34" charset="0"/>
              </a:rPr>
              <a:t>                Thanks for your work</a:t>
            </a:r>
            <a:r>
              <a:rPr lang="en-US" sz="4400" dirty="0" smtClean="0">
                <a:latin typeface="Berlin Sans FB" pitchFamily="34" charset="0"/>
              </a:rPr>
              <a:t>.</a:t>
            </a:r>
            <a:endParaRPr lang="en-US" sz="4400" dirty="0" smtClean="0">
              <a:latin typeface="Berlin Sans FB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83818"/>
            <a:ext cx="2913112" cy="225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3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lin Sans FB" pitchFamily="34" charset="0"/>
              </a:rPr>
              <a:t>Keys: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 smtClean="0">
                <a:latin typeface="Berlin Sans FB" pitchFamily="34" charset="0"/>
              </a:rPr>
              <a:t> Lexical </a:t>
            </a:r>
            <a:r>
              <a:rPr lang="en-US" sz="2400" b="1" i="1" dirty="0" smtClean="0">
                <a:latin typeface="Berlin Sans FB" pitchFamily="34" charset="0"/>
              </a:rPr>
              <a:t>Village</a:t>
            </a:r>
            <a:r>
              <a:rPr lang="en-US" sz="2400" dirty="0" smtClean="0"/>
              <a:t>: food, Russia, weather.</a:t>
            </a:r>
          </a:p>
          <a:p>
            <a:pPr marL="0" indent="0">
              <a:buNone/>
            </a:pPr>
            <a:r>
              <a:rPr lang="en-US" sz="2400" b="1" dirty="0" smtClean="0">
                <a:latin typeface="Berlin Sans FB" pitchFamily="34" charset="0"/>
              </a:rPr>
              <a:t> Crossword </a:t>
            </a:r>
            <a:r>
              <a:rPr lang="en-US" sz="2400" b="1" dirty="0" smtClean="0">
                <a:latin typeface="Berlin Sans FB" pitchFamily="34" charset="0"/>
              </a:rPr>
              <a:t>Village</a:t>
            </a:r>
            <a:r>
              <a:rPr lang="en-US" sz="2400" dirty="0" smtClean="0"/>
              <a:t>: teddy-bear, tea-set, ball</a:t>
            </a:r>
            <a:r>
              <a:rPr lang="en-US" sz="2400" dirty="0" smtClean="0"/>
              <a:t>,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doll, ballerina, </a:t>
            </a:r>
            <a:r>
              <a:rPr lang="en-US" sz="2400" dirty="0" smtClean="0"/>
              <a:t> puppet</a:t>
            </a:r>
            <a:r>
              <a:rPr lang="en-US" sz="2400" dirty="0" smtClean="0"/>
              <a:t>, robot, car, train, top,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Lego</a:t>
            </a:r>
            <a:r>
              <a:rPr lang="en-US" sz="2400" dirty="0" smtClean="0"/>
              <a:t>, computer, batman, musical </a:t>
            </a:r>
            <a:r>
              <a:rPr lang="en-US" sz="2400" dirty="0" smtClean="0"/>
              <a:t> box</a:t>
            </a:r>
            <a:r>
              <a:rPr lang="en-US" sz="2400" dirty="0" smtClean="0"/>
              <a:t>, plane.</a:t>
            </a:r>
          </a:p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400" b="1" dirty="0" smtClean="0">
                <a:latin typeface="Berlin Sans FB" pitchFamily="34" charset="0"/>
              </a:rPr>
              <a:t>Grammar </a:t>
            </a:r>
            <a:r>
              <a:rPr lang="en-US" sz="2400" b="1" dirty="0" smtClean="0">
                <a:latin typeface="Berlin Sans FB" pitchFamily="34" charset="0"/>
              </a:rPr>
              <a:t>Village</a:t>
            </a:r>
            <a:r>
              <a:rPr lang="en-US" sz="2400" dirty="0" smtClean="0">
                <a:latin typeface="Berlin Sans FB" pitchFamily="34" charset="0"/>
              </a:rPr>
              <a:t>:1</a:t>
            </a:r>
            <a:r>
              <a:rPr lang="en-US" sz="2400" dirty="0" smtClean="0"/>
              <a:t>. An, a ; 2.is; 3.like;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</a:t>
            </a:r>
            <a:r>
              <a:rPr lang="en-US" sz="2400" dirty="0" smtClean="0"/>
              <a:t>4</a:t>
            </a:r>
            <a:r>
              <a:rPr lang="en-US" sz="2400" dirty="0" smtClean="0"/>
              <a:t>. has got; 5.Tom’s.</a:t>
            </a:r>
          </a:p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400" b="1" dirty="0" smtClean="0">
                <a:latin typeface="Berlin Sans FB" pitchFamily="34" charset="0"/>
              </a:rPr>
              <a:t>Spelling </a:t>
            </a:r>
            <a:r>
              <a:rPr lang="en-US" sz="2400" b="1" dirty="0" smtClean="0">
                <a:latin typeface="Berlin Sans FB" pitchFamily="34" charset="0"/>
              </a:rPr>
              <a:t>Village</a:t>
            </a:r>
            <a:r>
              <a:rPr lang="en-US" sz="2400" b="1" dirty="0" smtClean="0"/>
              <a:t>: </a:t>
            </a:r>
            <a:r>
              <a:rPr lang="en-US" sz="2400" dirty="0" smtClean="0"/>
              <a:t>1</a:t>
            </a:r>
            <a:r>
              <a:rPr lang="en-US" sz="2400" b="1" dirty="0" smtClean="0"/>
              <a:t>. </a:t>
            </a:r>
            <a:r>
              <a:rPr lang="en-US" sz="2400" dirty="0" smtClean="0"/>
              <a:t>mother; 2. twelve; 3. cat, funny;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</a:t>
            </a:r>
            <a:r>
              <a:rPr lang="en-US" sz="2400" dirty="0" smtClean="0"/>
              <a:t>4.ball</a:t>
            </a:r>
            <a:r>
              <a:rPr lang="en-US" sz="2400" dirty="0" smtClean="0"/>
              <a:t>, </a:t>
            </a:r>
            <a:r>
              <a:rPr lang="en-US" sz="2400" dirty="0" smtClean="0"/>
              <a:t>bed; </a:t>
            </a:r>
            <a:r>
              <a:rPr lang="en-US" sz="2400" dirty="0" smtClean="0"/>
              <a:t>5.brown.</a:t>
            </a:r>
          </a:p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400" b="1" dirty="0" smtClean="0">
                <a:latin typeface="Berlin Sans FB" pitchFamily="34" charset="0"/>
              </a:rPr>
              <a:t>Reading </a:t>
            </a:r>
            <a:r>
              <a:rPr lang="en-US" sz="2400" b="1" dirty="0" smtClean="0">
                <a:latin typeface="Berlin Sans FB" pitchFamily="34" charset="0"/>
              </a:rPr>
              <a:t>Village</a:t>
            </a:r>
            <a:r>
              <a:rPr lang="en-US" sz="2400" b="1" dirty="0" smtClean="0"/>
              <a:t>:  </a:t>
            </a:r>
            <a:r>
              <a:rPr lang="en-US" sz="2400" dirty="0" smtClean="0"/>
              <a:t>Humpty Dumpty  is an English toy.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378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479</Words>
  <Application>Microsoft Office PowerPoint</Application>
  <PresentationFormat>Экран (4:3)</PresentationFormat>
  <Paragraphs>165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A funny train to Englishland</vt:lpstr>
      <vt:lpstr>Hi! I’m Mr. Know-All.</vt:lpstr>
      <vt:lpstr>Lexical Village.</vt:lpstr>
      <vt:lpstr>Crossword Village.</vt:lpstr>
      <vt:lpstr>Grammar Village.</vt:lpstr>
      <vt:lpstr>Spelling Village.</vt:lpstr>
      <vt:lpstr>Reading Village.</vt:lpstr>
      <vt:lpstr>That’s all, folks!</vt:lpstr>
      <vt:lpstr>Keys: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funny train to Englishland</dc:title>
  <dc:creator>Любина Юлия Касимовна</dc:creator>
  <cp:lastModifiedBy>Любина Юлия Касимовна</cp:lastModifiedBy>
  <cp:revision>16</cp:revision>
  <dcterms:created xsi:type="dcterms:W3CDTF">2013-01-21T08:18:29Z</dcterms:created>
  <dcterms:modified xsi:type="dcterms:W3CDTF">2013-01-23T08:37:02Z</dcterms:modified>
</cp:coreProperties>
</file>