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80" r:id="rId4"/>
    <p:sldId id="257" r:id="rId5"/>
    <p:sldId id="258" r:id="rId6"/>
    <p:sldId id="259" r:id="rId7"/>
    <p:sldId id="262" r:id="rId8"/>
    <p:sldId id="268" r:id="rId9"/>
    <p:sldId id="267" r:id="rId10"/>
    <p:sldId id="264" r:id="rId11"/>
    <p:sldId id="263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00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 matchingName="Пустой слайд 1">
  <p:cSld name="Пустой слайд 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" name="Google Shape;42;p3"/>
          <p:cNvSpPr/>
          <p:nvPr/>
        </p:nvSpPr>
        <p:spPr bwMode="auto">
          <a:xfrm>
            <a:off x="0" y="0"/>
            <a:ext cx="1743599" cy="165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/>
            </a:pP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  <p:sp>
        <p:nvSpPr>
          <p:cNvPr id="43" name="Google Shape;43;p3"/>
          <p:cNvSpPr/>
          <p:nvPr/>
        </p:nvSpPr>
        <p:spPr bwMode="auto">
          <a:xfrm>
            <a:off x="0" y="0"/>
            <a:ext cx="1515975" cy="360000"/>
          </a:xfrm>
          <a:prstGeom prst="flowChartProcess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44" name="Google Shape;44;p3"/>
          <p:cNvSpPr/>
          <p:nvPr/>
        </p:nvSpPr>
        <p:spPr bwMode="auto">
          <a:xfrm>
            <a:off x="1515981" y="-1"/>
            <a:ext cx="152699" cy="359700"/>
          </a:xfrm>
          <a:prstGeom prst="rtTriangle">
            <a:avLst/>
          </a:prstGeom>
          <a:solidFill>
            <a:srgbClr val="1E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45" name="Google Shape;45;p3"/>
          <p:cNvSpPr/>
          <p:nvPr/>
        </p:nvSpPr>
        <p:spPr bwMode="auto">
          <a:xfrm>
            <a:off x="0" y="6082200"/>
            <a:ext cx="12192000" cy="775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/>
            </a:pP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  <p:sp>
        <p:nvSpPr>
          <p:cNvPr id="46" name="Google Shape;46;p3"/>
          <p:cNvSpPr/>
          <p:nvPr/>
        </p:nvSpPr>
        <p:spPr bwMode="auto">
          <a:xfrm>
            <a:off x="1668675" y="360003"/>
            <a:ext cx="845100" cy="13848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/>
            </a:pP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EB08F-9B6C-4F53-8216-17B0E8426C3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B7AA7-D6CC-4535-9440-A72C3385CD12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Рисунок 4"/>
          <p:cNvPicPr>
            <a:picLocks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0" y="0"/>
            <a:ext cx="1208659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Текстовое поле 3"/>
          <p:cNvSpPr txBox="1"/>
          <p:nvPr/>
        </p:nvSpPr>
        <p:spPr>
          <a:xfrm>
            <a:off x="2124710" y="770890"/>
            <a:ext cx="8025130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4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 КУБ</a:t>
            </a:r>
            <a:endParaRPr lang="ru-RU" altLang="en-US" sz="4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en-US" sz="4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en-US" sz="4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«СЁРНИТАМ КОМИÖН»</a:t>
            </a:r>
            <a:endParaRPr lang="ru-RU" altLang="en-US" sz="4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en-US" sz="4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(Говорим по коми)</a:t>
            </a:r>
            <a:endParaRPr lang="ru-RU" altLang="en-US" sz="4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en-US" sz="4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  <a:endParaRPr lang="ru-RU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Лодыгина Татьяна Ивановна</a:t>
            </a:r>
            <a:endParaRPr lang="ru-RU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altLang="en-US" sz="4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en-US" sz="4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27"/>
            <a:ext cx="12192000" cy="6854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Текстовое поле 2"/>
          <p:cNvSpPr txBox="1"/>
          <p:nvPr/>
        </p:nvSpPr>
        <p:spPr>
          <a:xfrm>
            <a:off x="908685" y="252730"/>
            <a:ext cx="10081895" cy="6356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1" indent="0">
              <a:buFont typeface="Wingdings" panose="05000000000000000000" charset="0"/>
              <a:buNone/>
            </a:pPr>
            <a:endParaRPr lang="ru-RU" alt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>
              <a:buFont typeface="Wingdings" panose="05000000000000000000" charset="0"/>
              <a:buNone/>
            </a:pPr>
            <a:endParaRPr lang="ru-RU" alt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0">
              <a:buFont typeface="Wingdings" panose="05000000000000000000" charset="0"/>
              <a:buNone/>
            </a:pPr>
            <a:r>
              <a:rPr lang="ru-RU" alt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ценность разных видов  игр при обучении коми разговорной речи, заключается в том, что в этих  играх перед детьми ставятся те или иные задачи, решение которых требует сосредоточенности, внимания, умственного усилия, умения, последовательность действий, преодолеть трудности. </a:t>
            </a:r>
            <a:endParaRPr lang="ru-RU" altLang="en-US" sz="4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540" y="-635"/>
            <a:ext cx="12504420" cy="70300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Изображение 1" descr="IMG_20231116_143110"/>
          <p:cNvPicPr>
            <a:picLocks noChangeAspect="1"/>
          </p:cNvPicPr>
          <p:nvPr/>
        </p:nvPicPr>
        <p:blipFill>
          <a:blip r:embed="rId2"/>
          <a:srcRect l="13748" t="-1655" r="23344"/>
          <a:stretch>
            <a:fillRect/>
          </a:stretch>
        </p:blipFill>
        <p:spPr>
          <a:xfrm>
            <a:off x="991870" y="3429000"/>
            <a:ext cx="4233545" cy="315976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1367790" y="389890"/>
            <a:ext cx="96158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Лонгбук</a:t>
            </a:r>
            <a:endParaRPr lang="ru-RU" alt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2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Лонгбук</a:t>
            </a:r>
            <a:r>
              <a:rPr lang="ru-RU" alt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(с англ. </a:t>
            </a:r>
            <a:r>
              <a:rPr lang="ru-RU" altLang="en-US" sz="2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ru-RU" alt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длинный и </a:t>
            </a:r>
            <a:r>
              <a:rPr lang="ru-RU" altLang="en-US" sz="2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ru-RU" alt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книга) представленное в виде   длинной дорожки и удобно сворачивающееся в коробку. На этой дорожке имеются различные кармашки, в которой хранятся информация, задания и игры.  </a:t>
            </a:r>
            <a:endParaRPr lang="ru-RU" alt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Изображение 3" descr="IMG_20231116_142443"/>
          <p:cNvPicPr>
            <a:picLocks noChangeAspect="1"/>
          </p:cNvPicPr>
          <p:nvPr/>
        </p:nvPicPr>
        <p:blipFill>
          <a:blip r:embed="rId3"/>
          <a:srcRect l="6652" t="614" r="3213" b="-2530"/>
          <a:stretch>
            <a:fillRect/>
          </a:stretch>
        </p:blipFill>
        <p:spPr>
          <a:xfrm>
            <a:off x="5337175" y="2733675"/>
            <a:ext cx="6048375" cy="3159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27"/>
            <a:ext cx="12192000" cy="6854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Текстовое поле 2"/>
          <p:cNvSpPr txBox="1"/>
          <p:nvPr/>
        </p:nvSpPr>
        <p:spPr>
          <a:xfrm>
            <a:off x="1397000" y="755015"/>
            <a:ext cx="9542780" cy="2522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дидактического игрового пособия</a:t>
            </a:r>
            <a:r>
              <a:rPr lang="ru-RU" altLang="en-US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endParaRPr lang="ru-RU" altLang="en-U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детей к культуре и </a:t>
            </a:r>
            <a:endParaRPr lang="ru-RU" alt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традициям </a:t>
            </a:r>
            <a:r>
              <a:rPr lang="ru-RU" altLang="en-US" sz="2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</a:t>
            </a:r>
            <a:r>
              <a:rPr lang="ru-RU" alt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народа, </a:t>
            </a:r>
            <a:endParaRPr lang="ru-RU" alt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любви</a:t>
            </a:r>
            <a:endParaRPr lang="ru-RU" alt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малой Родине и её истории.</a:t>
            </a:r>
            <a:endParaRPr lang="ru-RU" alt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dirty="0"/>
          </a:p>
        </p:txBody>
      </p:sp>
      <p:pic>
        <p:nvPicPr>
          <p:cNvPr id="6" name="Изображение 5" descr="IMG_20231116_143131"/>
          <p:cNvPicPr>
            <a:picLocks noChangeAspect="1"/>
          </p:cNvPicPr>
          <p:nvPr/>
        </p:nvPicPr>
        <p:blipFill>
          <a:blip r:embed="rId2"/>
          <a:srcRect l="17678" t="1473" r="38504" b="10298"/>
          <a:stretch>
            <a:fillRect/>
          </a:stretch>
        </p:blipFill>
        <p:spPr>
          <a:xfrm rot="2640000">
            <a:off x="6413500" y="1662430"/>
            <a:ext cx="4185285" cy="38919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27"/>
            <a:ext cx="12192000" cy="6854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Изображение 6" descr="IMG_20231116_142952"/>
          <p:cNvPicPr>
            <a:picLocks noChangeAspect="1"/>
          </p:cNvPicPr>
          <p:nvPr/>
        </p:nvPicPr>
        <p:blipFill>
          <a:blip r:embed="rId2"/>
          <a:srcRect l="195" t="-4698" r="1974" b="12903"/>
          <a:stretch>
            <a:fillRect/>
          </a:stretch>
        </p:blipFill>
        <p:spPr>
          <a:xfrm>
            <a:off x="1801495" y="2313305"/>
            <a:ext cx="8589645" cy="37223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36520" y="729615"/>
            <a:ext cx="6448425" cy="11099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ЛОНГБУКА: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Названия кармашков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«Кар-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сикт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Коми Му» (Город- село, Республика Коми)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«Цвета флага Коми Республики»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27"/>
            <a:ext cx="12192000" cy="6854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Изображение 4" descr="IMG_20231116_154527"/>
          <p:cNvPicPr>
            <a:picLocks noChangeAspect="1"/>
          </p:cNvPicPr>
          <p:nvPr/>
        </p:nvPicPr>
        <p:blipFill>
          <a:blip r:embed="rId2"/>
          <a:srcRect l="42611" t="-346" r="15081"/>
          <a:stretch>
            <a:fillRect/>
          </a:stretch>
        </p:blipFill>
        <p:spPr>
          <a:xfrm rot="5400000">
            <a:off x="8073390" y="2571115"/>
            <a:ext cx="2823210" cy="3500755"/>
          </a:xfrm>
          <a:prstGeom prst="rect">
            <a:avLst/>
          </a:prstGeom>
        </p:spPr>
      </p:pic>
      <p:pic>
        <p:nvPicPr>
          <p:cNvPr id="6" name="Изображение 5" descr="IMG_20231116_142549"/>
          <p:cNvPicPr>
            <a:picLocks noChangeAspect="1"/>
          </p:cNvPicPr>
          <p:nvPr/>
        </p:nvPicPr>
        <p:blipFill>
          <a:blip r:embed="rId3"/>
          <a:srcRect l="1257" t="9599" b="-775"/>
          <a:stretch>
            <a:fillRect/>
          </a:stretch>
        </p:blipFill>
        <p:spPr>
          <a:xfrm rot="10800000">
            <a:off x="824865" y="742315"/>
            <a:ext cx="6299200" cy="26866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8122" y="3776905"/>
            <a:ext cx="490817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2.«Гут - гаг» (Насекомые)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3.«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Пем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съяс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(Животные)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33347" y="5791165"/>
            <a:ext cx="348869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4.«Ывла выв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((Природа)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5.«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Лэбачьяс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(Птицы)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6.«Вот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съяс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(Ягоды)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27"/>
            <a:ext cx="12192000" cy="6854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Изображение 2" descr="IMG_20231116_142712_BURST1"/>
          <p:cNvPicPr>
            <a:picLocks noChangeAspect="1"/>
          </p:cNvPicPr>
          <p:nvPr/>
        </p:nvPicPr>
        <p:blipFill>
          <a:blip r:embed="rId2"/>
          <a:srcRect l="20451" t="-3076" r="14484" b="444"/>
          <a:stretch>
            <a:fillRect/>
          </a:stretch>
        </p:blipFill>
        <p:spPr>
          <a:xfrm rot="10800000">
            <a:off x="1035050" y="1051560"/>
            <a:ext cx="5234305" cy="3813175"/>
          </a:xfrm>
          <a:prstGeom prst="rect">
            <a:avLst/>
          </a:prstGeom>
        </p:spPr>
      </p:pic>
      <p:pic>
        <p:nvPicPr>
          <p:cNvPr id="5" name="Изображение 4" descr="IMG_20231116_142806"/>
          <p:cNvPicPr>
            <a:picLocks noChangeAspect="1"/>
          </p:cNvPicPr>
          <p:nvPr/>
        </p:nvPicPr>
        <p:blipFill>
          <a:blip r:embed="rId3"/>
          <a:srcRect l="6511" t="83" r="11679"/>
          <a:stretch>
            <a:fillRect/>
          </a:stretch>
        </p:blipFill>
        <p:spPr>
          <a:xfrm rot="5400000">
            <a:off x="6048375" y="1641475"/>
            <a:ext cx="6365240" cy="35902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13647" y="5002306"/>
            <a:ext cx="403411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7.«Коми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мойд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(Коми сказка)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8.«Ворс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м» (Игры)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9.«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Чачаяс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(Игрушки)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27"/>
            <a:ext cx="12192000" cy="6854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Изображение 2" descr="IMG_20231116_142854"/>
          <p:cNvPicPr>
            <a:picLocks noChangeAspect="1"/>
          </p:cNvPicPr>
          <p:nvPr/>
        </p:nvPicPr>
        <p:blipFill>
          <a:blip r:embed="rId2"/>
          <a:srcRect t="-197" r="16349" b="6"/>
          <a:stretch>
            <a:fillRect/>
          </a:stretch>
        </p:blipFill>
        <p:spPr>
          <a:xfrm>
            <a:off x="2138083" y="344469"/>
            <a:ext cx="7628554" cy="42196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9785" y="4719955"/>
            <a:ext cx="5440045" cy="1879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«Шылада ворсаъяс» (Музыкальные инструменты)                                          11. «Чери кый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ö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м» (Рыболовство)</a:t>
            </a:r>
            <a:endParaRPr lang="ru-RU" altLang="en-US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12. «Уджсикасъяс» (Профессии)</a:t>
            </a:r>
            <a:endParaRPr lang="ru-RU" altLang="en-US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13..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Керка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» (Дом)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14..«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Паськ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м» (Одежда) 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15.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«Коми сер» (Коми орнамент)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27"/>
            <a:ext cx="12192000" cy="6854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Изображение 2" descr="IMG_20231116_155008"/>
          <p:cNvPicPr>
            <a:picLocks noChangeAspect="1"/>
          </p:cNvPicPr>
          <p:nvPr/>
        </p:nvPicPr>
        <p:blipFill>
          <a:blip r:embed="rId2"/>
          <a:srcRect l="4427" t="6874" r="28473" b="-1262"/>
          <a:stretch>
            <a:fillRect/>
          </a:stretch>
        </p:blipFill>
        <p:spPr>
          <a:xfrm rot="5400000">
            <a:off x="516255" y="1164590"/>
            <a:ext cx="4465320" cy="3514090"/>
          </a:xfrm>
          <a:prstGeom prst="rect">
            <a:avLst/>
          </a:prstGeom>
        </p:spPr>
      </p:pic>
      <p:pic>
        <p:nvPicPr>
          <p:cNvPr id="4" name="Изображение 3" descr="IMG_20231116_164330"/>
          <p:cNvPicPr>
            <a:picLocks noChangeAspect="1"/>
          </p:cNvPicPr>
          <p:nvPr/>
        </p:nvPicPr>
        <p:blipFill>
          <a:blip r:embed="rId3"/>
          <a:srcRect l="25523" t="-563" r="14375"/>
          <a:stretch>
            <a:fillRect/>
          </a:stretch>
        </p:blipFill>
        <p:spPr>
          <a:xfrm>
            <a:off x="5660390" y="993775"/>
            <a:ext cx="5001895" cy="38563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32212" y="5154295"/>
            <a:ext cx="74496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16.«Морт» (Человек)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17.«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Лыдакывъяс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(Цифры)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18.«Р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мъяс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(Цвета)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27"/>
            <a:ext cx="12192000" cy="68542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Изображение 2" descr="IMG_20231116_165345"/>
          <p:cNvPicPr>
            <a:picLocks noChangeAspect="1"/>
          </p:cNvPicPr>
          <p:nvPr/>
        </p:nvPicPr>
        <p:blipFill>
          <a:blip r:embed="rId2"/>
          <a:srcRect l="17811" b="-992"/>
          <a:stretch>
            <a:fillRect/>
          </a:stretch>
        </p:blipFill>
        <p:spPr>
          <a:xfrm>
            <a:off x="1064260" y="243205"/>
            <a:ext cx="4911090" cy="2780665"/>
          </a:xfrm>
          <a:prstGeom prst="rect">
            <a:avLst/>
          </a:prstGeom>
        </p:spPr>
      </p:pic>
      <p:pic>
        <p:nvPicPr>
          <p:cNvPr id="4" name="Изображение 3" descr="IMG_20231116_165729"/>
          <p:cNvPicPr>
            <a:picLocks noChangeAspect="1"/>
          </p:cNvPicPr>
          <p:nvPr/>
        </p:nvPicPr>
        <p:blipFill>
          <a:blip r:embed="rId3"/>
          <a:srcRect l="964" t="4191" r="16482" b="-1226"/>
          <a:stretch>
            <a:fillRect/>
          </a:stretch>
        </p:blipFill>
        <p:spPr>
          <a:xfrm>
            <a:off x="4833620" y="3255645"/>
            <a:ext cx="6202045" cy="33667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57315" y="462915"/>
            <a:ext cx="3803015" cy="137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 С ДЕТЬМИ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«Кар-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сикт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Республика Коми» (Город- село, Республика Коми)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«Назови города Республики Коми»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7129" y="5432612"/>
            <a:ext cx="316005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«Ворс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мъяс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(Игры)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Настольно- печатная игра «Коми Парма»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1527</Words>
  <Application>WPS Presentation</Application>
  <PresentationFormat>Широкоэкранный</PresentationFormat>
  <Paragraphs>57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SimSun</vt:lpstr>
      <vt:lpstr>Wingdings</vt:lpstr>
      <vt:lpstr>Arial</vt:lpstr>
      <vt:lpstr>Calibri</vt:lpstr>
      <vt:lpstr>Times New Roman</vt:lpstr>
      <vt:lpstr>Wingdings</vt:lpstr>
      <vt:lpstr>Calibri Light</vt:lpstr>
      <vt:lpstr>Microsoft YaHei</vt:lpstr>
      <vt:lpstr>Arial Unicode MS</vt:lpstr>
      <vt:lpstr>Тема Office</vt:lpstr>
      <vt:lpstr>1_Тема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Лодыгин</dc:creator>
  <cp:lastModifiedBy>Алексей</cp:lastModifiedBy>
  <cp:revision>18</cp:revision>
  <dcterms:created xsi:type="dcterms:W3CDTF">2023-11-16T12:16:00Z</dcterms:created>
  <dcterms:modified xsi:type="dcterms:W3CDTF">2024-01-17T17:38:51Z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B277BEEB98324ECFBFA1F643216D4B2B_13</vt:lpwstr>
  </property>
  <property fmtid="{D5CDD505-2E9C-101B-9397-08002B2CF9AE}" pid="3" name="KSOProductBuildVer">
    <vt:lpwstr>1049-12.2.0.13412</vt:lpwstr>
  </property>
</Properties>
</file>