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6" r:id="rId11"/>
    <p:sldId id="265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4FF31-6588-40DE-868A-C0BE7C39BFB3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E2DB3-6AF0-4CC7-AA9A-1D583FA3A5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CE2DB3-6AF0-4CC7-AA9A-1D583FA3A53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CE2DB3-6AF0-4CC7-AA9A-1D583FA3A53B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&amp;Scy;&amp;kcy;&amp;acy;&amp;chcy;&amp;acy;&amp;tcy;&amp;softcy; &amp;ocy;&amp;bcy;&amp;ocy;&amp;icy; &amp;Kcy;&amp;icy;&amp;rcy;&amp;pcy;&amp;icy;&amp;chcy;&amp;ncy;&amp;acy;&amp;yacy; &amp;scy;&amp;tcy;&amp;iecy;&amp;ncy;&amp;acy; (&amp;Scy;&amp;tcy;&amp;iecy;&amp;ncy;&amp;acy;, &amp;Tcy;&amp;iecy;&amp;kcy;&amp;scy;&amp;tcy;&amp;ucy;&amp;rcy;&amp;acy;, &amp;Kcy;&amp;icy;&amp;rcy;&amp;pcy;&amp;icy;&amp;chcy;) &amp;dcy;&amp;lcy;&amp;yacy; &amp;rcy;&amp;acy;&amp;bcy;&amp;ocy;&amp;chcy;&amp;iecy;&amp;gcy;&amp;ocy; &amp;scy;&amp;tcy;&amp;ocy;&amp;lcy;&amp;acy; 1920&amp;khcy;1536 (5:4) &amp;bcy;&amp;iecy;&amp;scy;&amp;pcy;&amp;lcy;&amp;acy;&amp;tcy;&amp;ncy;&amp;ocy;, &amp;Ocy;&amp;bcy;&amp;ocy;&amp;icy; &amp;Kcy;&amp;icy;&amp;rcy;&amp;pcy;&amp;icy;&amp;chcy;&amp;ncy;&amp;acy;&amp;yacy; &amp;scy;&amp;tcy;&amp;iecy;&amp;ncy;&amp;acy; &amp;Scy;&amp;tcy;&amp;iecy;&amp;ncy;&amp;acy;,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8"/>
          </a:xfrm>
          <a:prstGeom prst="rect">
            <a:avLst/>
          </a:prstGeom>
          <a:noFill/>
        </p:spPr>
      </p:pic>
      <p:pic>
        <p:nvPicPr>
          <p:cNvPr id="11" name="Picture 2" descr="&amp;Scy;&amp;bcy;&amp;ocy;&amp;rcy;&amp;ncy;&amp;icy;&amp;kcy; &amp;tcy;&amp;iecy;&amp;kcy;&amp;scy;&amp;tcy;&amp;ucy;&amp;rcy; &amp;vcy;&amp;iecy;&amp;rcy;&amp;scy;&amp;icy;&amp;yacy; 8 - &amp;scy;&amp;tcy;&amp;acy;&amp;rcy;&amp;acy;&amp;yacy; &amp;bcy;&amp;ucy;&amp;mcy;&amp;acy;&amp;gcy;&amp;acy; 3Ds Max, V-ray, Photoshop, Maya, 3D &amp;mcy;&amp;ocy;&amp;dcy;&amp;iecy;&amp;lcy;&amp;icy;, &amp;tcy;&amp;iecy;&amp;kcy;&amp;scy;&amp;tcy;&amp;ucy;&amp;rcy;&amp;ycy;, &amp;scy;&amp;tcy;&amp;acy;&amp;tcy;&amp;softcy;&amp;icy;, &amp;ucy;&amp;rcy;&amp;ocy;&amp;kcy;&amp;icy;, &amp;ncy;&amp;ocy;&amp;vcy;&amp;ocy;&amp;scy;&amp;tcy;&amp;icy;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1463918" y="-786563"/>
            <a:ext cx="6216165" cy="8360748"/>
          </a:xfrm>
          <a:prstGeom prst="rect">
            <a:avLst/>
          </a:prstGeom>
          <a:noFill/>
        </p:spPr>
      </p:pic>
      <p:pic>
        <p:nvPicPr>
          <p:cNvPr id="12296" name="Picture 8" descr="PSD &amp;icy;&amp;scy;&amp;khcy;&amp;ocy;&amp;dcy;&amp;ncy;&amp;icy;&amp;kcy; &amp;dcy;&amp;lcy;&amp;yacy; &amp;Fcy;&amp;ocy;&amp;tcy;&amp;ocy;&amp;shcy;&amp;ocy;&amp;pcy; - &amp;Rcy;&amp;acy;&amp;scy;&amp;kcy;&amp;rcy;&amp;ycy;&amp;tcy;&amp;acy;&amp;yacy; &amp;kcy;&amp;ncy;&amp;icy;&amp;gcy;&amp;acy; - &amp;kcy;&amp;lcy;&amp;icy;&amp;pcy;&amp;acy;&amp;rcy;&amp;tcy; &amp;ncy;&amp;acy; &amp;pcy;&amp;rcy;&amp;ocy;&amp;zcy;&amp;rcy;&amp;acy;&amp;chcy;&amp;ncy;&amp;ocy;&amp;mcy; &amp;fcy;&amp;ocy;&amp;ncy;&amp;iecy; &quot; &amp;Pcy;&amp;ocy;&amp;rcy;&amp;tcy;&amp;acy;&amp;lcy; &amp;gcy;&amp;rcy;&amp;acy;&amp;fcy;&amp;icy;&amp;kcy;&amp;icy; &amp;icy; &amp;dcy;&amp;icy;&amp;zcy;&amp;acy;&amp;jcy;&amp;ncy;&amp;acy;: &amp;vcy;&amp;iecy;&amp;kcy;&amp;tcy;&amp;ocy;&amp;rcy;&amp;ncy;&amp;ycy;&amp;jcy; &amp;icy; &amp;rcy;&amp;acy;&amp;scy;&amp;tcy;&amp;rcy;&amp;ocy;&amp;vcy;&amp;ycy;&amp;jcy; &amp;kcy;&amp;lcy;&amp;icy;&amp;pcy;&amp;acy;&amp;rcy;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15767233" flipV="1">
            <a:off x="58108" y="258573"/>
            <a:ext cx="4736108" cy="4291644"/>
          </a:xfrm>
          <a:prstGeom prst="rect">
            <a:avLst/>
          </a:prstGeom>
          <a:noFill/>
        </p:spPr>
      </p:pic>
      <p:pic>
        <p:nvPicPr>
          <p:cNvPr id="18" name="Picture 2" descr="&amp;Pcy;&amp;iecy;&amp;chcy;&amp;acy;&amp;tcy;&amp;ncy;&amp;ycy;&amp;jcy; &amp;ocy;&amp;rcy;&amp;gcy;&amp;acy;&amp;ncy; &amp;shcy;&amp;kcy;&amp;ocy;&amp;lcy;&amp;softcy;&amp;ncy;&amp;ocy;&amp;jcy; &amp;rcy;&amp;iecy;&amp;scy;&amp;pcy;&amp;ucy;&amp;bcy;&amp;lcy;&amp;icy;&amp;kcy;&amp;icy; &quot;&amp;Fcy;&amp;acy;&amp;kcy;&amp;iecy;&amp;lcy;&quot; &amp;gcy;&amp;ocy;&amp;ucy; &amp;scy;&amp;ocy;&amp;shcy; 40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21171396">
            <a:off x="1968465" y="1135497"/>
            <a:ext cx="2369979" cy="308388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2306" name="Picture 18" descr="&amp;Ncy;&amp;acy;&amp;bcy;&amp;ocy;&amp;rcy; &amp;Gcy;&amp;iecy;&amp;ocy;&amp;rcy;&amp;gcy;&amp;icy;&amp;iecy;&amp;vcy;&amp;scy;&amp;kcy;&amp;icy;&amp;khcy; &amp;lcy;&amp;iecy;&amp;ncy;&amp;tcy;&amp;ocy;&amp;chcy;&amp;iecy;&amp;kcy; &amp;dcy;&amp;lcy;&amp;yacy; &amp;scy;&amp;acy;&amp;jcy;&amp;tcy;&amp;acy; &amp;kcy; &amp;dcy;&amp;ncy;&amp;yucy; 9 &amp;mcy;&amp;acy;&amp;yacy; - &amp;Fcy;&amp;ocy;&amp;rcy;&amp;ucy;&amp;mcy; - &amp;ocy;&amp;bcy;&amp;shchcy;&amp;iecy;&amp;ncy;&amp;icy;&amp;yacy; &amp;ncy;&amp;acy; multiaga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5572140"/>
            <a:ext cx="2857500" cy="1466851"/>
          </a:xfrm>
          <a:prstGeom prst="rect">
            <a:avLst/>
          </a:prstGeom>
          <a:noFill/>
        </p:spPr>
      </p:pic>
      <p:pic>
        <p:nvPicPr>
          <p:cNvPr id="8" name="Picture 2" descr="&amp;Scy;&amp;kcy;&amp;acy;&amp;chcy;&amp;acy;&amp;tcy;&amp;softcy; &amp;ocy;&amp;bcy;&amp;ocy;&amp;icy; &amp;Kcy;&amp;icy;&amp;rcy;&amp;pcy;&amp;icy;&amp;chcy;&amp;ncy;&amp;acy;&amp;yacy; &amp;scy;&amp;tcy;&amp;iecy;&amp;ncy;&amp;acy; (&amp;Scy;&amp;tcy;&amp;iecy;&amp;ncy;&amp;acy;, &amp;Tcy;&amp;iecy;&amp;kcy;&amp;scy;&amp;tcy;&amp;ucy;&amp;rcy;&amp;acy;, &amp;Kcy;&amp;icy;&amp;rcy;&amp;pcy;&amp;icy;&amp;chcy;) &amp;dcy;&amp;lcy;&amp;yacy; &amp;rcy;&amp;acy;&amp;bcy;&amp;ocy;&amp;chcy;&amp;iecy;&amp;gcy;&amp;ocy; &amp;scy;&amp;tcy;&amp;ocy;&amp;lcy;&amp;acy; 1920&amp;khcy;1536 (5:4) &amp;bcy;&amp;iecy;&amp;scy;&amp;pcy;&amp;lcy;&amp;acy;&amp;tcy;&amp;ncy;&amp;ocy;, &amp;Ocy;&amp;bcy;&amp;ocy;&amp;icy; &amp;Kcy;&amp;icy;&amp;rcy;&amp;pcy;&amp;icy;&amp;chcy;&amp;ncy;&amp;acy;&amp;yacy; &amp;scy;&amp;tcy;&amp;iecy;&amp;ncy;&amp;acy; &amp;Scy;&amp;tcy;&amp;iecy;&amp;ncy;&amp;acy;,"/>
          <p:cNvPicPr>
            <a:picLocks noChangeAspect="1" noChangeArrowheads="1"/>
          </p:cNvPicPr>
          <p:nvPr userDrawn="1"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-4" y="-1"/>
            <a:ext cx="9144004" cy="6858001"/>
          </a:xfrm>
          <a:prstGeom prst="frame">
            <a:avLst>
              <a:gd name="adj1" fmla="val 5026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2300" name="Picture 12" descr="&amp;Gcy;&amp;vcy;&amp;ocy;&amp;zcy;&amp;dcy;&amp;icy;&amp;kcy;&amp;icy; - &amp;lcy;&amp;ucy;&amp;chcy;&amp;shcy;&amp;icy;&amp;iecy; &amp;kcy;&amp;acy;&amp;rcy;&amp;tcy;&amp;icy;&amp;ncy;&amp;kcy;&amp;icy; &amp;icy; &amp;scy;&amp;acy;&amp;mcy;&amp;ycy;&amp;iecy; &amp;kcy;&amp;rcy;&amp;acy;&amp;scy;&amp;icy;&amp;vcy;&amp;ycy;&amp;iecy; &amp;fcy;&amp;ocy;&amp;tcy;&amp;ocy; &amp;scy; &amp;gcy;&amp;vcy;&amp;ocy;&amp;zcy;&amp;dcy;&amp;icy;&amp;kcy;&amp;acy;&amp;mcy;&amp;icy;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855012" flipV="1">
            <a:off x="-68380" y="3211597"/>
            <a:ext cx="2442019" cy="1733818"/>
          </a:xfrm>
          <a:prstGeom prst="rect">
            <a:avLst/>
          </a:prstGeom>
          <a:noFill/>
        </p:spPr>
      </p:pic>
      <p:pic>
        <p:nvPicPr>
          <p:cNvPr id="22" name="Picture 2" descr="&amp;Pcy;&amp;icy;&amp;scy;&amp;softcy;&amp;mcy;&amp;ocy; &amp;lcy;&amp;yucy;&amp;bcy;&amp;icy;&amp;mcy;&amp;ocy;&amp;mcy;&amp;ucy; &amp;vcy; &amp;acy;&amp;rcy;&amp;mcy;&amp;icy;&amp;yucy; - &amp;vcy;&amp;acy;&amp;zhcy;&amp;ncy;&amp;ocy;&amp;iecy; &amp;pcy;&amp;ocy;&amp;scy;&amp;lcy;&amp;acy;&amp;ncy;&amp;icy;&amp;iecy; &amp;lcy;&amp;yucy;&amp;bcy;&amp;vcy;&amp;icy;"/>
          <p:cNvPicPr>
            <a:picLocks noChangeAspect="1" noChangeArrowheads="1"/>
          </p:cNvPicPr>
          <p:nvPr userDrawn="1"/>
        </p:nvPicPr>
        <p:blipFill>
          <a:blip r:embed="rId8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 rot="3256652">
            <a:off x="767430" y="5044022"/>
            <a:ext cx="1563771" cy="1812261"/>
          </a:xfrm>
          <a:prstGeom prst="rect">
            <a:avLst/>
          </a:prstGeom>
          <a:noFill/>
        </p:spPr>
      </p:pic>
      <p:pic>
        <p:nvPicPr>
          <p:cNvPr id="12308" name="Picture 20" descr="&amp;Mcy;&amp;ocy;&amp;jukcy; &amp;Bcy;&amp;iecy;&amp;zcy;&amp;iukcy;&amp;mcy;&amp;iecy;&amp;ncy;&amp;ncy;&amp;iecy; - &amp;Scy;&amp;tcy;&amp;ocy;&amp;rcy;&amp;iukcy;&amp;ncy;&amp;kcy;&amp;acy; &amp;pcy;&amp;acy;&amp;mcy;'&amp;yacy;&amp;tcy;&amp;iukcy;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86446" y="4500570"/>
            <a:ext cx="3099521" cy="211929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39CDF1-85E2-4F2E-B80D-88643FBC6CE2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F8150B-FDF6-4E0B-B298-162700440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39CDF1-85E2-4F2E-B80D-88643FBC6CE2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F8150B-FDF6-4E0B-B298-162700440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9 &amp;Mcy;&amp;acy;&amp;yacy; &amp;Dcy;&amp;iecy;&amp;ncy;&amp;softcy; &amp;Pcy;&amp;ocy;&amp;bcy;&amp;iecy;&amp;dcy;&amp;ycy; - &amp;rcy;&amp;acy;&amp;scy;&amp;tcy;&amp;rcy;&amp;ocy;&amp;vcy;&amp;ycy;&amp;jcy; &amp;kcy;&amp;lcy;&amp;icy;&amp;pcy;&amp;acy;&amp;rcy;&amp;tcy; &quot; ALLDAY - &amp;ncy;&amp;acy;&amp;rcy;&amp;ocy;&amp;dcy;&amp;ncy;&amp;ycy;&amp;jcy; &amp;scy;&amp;acy;&amp;jcy;&amp;tcy; &amp;ocy; &amp;dcy;&amp;icy;&amp;zcy;&amp;acy;&amp;jcy;&amp;ncy;&amp;iecy;"/>
          <p:cNvPicPr>
            <a:picLocks noChangeAspect="1" noChangeArrowheads="1"/>
          </p:cNvPicPr>
          <p:nvPr userDrawn="1"/>
        </p:nvPicPr>
        <p:blipFill>
          <a:blip r:embed="rId2" cstate="print">
            <a:lum contrast="20000"/>
          </a:blip>
          <a:srcRect l="1991" t="602"/>
          <a:stretch>
            <a:fillRect/>
          </a:stretch>
        </p:blipFill>
        <p:spPr bwMode="auto">
          <a:xfrm rot="20279160">
            <a:off x="466561" y="4846909"/>
            <a:ext cx="2374446" cy="180793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 descr="&amp;Gcy;&amp;vcy;&amp;ocy;&amp;zcy;&amp;dcy;&amp;icy;&amp;kcy;&amp;icy; - &amp;lcy;&amp;ucy;&amp;chcy;&amp;shcy;&amp;icy;&amp;iecy; &amp;kcy;&amp;acy;&amp;rcy;&amp;tcy;&amp;icy;&amp;ncy;&amp;kcy;&amp;icy; &amp;icy; &amp;scy;&amp;acy;&amp;mcy;&amp;ycy;&amp;iecy; &amp;kcy;&amp;rcy;&amp;acy;&amp;scy;&amp;icy;&amp;vcy;&amp;ycy;&amp;iecy; &amp;fcy;&amp;ocy;&amp;tcy;&amp;ocy; &amp;scy; &amp;gcy;&amp;vcy;&amp;ocy;&amp;zcy;&amp;dcy;&amp;icy;&amp;kcy;&amp;acy;&amp;mcy;&amp;icy;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904323" flipV="1">
            <a:off x="1594446" y="5168361"/>
            <a:ext cx="1782657" cy="1119171"/>
          </a:xfrm>
          <a:prstGeom prst="rect">
            <a:avLst/>
          </a:prstGeom>
          <a:noFill/>
        </p:spPr>
      </p:pic>
      <p:pic>
        <p:nvPicPr>
          <p:cNvPr id="8" name="Picture 2" descr="&amp;Pcy;&amp;icy;&amp;scy;&amp;softcy;&amp;mcy;&amp;ocy; &amp;lcy;&amp;yucy;&amp;bcy;&amp;icy;&amp;mcy;&amp;ocy;&amp;mcy;&amp;ucy; &amp;vcy; &amp;acy;&amp;rcy;&amp;mcy;&amp;icy;&amp;yucy; - &amp;vcy;&amp;acy;&amp;zhcy;&amp;ncy;&amp;ocy;&amp;iecy; &amp;pcy;&amp;ocy;&amp;scy;&amp;lcy;&amp;acy;&amp;ncy;&amp;icy;&amp;iecy; &amp;lcy;&amp;yucy;&amp;bcy;&amp;vcy;&amp;icy;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 rot="3256652">
            <a:off x="386356" y="5100437"/>
            <a:ext cx="1472610" cy="170661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0" descr="&amp;Mcy;&amp;ocy;&amp;jukcy; &amp;Bcy;&amp;iecy;&amp;zcy;&amp;iukcy;&amp;mcy;&amp;iecy;&amp;ncy;&amp;ncy;&amp;iecy; - &amp;Scy;&amp;tcy;&amp;ocy;&amp;rcy;&amp;iukcy;&amp;ncy;&amp;kcy;&amp;acy; &amp;pcy;&amp;acy;&amp;mcy;'&amp;yacy;&amp;tcy;&amp;iukcy;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214290"/>
            <a:ext cx="2286016" cy="156306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0" descr="&amp;Mcy;&amp;ocy;&amp;jukcy; &amp;Bcy;&amp;iecy;&amp;zcy;&amp;iukcy;&amp;mcy;&amp;iecy;&amp;ncy;&amp;ncy;&amp;iecy; - &amp;Scy;&amp;tcy;&amp;ocy;&amp;rcy;&amp;iukcy;&amp;ncy;&amp;kcy;&amp;acy; &amp;pcy;&amp;acy;&amp;mcy;'&amp;yacy;&amp;tcy;&amp;iukcy;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572008"/>
            <a:ext cx="3099521" cy="211929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39CDF1-85E2-4F2E-B80D-88643FBC6CE2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F8150B-FDF6-4E0B-B298-162700440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39CDF1-85E2-4F2E-B80D-88643FBC6CE2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F8150B-FDF6-4E0B-B298-162700440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39CDF1-85E2-4F2E-B80D-88643FBC6CE2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F8150B-FDF6-4E0B-B298-162700440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39CDF1-85E2-4F2E-B80D-88643FBC6CE2}" type="datetimeFigureOut">
              <a:rPr lang="ru-RU" smtClean="0"/>
              <a:pPr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F8150B-FDF6-4E0B-B298-162700440D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&amp;Scy;&amp;kcy;&amp;acy;&amp;chcy;&amp;acy;&amp;tcy;&amp;softcy; &amp;ocy;&amp;bcy;&amp;ocy;&amp;icy; &amp;Kcy;&amp;icy;&amp;rcy;&amp;pcy;&amp;icy;&amp;chcy;&amp;ncy;&amp;acy;&amp;yacy; &amp;scy;&amp;tcy;&amp;iecy;&amp;ncy;&amp;acy; (&amp;Scy;&amp;tcy;&amp;iecy;&amp;ncy;&amp;acy;, &amp;Tcy;&amp;iecy;&amp;kcy;&amp;scy;&amp;tcy;&amp;ucy;&amp;rcy;&amp;acy;, &amp;Kcy;&amp;icy;&amp;rcy;&amp;pcy;&amp;icy;&amp;chcy;) &amp;dcy;&amp;lcy;&amp;yacy; &amp;rcy;&amp;acy;&amp;bcy;&amp;ocy;&amp;chcy;&amp;iecy;&amp;gcy;&amp;ocy; &amp;scy;&amp;tcy;&amp;ocy;&amp;lcy;&amp;acy; 1920&amp;khcy;1536 (5:4) &amp;bcy;&amp;iecy;&amp;scy;&amp;pcy;&amp;lcy;&amp;acy;&amp;tcy;&amp;ncy;&amp;ocy;, &amp;Ocy;&amp;bcy;&amp;ocy;&amp;icy; &amp;Kcy;&amp;icy;&amp;rcy;&amp;pcy;&amp;icy;&amp;chcy;&amp;ncy;&amp;acy;&amp;yacy; &amp;scy;&amp;tcy;&amp;iecy;&amp;ncy;&amp;acy; &amp;Scy;&amp;tcy;&amp;iecy;&amp;ncy;&amp;acy;,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" y="0"/>
            <a:ext cx="9144000" cy="6857998"/>
          </a:xfrm>
          <a:prstGeom prst="rect">
            <a:avLst/>
          </a:prstGeom>
          <a:noFill/>
        </p:spPr>
      </p:pic>
      <p:pic>
        <p:nvPicPr>
          <p:cNvPr id="10" name="Picture 2" descr="&amp;Scy;&amp;bcy;&amp;ocy;&amp;rcy;&amp;ncy;&amp;icy;&amp;kcy; &amp;tcy;&amp;iecy;&amp;kcy;&amp;scy;&amp;tcy;&amp;ucy;&amp;rcy; &amp;vcy;&amp;iecy;&amp;rcy;&amp;scy;&amp;icy;&amp;yacy; 8 - &amp;scy;&amp;tcy;&amp;acy;&amp;rcy;&amp;acy;&amp;yacy; &amp;bcy;&amp;ucy;&amp;mcy;&amp;acy;&amp;gcy;&amp;acy; 3Ds Max, V-ray, Photoshop, Maya, 3D &amp;mcy;&amp;ocy;&amp;dcy;&amp;iecy;&amp;lcy;&amp;icy;, &amp;tcy;&amp;iecy;&amp;kcy;&amp;scy;&amp;tcy;&amp;ucy;&amp;rcy;&amp;ycy;, &amp;scy;&amp;tcy;&amp;acy;&amp;tcy;&amp;softcy;&amp;icy;, &amp;ucy;&amp;rcy;&amp;ocy;&amp;kcy;&amp;icy;, &amp;ncy;&amp;ocy;&amp;vcy;&amp;ocy;&amp;scy;&amp;tcy;&amp;icy;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5400000">
            <a:off x="1438612" y="-795726"/>
            <a:ext cx="6269279" cy="8432187"/>
          </a:xfrm>
          <a:prstGeom prst="rect">
            <a:avLst/>
          </a:prstGeom>
          <a:noFill/>
        </p:spPr>
      </p:pic>
      <p:pic>
        <p:nvPicPr>
          <p:cNvPr id="11" name="Picture 18" descr="&amp;Ncy;&amp;acy;&amp;bcy;&amp;ocy;&amp;rcy; &amp;Gcy;&amp;iecy;&amp;ocy;&amp;rcy;&amp;gcy;&amp;icy;&amp;iecy;&amp;vcy;&amp;scy;&amp;kcy;&amp;icy;&amp;khcy; &amp;lcy;&amp;iecy;&amp;ncy;&amp;tcy;&amp;ocy;&amp;chcy;&amp;iecy;&amp;kcy; &amp;dcy;&amp;lcy;&amp;yacy; &amp;scy;&amp;acy;&amp;jcy;&amp;tcy;&amp;acy; &amp;kcy; &amp;dcy;&amp;ncy;&amp;yucy; 9 &amp;mcy;&amp;acy;&amp;yacy; - &amp;Fcy;&amp;ocy;&amp;rcy;&amp;ucy;&amp;mcy; - &amp;ocy;&amp;bcy;&amp;shchcy;&amp;iecy;&amp;ncy;&amp;icy;&amp;yacy; &amp;ncy;&amp;acy; multiaga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000760" y="5572140"/>
            <a:ext cx="2857500" cy="1466851"/>
          </a:xfrm>
          <a:prstGeom prst="rect">
            <a:avLst/>
          </a:prstGeom>
          <a:noFill/>
        </p:spPr>
      </p:pic>
      <p:pic>
        <p:nvPicPr>
          <p:cNvPr id="9" name="Picture 2" descr="&amp;Scy;&amp;kcy;&amp;acy;&amp;chcy;&amp;acy;&amp;tcy;&amp;softcy; &amp;ocy;&amp;bcy;&amp;ocy;&amp;icy; &amp;Kcy;&amp;icy;&amp;rcy;&amp;pcy;&amp;icy;&amp;chcy;&amp;ncy;&amp;acy;&amp;yacy; &amp;scy;&amp;tcy;&amp;iecy;&amp;ncy;&amp;acy; (&amp;Scy;&amp;tcy;&amp;iecy;&amp;ncy;&amp;acy;, &amp;Tcy;&amp;iecy;&amp;kcy;&amp;scy;&amp;tcy;&amp;ucy;&amp;rcy;&amp;acy;, &amp;Kcy;&amp;icy;&amp;rcy;&amp;pcy;&amp;icy;&amp;chcy;) &amp;dcy;&amp;lcy;&amp;yacy; &amp;rcy;&amp;acy;&amp;bcy;&amp;ocy;&amp;chcy;&amp;iecy;&amp;gcy;&amp;ocy; &amp;scy;&amp;tcy;&amp;ocy;&amp;lcy;&amp;acy; 1920&amp;khcy;1536 (5:4) &amp;bcy;&amp;iecy;&amp;scy;&amp;pcy;&amp;lcy;&amp;acy;&amp;tcy;&amp;ncy;&amp;ocy;, &amp;Ocy;&amp;bcy;&amp;ocy;&amp;icy; &amp;Kcy;&amp;icy;&amp;rcy;&amp;pcy;&amp;icy;&amp;chcy;&amp;ncy;&amp;acy;&amp;yacy; &amp;scy;&amp;tcy;&amp;iecy;&amp;ncy;&amp;acy; &amp;Scy;&amp;tcy;&amp;iecy;&amp;ncy;&amp;acy;,"/>
          <p:cNvPicPr>
            <a:picLocks noChangeAspect="1" noChangeArrowheads="1"/>
          </p:cNvPicPr>
          <p:nvPr/>
        </p:nvPicPr>
        <p:blipFill>
          <a:blip r:embed="rId13" cstate="print">
            <a:lum contrast="10000"/>
          </a:blip>
          <a:srcRect/>
          <a:stretch>
            <a:fillRect/>
          </a:stretch>
        </p:blipFill>
        <p:spPr bwMode="auto">
          <a:xfrm>
            <a:off x="0" y="-1"/>
            <a:ext cx="9144004" cy="6858001"/>
          </a:xfrm>
          <a:prstGeom prst="frame">
            <a:avLst>
              <a:gd name="adj1" fmla="val 5026"/>
            </a:avLst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7" Type="http://schemas.openxmlformats.org/officeDocument/2006/relationships/image" Target="../media/image13.png"/><Relationship Id="rId2" Type="http://schemas.microsoft.com/office/2007/relationships/media" Target="../media/media1.m4a"/><Relationship Id="rId1" Type="http://schemas.openxmlformats.org/officeDocument/2006/relationships/audio" Target="file:///D:\Downloads\&#1052;&#1072;&#1088;&#1082;%20&#1041;&#1077;&#1088;&#1085;&#1077;&#1089;%20-%20&#1046;&#1091;&#1088;&#1072;&#1074;&#1083;&#1080;%20(minus).mp3" TargetMode="External"/><Relationship Id="rId6" Type="http://schemas.openxmlformats.org/officeDocument/2006/relationships/image" Target="../media/image1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арк Бернес - Журавли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69873" y="6399235"/>
            <a:ext cx="244475" cy="2444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72000" y="476672"/>
            <a:ext cx="34563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МИНИСТЕРСТВО ПРОФЕССИОНАЛЬНОГО ОБРАЗОВАНИЯ И ЗАНЯТОСТИ НАСЕЛЕНИЯ ПРИМОРСКОГО </a:t>
            </a:r>
            <a:r>
              <a:rPr lang="ru-RU" dirty="0" smtClean="0"/>
              <a:t>КРАЯ краевое </a:t>
            </a:r>
            <a:r>
              <a:rPr lang="ru-RU" dirty="0"/>
              <a:t>государственное бюджетное профессиональное учреждение,, </a:t>
            </a:r>
            <a:r>
              <a:rPr lang="ru-RU" b="1" dirty="0"/>
              <a:t>Автомобильно-технический колледж "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55976" y="2852936"/>
            <a:ext cx="424770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Тема: </a:t>
            </a:r>
          </a:p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«Герои тыла ВОВ»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760" y="5274493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 воспитатель ГКБ ПОУ «АТК» Остапенко И.А.</a:t>
            </a:r>
            <a:endParaRPr lang="ru-RU" dirty="0"/>
          </a:p>
        </p:txBody>
      </p:sp>
      <p:pic>
        <p:nvPicPr>
          <p:cNvPr id="6" name="Марк Бернес - Журавли (minus 4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5073" y="609443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285860"/>
            <a:ext cx="5143504" cy="5078313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dirty="0" smtClean="0"/>
              <a:t>Родилась 13 июля 1924 года в селе </a:t>
            </a:r>
            <a:r>
              <a:rPr lang="ru-RU" dirty="0" err="1" smtClean="0"/>
              <a:t>Кадомка</a:t>
            </a:r>
            <a:r>
              <a:rPr lang="ru-RU" dirty="0" smtClean="0"/>
              <a:t> Воскресенского района. Окончила 4 класса начальной </a:t>
            </a:r>
            <a:r>
              <a:rPr lang="ru-RU" dirty="0" err="1" smtClean="0"/>
              <a:t>Кадомской</a:t>
            </a:r>
            <a:r>
              <a:rPr lang="ru-RU" dirty="0" smtClean="0"/>
              <a:t> школы. Когда она перешла в 5-ый класс, ей пришлось бросить учёбу в школе, в связи с болезнью бабушки. Затем в 1941 году началась война, ей в ту пору было 17 лет. Она пошла учиться в школу механизации в г. Вольск на вождение трактора. По окончании школы вначале работала штурвальной, а затем трактористкой. По её рассказам, было очень тяжело в годы войны, приходилось много работать без отдыха и сна, недоедали, многие её подруги падали в голодные обмороки на рабочих местах. </a:t>
            </a:r>
          </a:p>
          <a:p>
            <a:pPr>
              <a:defRPr/>
            </a:pPr>
            <a:r>
              <a:rPr lang="ru-RU" dirty="0" smtClean="0"/>
              <a:t>Была награждена медалью «За доблестный труд в Великой Отечественной войне 1941-1945 гг.»</a:t>
            </a:r>
          </a:p>
          <a:p>
            <a:pPr>
              <a:defRPr/>
            </a:pPr>
            <a:r>
              <a:rPr lang="ru-RU" dirty="0" smtClean="0"/>
              <a:t>Замуж вышла в феврале 1945 года, имеет 3 детей, 7 внуков, 6 правнуков. Умерла в 2008 году.</a:t>
            </a:r>
          </a:p>
          <a:p>
            <a:endParaRPr lang="ru-RU" dirty="0"/>
          </a:p>
        </p:txBody>
      </p:sp>
      <p:pic>
        <p:nvPicPr>
          <p:cNvPr id="3" name="Picture 5" descr="img5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357298"/>
            <a:ext cx="2214578" cy="3256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71472" y="428604"/>
            <a:ext cx="77337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Богоятова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Анна Николаевна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 advClick="0" advTm="33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1571612"/>
            <a:ext cx="4786346" cy="2585323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 smtClean="0"/>
              <a:t>Родился он в селе </a:t>
            </a:r>
            <a:r>
              <a:rPr lang="ru-RU" dirty="0" err="1" smtClean="0"/>
              <a:t>Кадомка</a:t>
            </a:r>
            <a:r>
              <a:rPr lang="ru-RU" dirty="0" smtClean="0"/>
              <a:t> Воскресенского района. Когда началась война ему было11 лет. Сначала он  работал разнорабочим, а потом работал на тракторе.</a:t>
            </a:r>
          </a:p>
          <a:p>
            <a:pPr>
              <a:defRPr/>
            </a:pPr>
            <a:r>
              <a:rPr lang="ru-RU" dirty="0" smtClean="0"/>
              <a:t>      Всю свою жизнь он посвятил работе в колхозе «Дружба». Награждён медалью «За доблестный труд в Великой Отечественной войне 1941-1945 гг.», многочисленные почётными грамотами.</a:t>
            </a:r>
            <a:endParaRPr lang="ru-RU" dirty="0"/>
          </a:p>
        </p:txBody>
      </p:sp>
      <p:pic>
        <p:nvPicPr>
          <p:cNvPr id="5" name="Picture 4" descr="img5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857364"/>
            <a:ext cx="3006740" cy="4020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4357694"/>
            <a:ext cx="3214710" cy="180827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42910" y="642918"/>
            <a:ext cx="80972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Тощёв Виктор Владимирович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 advClick="0"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 animBg="1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428736"/>
            <a:ext cx="5572164" cy="4247317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Родилась 15.08.1927 г. р. Труженик тыла, инвалид 2 группы Родилась в поселке Майский Троицкого района Томской области в семье многодетной колхозника. В семье было 11 детей, Татьяна Никифоровна окончила 9 классов вечерней школы. С 1943 по 1946 год работала в поселке </a:t>
            </a:r>
            <a:r>
              <a:rPr lang="ru-RU" dirty="0" err="1" smtClean="0"/>
              <a:t>Аджело</a:t>
            </a:r>
            <a:r>
              <a:rPr lang="ru-RU" dirty="0" smtClean="0"/>
              <a:t> </a:t>
            </a:r>
            <a:r>
              <a:rPr lang="ru-RU" dirty="0" err="1" smtClean="0"/>
              <a:t>Суджинск</a:t>
            </a:r>
            <a:r>
              <a:rPr lang="ru-RU" dirty="0" smtClean="0"/>
              <a:t> Томской области на расчистке места для шахты военного значения. В конце 1946 года попала под обвал и 2 месяца лежала в больнице, в это время сгорела шахта. С 1946 по 1953 год работала в колхозе села Первомайское Томской области звеньевой тракторной бригады. Награждена медалями: «За доблестный труд в ВОВ 1941-1945гг.» « 20 лет победы ВОВ», « 50 лет победы ВОВ» « 60 лет победы ВОВ», « 65 лет победы ВОВ» « Ветеран труда».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2937" y="428604"/>
            <a:ext cx="880106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Телицина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Татьяна Никифоровна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 descr="019.jpg"/>
          <p:cNvPicPr>
            <a:picLocks noChangeAspect="1"/>
          </p:cNvPicPr>
          <p:nvPr/>
        </p:nvPicPr>
        <p:blipFill>
          <a:blip r:embed="rId2"/>
          <a:srcRect l="10156" t="6250" r="64844" b="59001"/>
          <a:stretch>
            <a:fillRect/>
          </a:stretch>
        </p:blipFill>
        <p:spPr>
          <a:xfrm>
            <a:off x="5715008" y="1571612"/>
            <a:ext cx="3160081" cy="3357586"/>
          </a:xfrm>
          <a:prstGeom prst="rect">
            <a:avLst/>
          </a:prstGeom>
        </p:spPr>
      </p:pic>
    </p:spTree>
  </p:cSld>
  <p:clrMapOvr>
    <a:masterClrMapping/>
  </p:clrMapOvr>
  <p:transition spd="med" advClick="0" advTm="3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71480"/>
            <a:ext cx="6434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ДЕТИ – ГЕРОИ ТЫЛА</a:t>
            </a:r>
            <a:r>
              <a:rPr lang="ru-RU" sz="5400" dirty="0" smtClean="0"/>
              <a:t> 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428736"/>
            <a:ext cx="7286676" cy="2585323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 хрупкие детские плечи легла тяжесть военных невзгод и бедствий. В те страшные, горестные годы дети быстро взрослели. В тяжкое для страны время они в свои десять - четырнадцать лет уже сознавали причастность своей судьбы к судьбе Отечества, сознавали себя частицей своего народа. Они старались ни в чём не уступать взрослым. Подростки заменили на заводах и фабриках своих родителей, старших братьев и сестёр. Днём и ночью работали они у машин и станков , выпуская продукцию, нужную фронту и тылу, приближая час долгожданной Победы.</a:t>
            </a:r>
            <a:endParaRPr lang="ru-RU" dirty="0"/>
          </a:p>
        </p:txBody>
      </p:sp>
      <p:pic>
        <p:nvPicPr>
          <p:cNvPr id="4" name="Рисунок 3" descr="755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3786190"/>
            <a:ext cx="2357454" cy="1629959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pic>
        <p:nvPicPr>
          <p:cNvPr id="5" name="Рисунок 4" descr="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4643446"/>
            <a:ext cx="2357454" cy="1768091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pic>
        <p:nvPicPr>
          <p:cNvPr id="7" name="Рисунок 6" descr="scale_12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94" y="3857628"/>
            <a:ext cx="3301991" cy="1857370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</p:spTree>
  </p:cSld>
  <p:clrMapOvr>
    <a:masterClrMapping/>
  </p:clrMapOvr>
  <p:transition spd="med" advClick="0" advTm="3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4810" y="571480"/>
            <a:ext cx="4000528" cy="5355312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РЕКВИЕМ </a:t>
            </a:r>
          </a:p>
          <a:p>
            <a:r>
              <a:rPr lang="ru-RU" dirty="0" smtClean="0"/>
              <a:t>Вспомним всех поименно, Горем вспомним своим… Это нужно - не мертвым! Это надо - живым! Люди! Покуда сердца стучатся, ПОМНИТЕ! Какою ценой завоевано счастье,- Пожалуйста, ПОМНИТЕ! Песню свою отправляя в полет, - ПОМНИТЕ! О тех, Кто уже никогда не споет, - ПОМНИТЕ! Детям своим расскажите о них, Чтоб запомнили! Детям детей расскажите о них, Чтоб тоже запомнили! Встречайте трепетную весну, Люди Земли. Убейте войну, прокляните войну, Люди Земли! Мечту пронесите через года И жизнью наполните!.. Но о тех, кто уже не придет никогда, Заклинаю, - ПОМНИТЕ! </a:t>
            </a:r>
          </a:p>
          <a:p>
            <a:r>
              <a:rPr lang="ru-RU" dirty="0" smtClean="0"/>
              <a:t>Р.Рождественский</a:t>
            </a:r>
            <a:endParaRPr lang="ru-RU" dirty="0"/>
          </a:p>
        </p:txBody>
      </p:sp>
      <p:pic>
        <p:nvPicPr>
          <p:cNvPr id="3" name="Рисунок 2" descr="1942_V-Moskv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643050"/>
            <a:ext cx="3688773" cy="2500330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pic>
        <p:nvPicPr>
          <p:cNvPr id="4" name="Рисунок 3" descr="scale_1200 (1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4071942"/>
            <a:ext cx="3143272" cy="1999907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</p:spTree>
  </p:cSld>
  <p:clrMapOvr>
    <a:masterClrMapping/>
  </p:clrMapOvr>
  <p:transition spd="med" advClick="0" advTm="3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2060848"/>
            <a:ext cx="64087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Герои Отечества. Сборник./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Н.Б.Африканова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–Москва: ООСТ. 2017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Герои страны: -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URL http 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www.warheroes/ru/main.asp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Интернет ресурс.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//victorymuseum.ru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41646" y="836712"/>
            <a:ext cx="70446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Список используемой литературы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3215828"/>
            <a:ext cx="4269967" cy="27135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472" y="571480"/>
            <a:ext cx="7572428" cy="258532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Bookman Old Style" pitchFamily="18" charset="0"/>
                <a:cs typeface="Times New Roman" pitchFamily="18" charset="0"/>
              </a:rPr>
              <a:t>В годы Великой Отечественной войны героизм был нормой поведения советских людей, война раскрыла стойкость и мужество советского человека. Тысячи солдат и офицеров жертвовали своей жизнью. Большую роль сыграли труженики тыла. Люди, которые работали, выбиваясь из сил, чтобы обеспечить солдат едой, одеждой и тем самым штыком и снарядом. Мы расскажем о тех, кто отдал свою жизнь, силы и сбережения ради Победы. Вот они великие люди Великой Отечественной войны 1941-1945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a-kasatkina--uchitel-tenkovskoy-sredney-shkoly-za-rabotoy-na-kombayne-v-maydanovskoy-mts-1942-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3286124"/>
            <a:ext cx="2426385" cy="1636531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isometricOffAxis1Righ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</p:spTree>
  </p:cSld>
  <p:clrMapOvr>
    <a:masterClrMapping/>
  </p:clrMapOvr>
  <p:transition advClick="0" advTm="2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357166"/>
            <a:ext cx="76565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Жукова Зоя Михайловна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68" y="1142984"/>
            <a:ext cx="5026378" cy="452431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Родилась в 1918 году в деревне Кормилицыно Ярославского района Ярославской области. В 1937 году окончила медицинский техникум и была направлена на работу на Дальний Восток по призыву </a:t>
            </a:r>
            <a:r>
              <a:rPr lang="ru-RU" dirty="0" err="1" smtClean="0"/>
              <a:t>Хитагуровой</a:t>
            </a:r>
            <a:r>
              <a:rPr lang="ru-RU" dirty="0" smtClean="0"/>
              <a:t>. На станции работала с 1937 по 1970 год в должности лаборанта. Выезжала во многие длительные и ответственные командировки (даже имея грудного ребенка). Была очень исполнительной, добросовестной, являлась активной общественницей. Три созыва избиралась депутатом районного Совета депутатов трудящихся. Была награждена медалью «За доблестный труд в Великой Отечественной войне 1941-1945 гг.», нагрудным знаком «Отличник здравоохранения».</a:t>
            </a:r>
            <a:endParaRPr lang="ru-RU" dirty="0"/>
          </a:p>
        </p:txBody>
      </p:sp>
      <p:pic>
        <p:nvPicPr>
          <p:cNvPr id="8" name="Рисунок 7" descr="PChS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5" y="1214423"/>
            <a:ext cx="2653310" cy="3714776"/>
          </a:xfrm>
          <a:prstGeom prst="rect">
            <a:avLst/>
          </a:prstGeom>
        </p:spPr>
      </p:pic>
    </p:spTree>
  </p:cSld>
  <p:clrMapOvr>
    <a:masterClrMapping/>
  </p:clrMapOvr>
  <p:transition spd="med" advClick="0" advTm="3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1714488"/>
            <a:ext cx="5929354" cy="452431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Родилась в 1917 году в г. Нерехте Костромской области. После окончания фельдшерско-акушерской школы по призыву Хетагуровой приехала на Дальний Восток и была направлена работать на Хабаровскую противочумную станцию. С 1937 по 1940 год работала в Приморье на Славянском противочумном пункте, а с 1940 по 1969 год работала на Хабаровской противочумной станции в должности лаборанта. За 30 лет работы выезжала в длительные и трудные командировки, успешно справлялась с поручаемыми заданиями. Была высококвалифицированным работником, возглавляла отдел питательных сред, отличалась исполнительностью и аккуратностью. Была награждена медалью «За доблестный самоотверженный труд в Великой Отечественной войне 1941-1945 гг.», нагрудным знаком «Отличник здравоохранения».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285728"/>
            <a:ext cx="735814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Пудникова</a:t>
            </a:r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Ольга Ивановна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Рисунок 7" descr="img-2255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2571744"/>
            <a:ext cx="2786082" cy="3073125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</p:spTree>
  </p:cSld>
  <p:clrMapOvr>
    <a:masterClrMapping/>
  </p:clrMapOvr>
  <p:transition spd="med" advClick="0" advTm="3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214422"/>
            <a:ext cx="5143536" cy="5078313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Родилась в 1917 году в г. Нерехте Костромской области. После окончания фельдшерско-акушерской школы по призыву Хетагуровой приехала на Дальний Восток и была направлена работать на Хабаровскую противочумную станцию. С 1937 по 1940 год работала в Приморье на Славянском противочумном пункте, а с 1940 по 1969 год работала на Хабаровской противочумной станции в должности лаборанта. За 30 лет работы выезжала в длительные и трудные командировки, успешно справлялась с поручаемыми заданиями. Была высококвалифицированным работником, возглавляла отдел питательных сред, отличалась исполнительностью и аккуратностью. Была награждена медалью «За доблестный самоотверженный труд в Великой Отечественной войне 1941-1945 гг.», нагрудным знаком «Отличник здравоохранения».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428604"/>
            <a:ext cx="806502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Шамарин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Андрей Андрианович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Рисунок 3" descr="PChS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1142984"/>
            <a:ext cx="2753521" cy="3714776"/>
          </a:xfrm>
          <a:prstGeom prst="rect">
            <a:avLst/>
          </a:prstGeom>
        </p:spPr>
      </p:pic>
    </p:spTree>
  </p:cSld>
  <p:clrMapOvr>
    <a:masterClrMapping/>
  </p:clrMapOvr>
  <p:transition spd="med" advClick="0" advTm="3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71736" y="1357298"/>
            <a:ext cx="5857916" cy="4667191"/>
          </a:xfrm>
          <a:prstGeom prst="rect">
            <a:avLst/>
          </a:prstGeom>
          <a:scene3d>
            <a:camera prst="isometricOffAxis2Left">
              <a:rot lat="600000" lon="1200000" rev="0"/>
            </a:camera>
            <a:lightRig rig="threePt" dir="t"/>
          </a:scene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Работала на станции врачом с 3 декабря 1935 г. по 4 февраля 1943 г. Нередко выезжала в командировки по всему Дальнему Востоку. Была ответственной за лабораторную бактериологическую работу, заведовала музеем </a:t>
            </a:r>
            <a:r>
              <a:rPr lang="ru-RU" dirty="0" err="1" smtClean="0"/>
              <a:t>брюшно-тифозной</a:t>
            </a:r>
            <a:r>
              <a:rPr lang="ru-RU" dirty="0" smtClean="0"/>
              <a:t>, дизентерийной и бруцеллезной культур. В 1938-1939 годах совмещала основную работу с работой на бруцеллезной станции. При выездах начальника станции </a:t>
            </a:r>
            <a:r>
              <a:rPr lang="ru-RU" dirty="0" err="1" smtClean="0"/>
              <a:t>Вечтомова</a:t>
            </a:r>
            <a:r>
              <a:rPr lang="ru-RU" dirty="0" smtClean="0"/>
              <a:t> А.И. исполняла его обязанности. В 1938 г. принимала участие в совещании </a:t>
            </a:r>
            <a:r>
              <a:rPr lang="ru-RU" dirty="0" err="1" smtClean="0"/>
              <a:t>Наркомздрава</a:t>
            </a:r>
            <a:r>
              <a:rPr lang="ru-RU" dirty="0" smtClean="0"/>
              <a:t> в Москве. В апреле 1942 г. посещала военные занятия для врачей, затем была на практических учениях по </a:t>
            </a:r>
            <a:r>
              <a:rPr lang="ru-RU" dirty="0" err="1" smtClean="0"/>
              <a:t>спецмероприятиям</a:t>
            </a:r>
            <a:r>
              <a:rPr lang="ru-RU" dirty="0" smtClean="0"/>
              <a:t>. С 29 января 1943 года она выезжала в командировку в Куйбышевский район на 2 недели, а с 4 февраля 1943 года была призвана на военную переподготовку в распоряжение военкомата. Являлась ветераном войны.</a:t>
            </a:r>
            <a:endParaRPr lang="ru-RU" dirty="0"/>
          </a:p>
        </p:txBody>
      </p:sp>
      <p:pic>
        <p:nvPicPr>
          <p:cNvPr id="4" name="Рисунок 3" descr="PChS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285860"/>
            <a:ext cx="2428891" cy="3731339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sp>
        <p:nvSpPr>
          <p:cNvPr id="5" name="Прямоугольник 4"/>
          <p:cNvSpPr/>
          <p:nvPr/>
        </p:nvSpPr>
        <p:spPr>
          <a:xfrm>
            <a:off x="1214414" y="500042"/>
            <a:ext cx="69430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Вечтомова</a:t>
            </a: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Агния Ивановна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 advClick="0" advTm="33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714488"/>
            <a:ext cx="6215106" cy="452431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Родился в 1920 году в семье крестьянина в с. </a:t>
            </a:r>
            <a:r>
              <a:rPr lang="ru-RU" dirty="0" err="1" smtClean="0"/>
              <a:t>Максимовка</a:t>
            </a:r>
            <a:r>
              <a:rPr lang="ru-RU" dirty="0" smtClean="0"/>
              <a:t> Смоленской области. Работал на судоремонтном заводе до 1938 года. Затем учился до 1940 года в Ленинградском военно-ветеринарном училище. С октября 1940 г. по 1956 год служил на Дальнем Востоке в армии военным ветеринарным фельдшером, был старшиной, лейтенантом. Был участником войны с Японией. С августа по сентябрь 1945 года участвовал в боевых действиях в составе 35-й армии в освобождении Манчжурии от </a:t>
            </a:r>
            <a:r>
              <a:rPr lang="ru-RU" dirty="0" err="1" smtClean="0"/>
              <a:t>Квантунской</a:t>
            </a:r>
            <a:r>
              <a:rPr lang="ru-RU" dirty="0" smtClean="0"/>
              <a:t> армии милитаристской Японии. Был награжден орденом Красной звезды, орденом Отечественной войны II степени; медалями: «За боевые заслуги» (2 медали), «За победу над Германией», «За победу над Японией», «30 лет Советской Армии и Флота», «20 лет победы в Великой Отечественной войне 1941-1945гг.», нагрудным знаком «Отличник здравоохранения»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71670" y="285728"/>
            <a:ext cx="764383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Лагутин Иван Кондратьевич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Рисунок 3" descr="2586407_11381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64" y="2357430"/>
            <a:ext cx="2357454" cy="3266999"/>
          </a:xfrm>
          <a:prstGeom prst="rect">
            <a:avLst/>
          </a:prstGeom>
        </p:spPr>
      </p:pic>
    </p:spTree>
  </p:cSld>
  <p:clrMapOvr>
    <a:masterClrMapping/>
  </p:clrMapOvr>
  <p:transition spd="slow" advClick="0" advTm="29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43306" y="1285860"/>
            <a:ext cx="4643470" cy="480131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b="1" dirty="0" smtClean="0"/>
              <a:t>Труженик тыла Великой Отечественной войны. Член Союза писателей России. Родилась в 1925 г. в селе Муромцево Московской области. После окончания восьмилетки работала на текстильной фабрике «КРАФ», откуда с началом войны девушкой-добровольцем работала на сооружении оборонительных укреплений на Северо-западе </a:t>
            </a:r>
            <a:r>
              <a:rPr lang="ru-RU" b="1" dirty="0" err="1" smtClean="0"/>
              <a:t>Московы</a:t>
            </a:r>
            <a:r>
              <a:rPr lang="ru-RU" b="1" dirty="0" smtClean="0"/>
              <a:t>. После разгрома немцев вернулась в своё село и </a:t>
            </a:r>
            <a:r>
              <a:rPr lang="ru-RU" b="1" dirty="0" err="1" smtClean="0"/>
              <a:t>поша</a:t>
            </a:r>
            <a:r>
              <a:rPr lang="ru-RU" b="1" dirty="0" smtClean="0"/>
              <a:t> работать на «Полигон» - тот самый, на котором перед войной испытывалась легендарная «Катюша». На производстве занималась сбором снарядов и мин для фронта.</a:t>
            </a: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6" name="Рисунок 5" descr="img_user_file_569392354e79a_14.jpg"/>
          <p:cNvPicPr>
            <a:picLocks noChangeAspect="1"/>
          </p:cNvPicPr>
          <p:nvPr/>
        </p:nvPicPr>
        <p:blipFill>
          <a:blip r:embed="rId2"/>
          <a:srcRect l="5273" t="13672" r="60449" b="27734"/>
          <a:stretch>
            <a:fillRect/>
          </a:stretch>
        </p:blipFill>
        <p:spPr>
          <a:xfrm>
            <a:off x="785786" y="1285860"/>
            <a:ext cx="2786082" cy="35719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43108" y="428604"/>
            <a:ext cx="5559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Мария Миронова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 advClick="0" advTm="3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571480"/>
            <a:ext cx="678661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Андропов Иван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Демьянович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71934" y="2285992"/>
            <a:ext cx="4000528" cy="341632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Работал на станции с 1938 по 1977 год плотником, завхозом. С 8 июля 1941 года выбыл в РККА по призыву военкомата. С 1946 по 1949 год работал завхозом </a:t>
            </a:r>
            <a:r>
              <a:rPr lang="ru-RU" dirty="0" err="1" smtClean="0"/>
              <a:t>Поярковского</a:t>
            </a:r>
            <a:r>
              <a:rPr lang="ru-RU" dirty="0" smtClean="0"/>
              <a:t> противочумного пункта. В 1949 году был переведен на Хабаровскую противочумную станцию, с 1950 года работал плотником. Работая на станции, получал благодарности за добросовестный труд. Являлся участником ВОВ.</a:t>
            </a:r>
            <a:endParaRPr lang="ru-RU" dirty="0"/>
          </a:p>
        </p:txBody>
      </p:sp>
      <p:pic>
        <p:nvPicPr>
          <p:cNvPr id="4" name="Рисунок 3" descr="PChS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2214554"/>
            <a:ext cx="2714644" cy="4050724"/>
          </a:xfrm>
          <a:prstGeom prst="rect">
            <a:avLst/>
          </a:prstGeom>
        </p:spPr>
      </p:pic>
    </p:spTree>
  </p:cSld>
  <p:clrMapOvr>
    <a:masterClrMapping/>
  </p:clrMapOvr>
  <p:transition spd="med" advClick="0" advTm="2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uiExpand="1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1466</Words>
  <Application>Microsoft Office PowerPoint</Application>
  <PresentationFormat>Экран (4:3)</PresentationFormat>
  <Paragraphs>40</Paragraphs>
  <Slides>15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Bookman Old Style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Остапенко Анастасия Андреевна</cp:lastModifiedBy>
  <cp:revision>49</cp:revision>
  <dcterms:created xsi:type="dcterms:W3CDTF">2015-03-27T09:30:08Z</dcterms:created>
  <dcterms:modified xsi:type="dcterms:W3CDTF">2022-04-11T03:34:42Z</dcterms:modified>
</cp:coreProperties>
</file>