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2" r:id="rId12"/>
    <p:sldId id="276" r:id="rId13"/>
    <p:sldId id="274" r:id="rId14"/>
    <p:sldId id="275" r:id="rId15"/>
    <p:sldId id="266" r:id="rId16"/>
    <p:sldId id="273" r:id="rId17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1CBC"/>
    <a:srgbClr val="C5A5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831" autoAdjust="0"/>
  </p:normalViewPr>
  <p:slideViewPr>
    <p:cSldViewPr>
      <p:cViewPr varScale="1">
        <p:scale>
          <a:sx n="60" d="100"/>
          <a:sy n="60" d="100"/>
        </p:scale>
        <p:origin x="16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FCCB41-0F51-4576-B2A4-4951B3975FEB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3C41F7-5C0E-4E9E-AABB-0E6B61723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C41F7-5C0E-4E9E-AABB-0E6B61723E1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C41F7-5C0E-4E9E-AABB-0E6B61723E1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8"/>
            <a:ext cx="7772400" cy="578647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Министерство образования и занятости населения Приморского края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КГБ ПОУ «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Автомобильно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– технический колледж»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Профилактика негативных явлений среди молодёжи 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социальный педагог Марингевич В.В.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Превентивные программы: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Блок-схема: данные 3"/>
          <p:cNvSpPr/>
          <p:nvPr/>
        </p:nvSpPr>
        <p:spPr>
          <a:xfrm>
            <a:off x="928662" y="1928802"/>
            <a:ext cx="2928958" cy="1214446"/>
          </a:xfrm>
          <a:prstGeom prst="flowChartInputOutput">
            <a:avLst/>
          </a:prstGeom>
          <a:solidFill>
            <a:srgbClr val="D21CB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«Отделения планирования семьи и репродукции»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Блок-схема: данные 4"/>
          <p:cNvSpPr/>
          <p:nvPr/>
        </p:nvSpPr>
        <p:spPr>
          <a:xfrm>
            <a:off x="5143504" y="1928802"/>
            <a:ext cx="2857520" cy="1214446"/>
          </a:xfrm>
          <a:prstGeom prst="flowChartInputOutput">
            <a:avLst/>
          </a:prstGeom>
          <a:solidFill>
            <a:srgbClr val="D21CB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«Краевая психиатрическая больница» № 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лок-схема: данные 5"/>
          <p:cNvSpPr/>
          <p:nvPr/>
        </p:nvSpPr>
        <p:spPr>
          <a:xfrm>
            <a:off x="428596" y="4071942"/>
            <a:ext cx="3000396" cy="1500198"/>
          </a:xfrm>
          <a:prstGeom prst="flowChartInputOutput">
            <a:avLst/>
          </a:prstGeom>
          <a:solidFill>
            <a:srgbClr val="D21CB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«Туберкулёзный диспансер»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лок-схема: данные 6"/>
          <p:cNvSpPr/>
          <p:nvPr/>
        </p:nvSpPr>
        <p:spPr>
          <a:xfrm>
            <a:off x="4429124" y="4071942"/>
            <a:ext cx="3000396" cy="1571636"/>
          </a:xfrm>
          <a:prstGeom prst="flowChartInputOutput">
            <a:avLst/>
          </a:prstGeom>
          <a:solidFill>
            <a:srgbClr val="D21CB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Общественная организация «Служение семье»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0100" y="5714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27478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«Отделения планирования семьи и репродукции»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Откровенный разговор «ИППП»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643182"/>
            <a:ext cx="4000528" cy="392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5838" y="2643182"/>
            <a:ext cx="4143404" cy="392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«Семейные уроки»</a:t>
            </a:r>
            <a:endParaRPr lang="ru-RU" sz="3200" dirty="0"/>
          </a:p>
        </p:txBody>
      </p:sp>
      <p:pic>
        <p:nvPicPr>
          <p:cNvPr id="4" name="Picture 2" descr="C:\Users\huandi\Desktop\фото ВВ\2014-11-11-0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214554"/>
            <a:ext cx="3714776" cy="4214842"/>
          </a:xfrm>
          <a:prstGeom prst="rect">
            <a:avLst/>
          </a:prstGeom>
          <a:noFill/>
        </p:spPr>
      </p:pic>
      <p:pic>
        <p:nvPicPr>
          <p:cNvPr id="5" name="Picture 3" descr="C:\Users\huandi\Desktop\фото ВВ\2014-11-11-0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214555"/>
            <a:ext cx="4164014" cy="4176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«Краевая психиатрическая больница» № 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Час актуального разговора «Остановись и подумай!»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7" y="2786058"/>
            <a:ext cx="378621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786058"/>
            <a:ext cx="407196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Общественная организация «Служение семье»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Оборотная сторона жизни</a:t>
            </a:r>
            <a:endParaRPr lang="ru-RU" b="1" dirty="0"/>
          </a:p>
        </p:txBody>
      </p:sp>
      <p:pic>
        <p:nvPicPr>
          <p:cNvPr id="4" name="Содержимое 3" descr="C:\флешка\Скажи наркотикам нет\DSCN4033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5" y="2428868"/>
            <a:ext cx="3714775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флешка\Скажи наркотикам нет\DSCN403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428868"/>
            <a:ext cx="4000528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Взаимодействие колледжа с органами системы профилактики: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Блок-схема: данные 3"/>
          <p:cNvSpPr/>
          <p:nvPr/>
        </p:nvSpPr>
        <p:spPr>
          <a:xfrm>
            <a:off x="428596" y="2357430"/>
            <a:ext cx="2486036" cy="1571636"/>
          </a:xfrm>
          <a:prstGeom prst="flowChartInputOutput">
            <a:avLst/>
          </a:prstGeom>
          <a:solidFill>
            <a:srgbClr val="D21CB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ОДН ОУУП и ПДН ОМВД России по г. Уссурийску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Блок-схема: данные 4"/>
          <p:cNvSpPr/>
          <p:nvPr/>
        </p:nvSpPr>
        <p:spPr>
          <a:xfrm>
            <a:off x="3071802" y="2428868"/>
            <a:ext cx="2643206" cy="1500198"/>
          </a:xfrm>
          <a:prstGeom prst="flowChartInputOutput">
            <a:avLst/>
          </a:prstGeom>
          <a:solidFill>
            <a:srgbClr val="D21CB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ОГИБДД ОМВД России по г. Уссурийску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лок-схема: данные 5"/>
          <p:cNvSpPr/>
          <p:nvPr/>
        </p:nvSpPr>
        <p:spPr>
          <a:xfrm>
            <a:off x="5857884" y="2428868"/>
            <a:ext cx="2571768" cy="1500198"/>
          </a:xfrm>
          <a:prstGeom prst="flowChartInputOutput">
            <a:avLst/>
          </a:prstGeom>
          <a:solidFill>
            <a:srgbClr val="D21CB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Уссурийский отдел ФСКН России по г. Уссурийску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«Анализ ДТП среди подростков»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600200"/>
            <a:ext cx="385765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C:\Documents and Settings\testina\Рабочий стол\ПЛАН ПО ПДД НА 2015 - 2016\информация по мероприятиям по профилактике ДТП\атк дтп\DSC_06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571612"/>
            <a:ext cx="4286280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785794"/>
            <a:ext cx="8536841" cy="542928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Проблема здоровья подростков и молодежи относится к острейшим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проблемам современного общества, так как молодежь и подростки наиболее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подвержены социально-негативному влиянию среды и общества. Современный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подход в решении данной проблемы говорит нам о том, что наряду с активным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просвещением  в  вопросах  различных  видов  зависимостей,  обучением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безопасному для здоровья поведению должна идти пропаганда здорового образа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жизни. Важно стимулировать интерес молодежи к здоровому образу жизни,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демонстрировать подрастающему поколению как можно больше позитивных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примеров, чтобы у молодых людей была возможность выбора не между здоровым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или нездоровым образом жизни, а из большого количества разнообразных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вариантов здорового и созидающего поведения. Следует создать такие условия,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чтобы подрастающему поколению было невыгодно быть "нездоровым". Конечной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целью  профилактики должно быть твердое усвоение молодым поколением, что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благополучная жизнь человека несовместима ни с курением, ни с пьянством,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ни с употреблением наркотических веществ. Здоровый и счастливый человек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свободен от этих пороков.</a:t>
            </a: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71546"/>
            <a:ext cx="8229600" cy="1357314"/>
          </a:xfrm>
        </p:spPr>
        <p:txBody>
          <a:bodyPr>
            <a:normAutofit fontScale="90000"/>
          </a:bodyPr>
          <a:lstStyle/>
          <a:p>
            <a:r>
              <a:rPr lang="ru-RU" sz="3100" b="1" i="1" u="sng" dirty="0" smtClean="0">
                <a:latin typeface="Times New Roman" pitchFamily="18" charset="0"/>
                <a:cs typeface="Times New Roman" pitchFamily="18" charset="0"/>
              </a:rPr>
              <a:t>Профилактика</a:t>
            </a:r>
            <a:r>
              <a:rPr lang="ru-RU" sz="3100" i="1" dirty="0" smtClean="0">
                <a:latin typeface="Times New Roman" pitchFamily="18" charset="0"/>
                <a:cs typeface="Times New Roman" pitchFamily="18" charset="0"/>
              </a:rPr>
              <a:t> –  понятие емкое, охватывающее практически все стороны общественной жизни.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000240"/>
            <a:ext cx="8229600" cy="5168905"/>
          </a:xfrm>
        </p:spPr>
        <p:txBody>
          <a:bodyPr>
            <a:normAutofit/>
          </a:bodyPr>
          <a:lstStyle/>
          <a:p>
            <a:pPr marL="0" algn="just">
              <a:spcBef>
                <a:spcPts val="0"/>
              </a:spcBef>
              <a:buNone/>
            </a:pPr>
            <a:r>
              <a:rPr lang="ru-RU" sz="2000" b="1" dirty="0" smtClean="0"/>
              <a:t>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Основная цель профилактики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помочь подростку развить в себе сильную социальную личность и выработать жизненную позицию, способную противостоять факторам риска.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Она способствует перестройке сознания и психологии людей, повышению их внутренней культуры, улучшению межличностных отношений, оздоровлению обстановки в семье и обществе в целом.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Профилактика,  согласно  определению  Всемирной  организации здравоохранения, представляет собой комплекс социальных, образовательных и медико-психологических  мероприятий,  проводимых  государством, общественными  организациями,  отдельными  гражданами  с  целью предотвращения распространения и употребления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психоактивных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веществ.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42852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1600" b="1" dirty="0" smtClean="0"/>
              <a:t>     </a:t>
            </a:r>
          </a:p>
          <a:p>
            <a:pPr marL="0" indent="0"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Всемирная организация здравоохранения в зависимости от  целей профилактической работы выделяет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" name="Блок-схема: процесс 4"/>
          <p:cNvSpPr/>
          <p:nvPr/>
        </p:nvSpPr>
        <p:spPr>
          <a:xfrm>
            <a:off x="1000100" y="3929066"/>
            <a:ext cx="2071702" cy="1428760"/>
          </a:xfrm>
          <a:prstGeom prst="flowChartProcess">
            <a:avLst/>
          </a:prstGeom>
          <a:solidFill>
            <a:srgbClr val="D21CB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Первичную профилактику</a:t>
            </a:r>
            <a:endParaRPr lang="ru-RU" b="1" dirty="0"/>
          </a:p>
        </p:txBody>
      </p:sp>
      <p:sp>
        <p:nvSpPr>
          <p:cNvPr id="6" name="Блок-схема: процесс 5"/>
          <p:cNvSpPr/>
          <p:nvPr/>
        </p:nvSpPr>
        <p:spPr>
          <a:xfrm>
            <a:off x="3428992" y="3214686"/>
            <a:ext cx="2286016" cy="1428760"/>
          </a:xfrm>
          <a:prstGeom prst="flowChartProcess">
            <a:avLst/>
          </a:prstGeom>
          <a:solidFill>
            <a:srgbClr val="D21CB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Вторичную профилактику</a:t>
            </a:r>
            <a:endParaRPr lang="ru-RU" b="1" dirty="0"/>
          </a:p>
        </p:txBody>
      </p:sp>
      <p:sp>
        <p:nvSpPr>
          <p:cNvPr id="7" name="Блок-схема: процесс 6"/>
          <p:cNvSpPr/>
          <p:nvPr/>
        </p:nvSpPr>
        <p:spPr>
          <a:xfrm>
            <a:off x="6286512" y="3929066"/>
            <a:ext cx="2071702" cy="1428760"/>
          </a:xfrm>
          <a:prstGeom prst="flowChartProcess">
            <a:avLst/>
          </a:prstGeom>
          <a:solidFill>
            <a:srgbClr val="D21CB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Третичную профилактику</a:t>
            </a:r>
            <a:endParaRPr lang="ru-RU" b="1" dirty="0"/>
          </a:p>
        </p:txBody>
      </p:sp>
      <p:sp>
        <p:nvSpPr>
          <p:cNvPr id="8" name="Стрелка вниз 7"/>
          <p:cNvSpPr/>
          <p:nvPr/>
        </p:nvSpPr>
        <p:spPr>
          <a:xfrm>
            <a:off x="6786578" y="2357430"/>
            <a:ext cx="857256" cy="14287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4214810" y="1928802"/>
            <a:ext cx="714380" cy="121444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1571604" y="2428868"/>
            <a:ext cx="857256" cy="14287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229600" cy="1285884"/>
          </a:xfrm>
        </p:spPr>
        <p:txBody>
          <a:bodyPr>
            <a:normAutofit fontScale="90000"/>
          </a:bodyPr>
          <a:lstStyle/>
          <a:p>
            <a:pPr defTabSz="180000"/>
            <a:r>
              <a:rPr lang="ru-RU" sz="1800" u="sng" dirty="0" smtClean="0">
                <a:latin typeface="+mn-lt"/>
              </a:rPr>
              <a:t/>
            </a:r>
            <a:br>
              <a:rPr lang="ru-RU" sz="1800" u="sng" dirty="0" smtClean="0">
                <a:latin typeface="+mn-lt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Первичная профилактика  направлена на предупреждение приобщения к употреблению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психоактивных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веществ, вызывающих болезненную  зависимость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332037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Целями первичной профилактики являются:</a:t>
            </a:r>
          </a:p>
          <a:p>
            <a:pPr lvl="0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изменение ценностного отношения детей и молодежи к наркотикам и        формирование  личной  ответственности  за  свое  поведение,  обуславливающее снижение спроса на ПАВ;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пропаганда здорового образа жизни;</a:t>
            </a:r>
          </a:p>
          <a:p>
            <a:pPr lvl="0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антинаркотических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установок.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> </a:t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>  </a:t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Вторичная профилактика  зависимости от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психоактивных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веществ касается лиц, которые уже имели опыт употребления наркотиков, но не обнаруживают признаков наркомании как болезни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14620"/>
            <a:ext cx="8229600" cy="3411544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600" b="1" u="sng" dirty="0" smtClean="0"/>
          </a:p>
          <a:p>
            <a:pPr>
              <a:buNone/>
            </a:pP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Целями вторичной профилактики являются:</a:t>
            </a:r>
          </a:p>
          <a:p>
            <a:pPr>
              <a:buNone/>
            </a:pPr>
            <a:endParaRPr lang="ru-RU" sz="24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уменьшить употребление ПАВ;</a:t>
            </a:r>
          </a:p>
          <a:p>
            <a:pPr>
              <a:buFont typeface="Wingdings" pitchFamily="2" charset="2"/>
              <a:buChar char="v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предотвратить формирование хронического заболевания.</a:t>
            </a:r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900" b="1" dirty="0" smtClean="0"/>
              <a:t/>
            </a:r>
            <a:br>
              <a:rPr lang="ru-RU" sz="1900" b="1" dirty="0" smtClean="0"/>
            </a:br>
            <a:r>
              <a:rPr lang="ru-RU" sz="1900" b="1" dirty="0" smtClean="0"/>
              <a:t/>
            </a:r>
            <a:br>
              <a:rPr lang="ru-RU" sz="1900" b="1" dirty="0" smtClean="0"/>
            </a:br>
            <a:r>
              <a:rPr lang="ru-RU" sz="1900" b="1" dirty="0" smtClean="0"/>
              <a:t/>
            </a:r>
            <a:br>
              <a:rPr lang="ru-RU" sz="1900" b="1" dirty="0" smtClean="0"/>
            </a:br>
            <a:r>
              <a:rPr lang="ru-RU" sz="1900" b="1" dirty="0" smtClean="0"/>
              <a:t/>
            </a:r>
            <a:br>
              <a:rPr lang="ru-RU" sz="1900" b="1" dirty="0" smtClean="0"/>
            </a:br>
            <a:r>
              <a:rPr lang="ru-RU" sz="1900" b="1" dirty="0" smtClean="0"/>
              <a:t/>
            </a:r>
            <a:br>
              <a:rPr lang="ru-RU" sz="1900" b="1" dirty="0" smtClean="0"/>
            </a:br>
            <a:r>
              <a:rPr lang="ru-RU" sz="1900" b="1" dirty="0" smtClean="0"/>
              <a:t/>
            </a:r>
            <a:br>
              <a:rPr lang="ru-RU" sz="1900" b="1" dirty="0" smtClean="0"/>
            </a:br>
            <a:r>
              <a:rPr lang="ru-RU" sz="1900" b="1" dirty="0" smtClean="0"/>
              <a:t/>
            </a:r>
            <a:br>
              <a:rPr lang="ru-RU" sz="1900" b="1" dirty="0" smtClean="0"/>
            </a:br>
            <a:r>
              <a:rPr lang="ru-RU" sz="1900" b="1" dirty="0" smtClean="0"/>
              <a:t/>
            </a:r>
            <a:br>
              <a:rPr lang="ru-RU" sz="1900" b="1" dirty="0" smtClean="0"/>
            </a:br>
            <a:r>
              <a:rPr lang="ru-RU" sz="1900" b="1" dirty="0" smtClean="0"/>
              <a:t/>
            </a:r>
            <a:br>
              <a:rPr lang="ru-RU" sz="1900" b="1" dirty="0" smtClean="0"/>
            </a:br>
            <a:r>
              <a:rPr lang="ru-RU" sz="1900" b="1" dirty="0" smtClean="0"/>
              <a:t/>
            </a:r>
            <a:br>
              <a:rPr lang="ru-RU" sz="1900" b="1" dirty="0" smtClean="0"/>
            </a:br>
            <a:r>
              <a:rPr lang="ru-RU" sz="1900" b="1" dirty="0" smtClean="0"/>
              <a:t/>
            </a:r>
            <a:br>
              <a:rPr lang="ru-RU" sz="1900" b="1" dirty="0" smtClean="0"/>
            </a:br>
            <a:r>
              <a:rPr lang="ru-RU" sz="1900" b="1" dirty="0" smtClean="0"/>
              <a:t/>
            </a:r>
            <a:br>
              <a:rPr lang="ru-RU" sz="1900" b="1" dirty="0" smtClean="0"/>
            </a:br>
            <a:r>
              <a:rPr lang="ru-RU" sz="1900" b="1" dirty="0" smtClean="0"/>
              <a:t/>
            </a:r>
            <a:br>
              <a:rPr lang="ru-RU" sz="1900" b="1" dirty="0" smtClean="0"/>
            </a:br>
            <a:r>
              <a:rPr lang="ru-RU" sz="1900" b="1" dirty="0" smtClean="0"/>
              <a:t>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Третичная профилактика злоупотребления ПАВ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проводится среди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больных наркоманией и токсикоманией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направлена на восстановление личности и ее эффективное функционирование в социальной среде, снижение вреда  от употребления наркотиков у тех, кто еще не готов к прекращению их употребления.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Данный вид профилактики является  медицинским  и  осуществляется  специально  подготовленным квалифицированным персоналом.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Основные направления активной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антинаркотической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профилактики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Блок-схема: процесс 3"/>
          <p:cNvSpPr/>
          <p:nvPr/>
        </p:nvSpPr>
        <p:spPr>
          <a:xfrm>
            <a:off x="928662" y="2071678"/>
            <a:ext cx="2571768" cy="1928826"/>
          </a:xfrm>
          <a:prstGeom prst="flowChartProcess">
            <a:avLst/>
          </a:prstGeom>
          <a:solidFill>
            <a:srgbClr val="D21CB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Формирование у подростков и молодежи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ценностного отношения к здоровому образу жизни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28926" y="4143380"/>
            <a:ext cx="3714776" cy="2214578"/>
          </a:xfrm>
          <a:prstGeom prst="rect">
            <a:avLst/>
          </a:prstGeom>
          <a:solidFill>
            <a:srgbClr val="D21CB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Внедрение в практику работы учреждений предупреждающих развитие различных видов зависимостей, обучающих программ - тренингов для подростков и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молодежи.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57884" y="2071678"/>
            <a:ext cx="2571768" cy="1928826"/>
          </a:xfrm>
          <a:prstGeom prst="rect">
            <a:avLst/>
          </a:prstGeom>
          <a:solidFill>
            <a:srgbClr val="D21CB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Создание  добровольческого  движения  по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профилактике негативных явлений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6786578" y="1214422"/>
            <a:ext cx="1000132" cy="7858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4071934" y="2143116"/>
            <a:ext cx="1357322" cy="20002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1500166" y="1285860"/>
            <a:ext cx="1000132" cy="7858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Основные мероприятия, проводимые в колледже по здоровому образу жизни: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" y="1457325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600" b="1" dirty="0" smtClean="0"/>
          </a:p>
          <a:p>
            <a:pPr>
              <a:buNone/>
            </a:pPr>
            <a:endParaRPr lang="ru-RU" sz="1600" b="1" dirty="0" smtClean="0"/>
          </a:p>
          <a:p>
            <a:pPr>
              <a:buNone/>
            </a:pPr>
            <a:endParaRPr lang="ru-RU" sz="1600" b="1" dirty="0" smtClean="0"/>
          </a:p>
          <a:p>
            <a:pPr>
              <a:buNone/>
            </a:pPr>
            <a:endParaRPr lang="ru-RU" sz="1600" b="1" dirty="0" smtClean="0"/>
          </a:p>
          <a:p>
            <a:pPr>
              <a:buNone/>
            </a:pPr>
            <a:endParaRPr lang="ru-RU" sz="1600" b="1" dirty="0" smtClean="0"/>
          </a:p>
          <a:p>
            <a:pPr>
              <a:buNone/>
            </a:pPr>
            <a:endParaRPr lang="ru-RU" sz="1800" dirty="0"/>
          </a:p>
        </p:txBody>
      </p:sp>
      <p:sp>
        <p:nvSpPr>
          <p:cNvPr id="5" name="Блок-схема: данные 4"/>
          <p:cNvSpPr/>
          <p:nvPr/>
        </p:nvSpPr>
        <p:spPr>
          <a:xfrm>
            <a:off x="5786446" y="1857364"/>
            <a:ext cx="3357554" cy="1785950"/>
          </a:xfrm>
          <a:prstGeom prst="flowChartInputOutput">
            <a:avLst/>
          </a:prstGeom>
          <a:solidFill>
            <a:srgbClr val="D21CB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/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Беседы -презентации:</a:t>
            </a:r>
          </a:p>
          <a:p>
            <a:pPr algn="ctr"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Влияние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спайса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на  организм</a:t>
            </a:r>
          </a:p>
          <a:p>
            <a:pPr algn="ctr"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Правила здорового образа жизни</a:t>
            </a:r>
          </a:p>
          <a:p>
            <a:pPr algn="ctr"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Скажи наркотикам нет</a:t>
            </a:r>
          </a:p>
          <a:p>
            <a:pPr algn="ctr">
              <a:buFont typeface="Wingdings" pitchFamily="2" charset="2"/>
              <a:buChar char="v"/>
            </a:pPr>
            <a:endParaRPr lang="ru-RU" dirty="0"/>
          </a:p>
        </p:txBody>
      </p:sp>
      <p:sp>
        <p:nvSpPr>
          <p:cNvPr id="7" name="Блок-схема: данные 6"/>
          <p:cNvSpPr/>
          <p:nvPr/>
        </p:nvSpPr>
        <p:spPr>
          <a:xfrm>
            <a:off x="2928926" y="1857364"/>
            <a:ext cx="3000396" cy="1785950"/>
          </a:xfrm>
          <a:prstGeom prst="flowChartInputOutput">
            <a:avLst/>
          </a:prstGeom>
          <a:solidFill>
            <a:srgbClr val="D21CB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 smtClean="0"/>
          </a:p>
          <a:p>
            <a:pPr algn="ctr"/>
            <a:endParaRPr lang="ru-RU" sz="1200" dirty="0" smtClean="0"/>
          </a:p>
          <a:p>
            <a:pPr algn="ctr"/>
            <a:endParaRPr lang="ru-RU" sz="1200" dirty="0" smtClean="0"/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Беседы –с элементами дискуссии:</a:t>
            </a:r>
          </a:p>
          <a:p>
            <a:pPr algn="ctr"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Быть здоровым - это классно</a:t>
            </a:r>
          </a:p>
          <a:p>
            <a:pPr algn="ctr"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Пить, курить  - опасно</a:t>
            </a:r>
          </a:p>
          <a:p>
            <a:pPr algn="ctr">
              <a:buFont typeface="Wingdings" pitchFamily="2" charset="2"/>
              <a:buChar char="v"/>
            </a:pPr>
            <a:endParaRPr lang="ru-RU" sz="1200" dirty="0" smtClean="0"/>
          </a:p>
          <a:p>
            <a:pPr algn="ctr"/>
            <a:endParaRPr lang="ru-RU" sz="1200" dirty="0" smtClean="0"/>
          </a:p>
          <a:p>
            <a:pPr algn="ctr">
              <a:buFont typeface="Wingdings" pitchFamily="2" charset="2"/>
              <a:buChar char="v"/>
            </a:pPr>
            <a:endParaRPr lang="ru-RU" dirty="0"/>
          </a:p>
        </p:txBody>
      </p:sp>
      <p:sp>
        <p:nvSpPr>
          <p:cNvPr id="8" name="Блок-схема: данные 7"/>
          <p:cNvSpPr/>
          <p:nvPr/>
        </p:nvSpPr>
        <p:spPr>
          <a:xfrm>
            <a:off x="285720" y="1857364"/>
            <a:ext cx="2786082" cy="1785950"/>
          </a:xfrm>
          <a:prstGeom prst="flowChartInputOutput">
            <a:avLst/>
          </a:prstGeom>
          <a:solidFill>
            <a:srgbClr val="D21CB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 smtClean="0"/>
          </a:p>
          <a:p>
            <a:pPr algn="ctr"/>
            <a:endParaRPr lang="ru-RU" sz="1200" dirty="0" smtClean="0"/>
          </a:p>
          <a:p>
            <a:pPr algn="ctr"/>
            <a:endParaRPr lang="ru-RU" sz="1200" dirty="0" smtClean="0"/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Лекции:</a:t>
            </a:r>
          </a:p>
          <a:p>
            <a:pPr algn="ctr"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Моя семья</a:t>
            </a:r>
          </a:p>
          <a:p>
            <a:pPr algn="ctr"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СПИД  - реальная угроза жизни </a:t>
            </a:r>
          </a:p>
          <a:p>
            <a:pPr algn="ctr">
              <a:buFont typeface="Wingdings" pitchFamily="2" charset="2"/>
              <a:buChar char="v"/>
            </a:pPr>
            <a:endParaRPr lang="ru-RU" sz="1200" dirty="0" smtClean="0"/>
          </a:p>
          <a:p>
            <a:pPr algn="ctr"/>
            <a:endParaRPr lang="ru-RU" sz="1200" dirty="0" smtClean="0"/>
          </a:p>
          <a:p>
            <a:pPr algn="ctr">
              <a:buFont typeface="Wingdings" pitchFamily="2" charset="2"/>
              <a:buChar char="v"/>
            </a:pPr>
            <a:endParaRPr lang="ru-RU" dirty="0"/>
          </a:p>
        </p:txBody>
      </p:sp>
      <p:sp>
        <p:nvSpPr>
          <p:cNvPr id="9" name="Блок-схема: данные 8"/>
          <p:cNvSpPr/>
          <p:nvPr/>
        </p:nvSpPr>
        <p:spPr>
          <a:xfrm>
            <a:off x="5500694" y="4429132"/>
            <a:ext cx="2928958" cy="1714512"/>
          </a:xfrm>
          <a:prstGeom prst="flowChartInputOutput">
            <a:avLst/>
          </a:prstGeom>
          <a:solidFill>
            <a:srgbClr val="D21CB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 smtClean="0"/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Стенды:</a:t>
            </a:r>
          </a:p>
          <a:p>
            <a:pPr algn="ctr"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Мы выбираем жизнь</a:t>
            </a:r>
          </a:p>
          <a:p>
            <a:pPr algn="ctr"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 здоровый образ жизни</a:t>
            </a:r>
          </a:p>
          <a:p>
            <a:pPr algn="ctr"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Скажи наркотикам нет</a:t>
            </a:r>
          </a:p>
          <a:p>
            <a:pPr algn="ctr">
              <a:buFont typeface="Wingdings" pitchFamily="2" charset="2"/>
              <a:buChar char="v"/>
            </a:pPr>
            <a:endParaRPr lang="ru-RU" sz="1200" dirty="0"/>
          </a:p>
        </p:txBody>
      </p:sp>
      <p:sp>
        <p:nvSpPr>
          <p:cNvPr id="10" name="Блок-схема: данные 9"/>
          <p:cNvSpPr/>
          <p:nvPr/>
        </p:nvSpPr>
        <p:spPr>
          <a:xfrm>
            <a:off x="2786050" y="4429132"/>
            <a:ext cx="2786082" cy="1714512"/>
          </a:xfrm>
          <a:prstGeom prst="flowChartInputOutput">
            <a:avLst/>
          </a:prstGeom>
          <a:solidFill>
            <a:srgbClr val="D21CB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 smtClean="0"/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Акция:</a:t>
            </a:r>
          </a:p>
          <a:p>
            <a:pPr algn="ctr"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Лучше съесть конфетку , чем выкурить сигаретку</a:t>
            </a: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Блок-схема: данные 10"/>
          <p:cNvSpPr/>
          <p:nvPr/>
        </p:nvSpPr>
        <p:spPr>
          <a:xfrm>
            <a:off x="142844" y="4429132"/>
            <a:ext cx="2786082" cy="1714512"/>
          </a:xfrm>
          <a:prstGeom prst="flowChartInputOutput">
            <a:avLst/>
          </a:prstGeom>
          <a:solidFill>
            <a:srgbClr val="D21CB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Внеурочная деятельность:</a:t>
            </a:r>
          </a:p>
          <a:p>
            <a:pPr algn="ctr"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Спортивные секции</a:t>
            </a:r>
          </a:p>
          <a:p>
            <a:pPr algn="ctr"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Тематические кружки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616</TotalTime>
  <Words>528</Words>
  <Application>Microsoft Office PowerPoint</Application>
  <PresentationFormat>Экран (4:3)</PresentationFormat>
  <Paragraphs>102</Paragraphs>
  <Slides>16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Times New Roman</vt:lpstr>
      <vt:lpstr>Wingdings</vt:lpstr>
      <vt:lpstr>Тема Office</vt:lpstr>
      <vt:lpstr>Министерство образования и занятости населения Приморского края КГБ ПОУ «Автомобильно – технический колледж»  Профилактика негативных явлений среди молодёжи   социальный педагог Марингевич В.В.</vt:lpstr>
      <vt:lpstr>Презентация PowerPoint</vt:lpstr>
      <vt:lpstr>Профилактика –  понятие емкое, охватывающее практически все стороны общественной жизни. </vt:lpstr>
      <vt:lpstr>Презентация PowerPoint</vt:lpstr>
      <vt:lpstr>  Первичная профилактика  направлена на предупреждение приобщения к употреблению психоактивных веществ, вызывающих болезненную  зависимость  </vt:lpstr>
      <vt:lpstr>         Вторичная профилактика  зависимости от психоактивных веществ касается лиц, которые уже имели опыт употребления наркотиков, но не обнаруживают признаков наркомании как болезни </vt:lpstr>
      <vt:lpstr>                 Третичная профилактика злоупотребления ПАВ   проводится среди больных наркоманией и токсикоманией  и направлена на восстановление личности и ее эффективное функционирование в социальной среде, снижение вреда  от употребления наркотиков у тех, кто еще не готов к прекращению их употребления.   Данный вид профилактики является  медицинским  и  осуществляется  специально  подготовленным квалифицированным персоналом.</vt:lpstr>
      <vt:lpstr>Основные направления активной антинаркотической                     профилактики</vt:lpstr>
      <vt:lpstr> Основные мероприятия, проводимые в колледже по здоровому образу жизни: </vt:lpstr>
      <vt:lpstr>Превентивные программы:</vt:lpstr>
      <vt:lpstr> «Отделения планирования семьи и репродукции» </vt:lpstr>
      <vt:lpstr>«Семейные уроки»</vt:lpstr>
      <vt:lpstr> «Краевая психиатрическая больница» № 1 </vt:lpstr>
      <vt:lpstr> Общественная организация «Служение семье» </vt:lpstr>
      <vt:lpstr>Взаимодействие колледжа с органами системы профилактики:</vt:lpstr>
      <vt:lpstr>«Анализ ДТП среди подростков»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Профилактика негативных явлений среди молодёжи </dc:title>
  <dc:creator>User</dc:creator>
  <cp:lastModifiedBy>Марингевич В. В.</cp:lastModifiedBy>
  <cp:revision>74</cp:revision>
  <dcterms:created xsi:type="dcterms:W3CDTF">2016-03-10T11:27:37Z</dcterms:created>
  <dcterms:modified xsi:type="dcterms:W3CDTF">2024-02-09T03:22:07Z</dcterms:modified>
</cp:coreProperties>
</file>