
<file path=[Content_Types].xml><?xml version="1.0" encoding="utf-8"?>
<Types xmlns="http://schemas.openxmlformats.org/package/2006/content-types">
  <Default Extension="gif" ContentType="image/gif"/>
  <Default Extension="jfif" ContentType="image/jpeg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1"/>
  </p:sldMasterIdLst>
  <p:notesMasterIdLst>
    <p:notesMasterId r:id="rId50"/>
  </p:notesMasterIdLst>
  <p:sldIdLst>
    <p:sldId id="257" r:id="rId2"/>
    <p:sldId id="368" r:id="rId3"/>
    <p:sldId id="332" r:id="rId4"/>
    <p:sldId id="333" r:id="rId5"/>
    <p:sldId id="334" r:id="rId6"/>
    <p:sldId id="335" r:id="rId7"/>
    <p:sldId id="336" r:id="rId8"/>
    <p:sldId id="338" r:id="rId9"/>
    <p:sldId id="337" r:id="rId10"/>
    <p:sldId id="339" r:id="rId11"/>
    <p:sldId id="340" r:id="rId12"/>
    <p:sldId id="341" r:id="rId13"/>
    <p:sldId id="342" r:id="rId14"/>
    <p:sldId id="343" r:id="rId15"/>
    <p:sldId id="347" r:id="rId16"/>
    <p:sldId id="344" r:id="rId17"/>
    <p:sldId id="345" r:id="rId18"/>
    <p:sldId id="346" r:id="rId19"/>
    <p:sldId id="374" r:id="rId20"/>
    <p:sldId id="375" r:id="rId21"/>
    <p:sldId id="376" r:id="rId22"/>
    <p:sldId id="377" r:id="rId23"/>
    <p:sldId id="378" r:id="rId24"/>
    <p:sldId id="348" r:id="rId25"/>
    <p:sldId id="349" r:id="rId26"/>
    <p:sldId id="350" r:id="rId27"/>
    <p:sldId id="351" r:id="rId28"/>
    <p:sldId id="352" r:id="rId29"/>
    <p:sldId id="353" r:id="rId30"/>
    <p:sldId id="354" r:id="rId31"/>
    <p:sldId id="355" r:id="rId32"/>
    <p:sldId id="356" r:id="rId33"/>
    <p:sldId id="357" r:id="rId34"/>
    <p:sldId id="358" r:id="rId35"/>
    <p:sldId id="359" r:id="rId36"/>
    <p:sldId id="360" r:id="rId37"/>
    <p:sldId id="361" r:id="rId38"/>
    <p:sldId id="362" r:id="rId39"/>
    <p:sldId id="363" r:id="rId40"/>
    <p:sldId id="364" r:id="rId41"/>
    <p:sldId id="365" r:id="rId42"/>
    <p:sldId id="366" r:id="rId43"/>
    <p:sldId id="367" r:id="rId44"/>
    <p:sldId id="369" r:id="rId45"/>
    <p:sldId id="370" r:id="rId46"/>
    <p:sldId id="371" r:id="rId47"/>
    <p:sldId id="372" r:id="rId48"/>
    <p:sldId id="373" r:id="rId4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91" autoAdjust="0"/>
    <p:restoredTop sz="94660"/>
  </p:normalViewPr>
  <p:slideViewPr>
    <p:cSldViewPr>
      <p:cViewPr varScale="1">
        <p:scale>
          <a:sx n="81" d="100"/>
          <a:sy n="81" d="100"/>
        </p:scale>
        <p:origin x="1637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992EA0-7723-4D6F-9EAD-7ED8F276A22B}" type="datetimeFigureOut">
              <a:rPr lang="ru-RU" smtClean="0"/>
              <a:pPr/>
              <a:t>16.04.2020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8C5D8E-FD13-49CC-97C4-24CC7C7685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39301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8C5D8E-FD13-49CC-97C4-24CC7C7685E7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70429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5C43-65A5-46DB-BDB4-50B1AA9A402C}" type="datetimeFigureOut">
              <a:rPr lang="ru-RU" smtClean="0"/>
              <a:pPr/>
              <a:t>16.04.2020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E1E0F-7F64-419E-8274-31A86D8B0E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2598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5C43-65A5-46DB-BDB4-50B1AA9A402C}" type="datetimeFigureOut">
              <a:rPr lang="ru-RU" smtClean="0"/>
              <a:pPr/>
              <a:t>16.04.2020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E1E0F-7F64-419E-8274-31A86D8B0E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005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5C43-65A5-46DB-BDB4-50B1AA9A402C}" type="datetimeFigureOut">
              <a:rPr lang="ru-RU" smtClean="0"/>
              <a:pPr/>
              <a:t>16.04.2020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E1E0F-7F64-419E-8274-31A86D8B0E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6035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5C43-65A5-46DB-BDB4-50B1AA9A402C}" type="datetimeFigureOut">
              <a:rPr lang="ru-RU" smtClean="0"/>
              <a:pPr/>
              <a:t>16.04.2020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E1E0F-7F64-419E-8274-31A86D8B0E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9973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5C43-65A5-46DB-BDB4-50B1AA9A402C}" type="datetimeFigureOut">
              <a:rPr lang="ru-RU" smtClean="0"/>
              <a:pPr/>
              <a:t>16.04.2020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E1E0F-7F64-419E-8274-31A86D8B0E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0944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5C43-65A5-46DB-BDB4-50B1AA9A402C}" type="datetimeFigureOut">
              <a:rPr lang="ru-RU" smtClean="0"/>
              <a:pPr/>
              <a:t>16.04.2020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E1E0F-7F64-419E-8274-31A86D8B0E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7062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5C43-65A5-46DB-BDB4-50B1AA9A402C}" type="datetimeFigureOut">
              <a:rPr lang="ru-RU" smtClean="0"/>
              <a:pPr/>
              <a:t>16.04.2020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E1E0F-7F64-419E-8274-31A86D8B0E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16491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5C43-65A5-46DB-BDB4-50B1AA9A402C}" type="datetimeFigureOut">
              <a:rPr lang="ru-RU" smtClean="0"/>
              <a:pPr/>
              <a:t>16.04.2020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E1E0F-7F64-419E-8274-31A86D8B0E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8607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5C43-65A5-46DB-BDB4-50B1AA9A402C}" type="datetimeFigureOut">
              <a:rPr lang="ru-RU" smtClean="0"/>
              <a:pPr/>
              <a:t>16.04.2020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E1E0F-7F64-419E-8274-31A86D8B0E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8756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5C43-65A5-46DB-BDB4-50B1AA9A402C}" type="datetimeFigureOut">
              <a:rPr lang="ru-RU" smtClean="0"/>
              <a:pPr/>
              <a:t>16.04.2020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E1E0F-7F64-419E-8274-31A86D8B0E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86331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5C43-65A5-46DB-BDB4-50B1AA9A402C}" type="datetimeFigureOut">
              <a:rPr lang="ru-RU" smtClean="0"/>
              <a:pPr/>
              <a:t>16.04.2020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E1E0F-7F64-419E-8274-31A86D8B0E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2605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C45C43-65A5-46DB-BDB4-50B1AA9A402C}" type="datetimeFigureOut">
              <a:rPr lang="ru-RU" smtClean="0"/>
              <a:pPr/>
              <a:t>16.04.2020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8E1E0F-7F64-419E-8274-31A86D8B0E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1572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microsoft.com/office/2007/relationships/media" Target="../media/media1.mp3"/><Relationship Id="rId7" Type="http://schemas.openxmlformats.org/officeDocument/2006/relationships/image" Target="../media/image3.gif"/><Relationship Id="rId2" Type="http://schemas.openxmlformats.org/officeDocument/2006/relationships/audio" Target="NULL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2.jpeg"/><Relationship Id="rId11" Type="http://schemas.openxmlformats.org/officeDocument/2006/relationships/image" Target="../media/image6.png"/><Relationship Id="rId5" Type="http://schemas.openxmlformats.org/officeDocument/2006/relationships/notesSlide" Target="../notesSlides/notesSlide1.xml"/><Relationship Id="rId10" Type="http://schemas.openxmlformats.org/officeDocument/2006/relationships/image" Target="../media/image5.jfif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slide" Target="slide9.xml"/><Relationship Id="rId4" Type="http://schemas.openxmlformats.org/officeDocument/2006/relationships/image" Target="../media/image3.gif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gif"/><Relationship Id="rId5" Type="http://schemas.openxmlformats.org/officeDocument/2006/relationships/slide" Target="slide12.xml"/><Relationship Id="rId4" Type="http://schemas.openxmlformats.org/officeDocument/2006/relationships/image" Target="../media/image3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microsoft.com/office/2007/relationships/hdphoto" Target="../media/hdphoto1.wdp"/><Relationship Id="rId7" Type="http://schemas.openxmlformats.org/officeDocument/2006/relationships/image" Target="../media/image17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4.png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slide" Target="slide14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slide" Target="slide12.xml"/><Relationship Id="rId4" Type="http://schemas.openxmlformats.org/officeDocument/2006/relationships/image" Target="../media/image3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slide" Target="slide17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4.png"/><Relationship Id="rId4" Type="http://schemas.openxmlformats.org/officeDocument/2006/relationships/slide" Target="slide18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slide" Target="slide14.xml"/><Relationship Id="rId4" Type="http://schemas.openxmlformats.org/officeDocument/2006/relationships/image" Target="../media/image3.gif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gif"/><Relationship Id="rId5" Type="http://schemas.openxmlformats.org/officeDocument/2006/relationships/slide" Target="slide15.xml"/><Relationship Id="rId4" Type="http://schemas.openxmlformats.org/officeDocument/2006/relationships/image" Target="../media/image3.gif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slide" Target="slide19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slide" Target="slide15.xml"/><Relationship Id="rId4" Type="http://schemas.openxmlformats.org/officeDocument/2006/relationships/image" Target="../media/image3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slide" Target="slide19.xml"/><Relationship Id="rId4" Type="http://schemas.openxmlformats.org/officeDocument/2006/relationships/image" Target="../media/image3.gif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gif"/><Relationship Id="rId5" Type="http://schemas.openxmlformats.org/officeDocument/2006/relationships/slide" Target="slide22.xml"/><Relationship Id="rId4" Type="http://schemas.openxmlformats.org/officeDocument/2006/relationships/image" Target="../media/image3.gif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4.png"/><Relationship Id="rId4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slide" Target="slide24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slide" Target="slide22.xml"/><Relationship Id="rId4" Type="http://schemas.openxmlformats.org/officeDocument/2006/relationships/image" Target="../media/image3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14.jp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slide" Target="slide3.xml"/><Relationship Id="rId4" Type="http://schemas.openxmlformats.org/officeDocument/2006/relationships/image" Target="../media/image3.gif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gif"/><Relationship Id="rId5" Type="http://schemas.openxmlformats.org/officeDocument/2006/relationships/slide" Target="slide27.xml"/><Relationship Id="rId4" Type="http://schemas.openxmlformats.org/officeDocument/2006/relationships/image" Target="../media/image3.gif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7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g"/><Relationship Id="rId5" Type="http://schemas.openxmlformats.org/officeDocument/2006/relationships/image" Target="../media/image4.png"/><Relationship Id="rId4" Type="http://schemas.openxmlformats.org/officeDocument/2006/relationships/slide" Target="slide28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slide" Target="slide29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slide" Target="slide27.xml"/><Relationship Id="rId4" Type="http://schemas.openxmlformats.org/officeDocument/2006/relationships/image" Target="../media/image3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fif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gif"/><Relationship Id="rId5" Type="http://schemas.openxmlformats.org/officeDocument/2006/relationships/image" Target="../media/image4.png"/><Relationship Id="rId4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slide" Target="slide29.xml"/><Relationship Id="rId4" Type="http://schemas.openxmlformats.org/officeDocument/2006/relationships/image" Target="../media/image3.gif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gif"/><Relationship Id="rId5" Type="http://schemas.openxmlformats.org/officeDocument/2006/relationships/slide" Target="slide32.xml"/><Relationship Id="rId4" Type="http://schemas.openxmlformats.org/officeDocument/2006/relationships/image" Target="../media/image3.gif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31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4.png"/><Relationship Id="rId4" Type="http://schemas.openxmlformats.org/officeDocument/2006/relationships/slide" Target="slide33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slide" Target="slide34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slide" Target="slide32.xml"/><Relationship Id="rId4" Type="http://schemas.openxmlformats.org/officeDocument/2006/relationships/image" Target="../media/image3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g"/><Relationship Id="rId4" Type="http://schemas.openxmlformats.org/officeDocument/2006/relationships/image" Target="../media/image32.jpeg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slide" Target="slide34.xml"/><Relationship Id="rId4" Type="http://schemas.openxmlformats.org/officeDocument/2006/relationships/image" Target="../media/image3.gif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gif"/><Relationship Id="rId5" Type="http://schemas.openxmlformats.org/officeDocument/2006/relationships/slide" Target="slide37.xml"/><Relationship Id="rId4" Type="http://schemas.openxmlformats.org/officeDocument/2006/relationships/image" Target="../media/image3.gif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35.jf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4.png"/><Relationship Id="rId4" Type="http://schemas.openxmlformats.org/officeDocument/2006/relationships/slide" Target="slide38.xml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slide" Target="slide39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slide" Target="slide37.xml"/><Relationship Id="rId4" Type="http://schemas.openxmlformats.org/officeDocument/2006/relationships/image" Target="../media/image3.gi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slide" Target="slide4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g"/><Relationship Id="rId4" Type="http://schemas.openxmlformats.org/officeDocument/2006/relationships/image" Target="../media/image3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fif"/><Relationship Id="rId4" Type="http://schemas.openxmlformats.org/officeDocument/2006/relationships/image" Target="../media/image10.jfif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slide" Target="slide39.xml"/><Relationship Id="rId4" Type="http://schemas.openxmlformats.org/officeDocument/2006/relationships/image" Target="../media/image3.gif"/></Relationships>
</file>

<file path=ppt/slides/_rels/slide4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gif"/><Relationship Id="rId5" Type="http://schemas.openxmlformats.org/officeDocument/2006/relationships/slide" Target="slide42.xml"/><Relationship Id="rId4" Type="http://schemas.openxmlformats.org/officeDocument/2006/relationships/image" Target="../media/image3.gif"/></Relationships>
</file>

<file path=ppt/slides/_rels/slide4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38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g"/><Relationship Id="rId5" Type="http://schemas.openxmlformats.org/officeDocument/2006/relationships/image" Target="../media/image4.png"/><Relationship Id="rId4" Type="http://schemas.openxmlformats.org/officeDocument/2006/relationships/slide" Target="slide43.xml"/></Relationships>
</file>

<file path=ppt/slides/_rels/slide4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slide" Target="slide44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slide" Target="slide42.xml"/><Relationship Id="rId4" Type="http://schemas.openxmlformats.org/officeDocument/2006/relationships/image" Target="../media/image3.gi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45.xml"/><Relationship Id="rId2" Type="http://schemas.openxmlformats.org/officeDocument/2006/relationships/slide" Target="slide4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4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slide" Target="slide44.xml"/><Relationship Id="rId4" Type="http://schemas.openxmlformats.org/officeDocument/2006/relationships/image" Target="../media/image3.gif"/></Relationships>
</file>

<file path=ppt/slides/_rels/slide4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gif"/><Relationship Id="rId5" Type="http://schemas.openxmlformats.org/officeDocument/2006/relationships/slide" Target="slide47.xml"/><Relationship Id="rId4" Type="http://schemas.openxmlformats.org/officeDocument/2006/relationships/image" Target="../media/image3.gif"/></Relationships>
</file>

<file path=ppt/slides/_rels/slide4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42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.png"/><Relationship Id="rId4" Type="http://schemas.openxmlformats.org/officeDocument/2006/relationships/slide" Target="slide48.xml"/></Relationships>
</file>

<file path=ppt/slides/_rels/slide48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4.png"/><Relationship Id="rId5" Type="http://schemas.openxmlformats.org/officeDocument/2006/relationships/slide" Target="slide47.xml"/><Relationship Id="rId4" Type="http://schemas.openxmlformats.org/officeDocument/2006/relationships/image" Target="../media/image3.gif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slide" Target="slide4.xml"/><Relationship Id="rId4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gif"/><Relationship Id="rId5" Type="http://schemas.openxmlformats.org/officeDocument/2006/relationships/slide" Target="slide7.xml"/><Relationship Id="rId4" Type="http://schemas.openxmlformats.org/officeDocument/2006/relationships/image" Target="../media/image3.gif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slide" Target="slide9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slide" Target="slide7.xml"/><Relationship Id="rId4" Type="http://schemas.openxmlformats.org/officeDocument/2006/relationships/image" Target="../media/image3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771800" y="4951"/>
            <a:ext cx="583264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МБДОУ «Детский сад №12»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843808" y="836712"/>
            <a:ext cx="6300192" cy="3456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4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bogorodsk-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37830" y="2408918"/>
            <a:ext cx="3652190" cy="24252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C735E2F-4D61-492D-A707-B6B9FC380F6E}"/>
              </a:ext>
            </a:extLst>
          </p:cNvPr>
          <p:cNvSpPr txBox="1"/>
          <p:nvPr/>
        </p:nvSpPr>
        <p:spPr>
          <a:xfrm>
            <a:off x="2627783" y="879113"/>
            <a:ext cx="63001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Интерактивная игра: </a:t>
            </a:r>
          </a:p>
          <a:p>
            <a:pPr algn="ctr"/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«Путешествие по родному городу Богородску»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6A5373D-3879-4129-BFE1-99D9EA796A8C}"/>
              </a:ext>
            </a:extLst>
          </p:cNvPr>
          <p:cNvSpPr txBox="1"/>
          <p:nvPr/>
        </p:nvSpPr>
        <p:spPr>
          <a:xfrm>
            <a:off x="2792392" y="4583808"/>
            <a:ext cx="58326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Воспитатель: </a:t>
            </a:r>
          </a:p>
          <a:p>
            <a:pPr algn="r"/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Батурина Светлана Юрьевна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ABD04F9-2D15-4628-9700-E1D882D874C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24" y="127117"/>
            <a:ext cx="2835792" cy="1887091"/>
          </a:xfrm>
          <a:prstGeom prst="rect">
            <a:avLst/>
          </a:prstGeom>
        </p:spPr>
      </p:pic>
      <p:pic>
        <p:nvPicPr>
          <p:cNvPr id="6" name="Рисунок 5">
            <a:hlinkClick r:id="rId8" action="ppaction://hlinksldjump"/>
            <a:extLst>
              <a:ext uri="{FF2B5EF4-FFF2-40B4-BE49-F238E27FC236}">
                <a16:creationId xmlns:a16="http://schemas.microsoft.com/office/drawing/2014/main" id="{FAF4892B-8FB2-4D32-88DC-46A58297A9D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7" y="5589240"/>
            <a:ext cx="1043608" cy="57398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AF9CC4A-882D-4252-8E75-672F682636F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981" y="2554820"/>
            <a:ext cx="3652190" cy="2001400"/>
          </a:xfrm>
          <a:prstGeom prst="rect">
            <a:avLst/>
          </a:prstGeom>
        </p:spPr>
      </p:pic>
      <p:pic>
        <p:nvPicPr>
          <p:cNvPr id="7" name="ZDRAVICA_-_Nash_milyj_kraj_-_Berezopole_(iPlayer.fm)">
            <a:hlinkClick r:id="" action="ppaction://media"/>
            <a:extLst>
              <a:ext uri="{FF2B5EF4-FFF2-40B4-BE49-F238E27FC236}">
                <a16:creationId xmlns:a16="http://schemas.microsoft.com/office/drawing/2014/main" id="{F2AFD14B-F38D-4AB1-9168-BA00D796087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43000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87744" y="5229200"/>
            <a:ext cx="487363" cy="48736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769"/>
    </mc:Choice>
    <mc:Fallback xmlns="">
      <p:transition spd="slow" advTm="167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60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5851" objId="3"/>
        <p14:stopEvt time="16769" objId="3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DF9091A-46BD-4B4C-8796-9BED4E457B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11" b="97889" l="6676" r="94126">
                        <a14:foregroundMark x1="19760" y1="91000" x2="19760" y2="91000"/>
                        <a14:foregroundMark x1="24299" y1="96333" x2="24299" y2="96333"/>
                        <a14:foregroundMark x1="6809" y1="62111" x2="6809" y2="62111"/>
                        <a14:foregroundMark x1="63151" y1="95444" x2="63151" y2="95444"/>
                        <a14:foregroundMark x1="61949" y1="97889" x2="61949" y2="97889"/>
                        <a14:foregroundMark x1="35514" y1="6889" x2="35514" y2="6889"/>
                        <a14:foregroundMark x1="82377" y1="14444" x2="82377" y2="14444"/>
                        <a14:foregroundMark x1="80908" y1="20889" x2="80908" y2="20889"/>
                        <a14:foregroundMark x1="68091" y1="46889" x2="68091" y2="46889"/>
                        <a14:foregroundMark x1="61015" y1="79222" x2="61015" y2="79222"/>
                        <a14:foregroundMark x1="66355" y1="58889" x2="66355" y2="58889"/>
                        <a14:foregroundMark x1="69025" y1="54222" x2="69025" y2="54222"/>
                        <a14:foregroundMark x1="68491" y1="41889" x2="68491" y2="41889"/>
                        <a14:foregroundMark x1="75834" y1="32889" x2="75834" y2="32889"/>
                        <a14:foregroundMark x1="78238" y1="24000" x2="78238" y2="24000"/>
                        <a14:foregroundMark x1="78238" y1="22111" x2="78238" y2="22111"/>
                        <a14:foregroundMark x1="79039" y1="20111" x2="79039" y2="20111"/>
                        <a14:foregroundMark x1="79039" y1="20111" x2="79039" y2="20111"/>
                        <a14:foregroundMark x1="83845" y1="10778" x2="83845" y2="10778"/>
                        <a14:foregroundMark x1="81175" y1="1444" x2="83311" y2="22333"/>
                        <a14:foregroundMark x1="83311" y1="22333" x2="89319" y2="31444"/>
                        <a14:foregroundMark x1="89319" y1="31444" x2="89319" y2="45111"/>
                        <a14:foregroundMark x1="81709" y1="2889" x2="81709" y2="2889"/>
                        <a14:foregroundMark x1="84379" y1="2000" x2="85180" y2="14667"/>
                        <a14:foregroundMark x1="85180" y1="14667" x2="90521" y2="24333"/>
                        <a14:foregroundMark x1="90521" y1="24333" x2="89453" y2="31667"/>
                        <a14:foregroundMark x1="89720" y1="26000" x2="93458" y2="41222"/>
                        <a14:foregroundMark x1="93858" y1="39667" x2="94126" y2="54444"/>
                        <a14:foregroundMark x1="72497" y1="51556" x2="75834" y2="56222"/>
                        <a14:foregroundMark x1="77303" y1="55889" x2="78104" y2="55889"/>
                        <a14:foregroundMark x1="76368" y1="58556" x2="83178" y2="60556"/>
                        <a14:foregroundMark x1="80240" y1="61778" x2="82644" y2="67222"/>
                        <a14:foregroundMark x1="81175" y1="67889" x2="83178" y2="71111"/>
                        <a14:foregroundMark x1="39920" y1="9111" x2="43391" y2="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80" y="332655"/>
            <a:ext cx="3909173" cy="469727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00D7BAB-81E5-4106-A76A-14CCF91DF6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24128" y="3789040"/>
            <a:ext cx="2921636" cy="1944216"/>
          </a:xfrm>
          <a:prstGeom prst="rect">
            <a:avLst/>
          </a:prstGeom>
        </p:spPr>
      </p:pic>
      <p:pic>
        <p:nvPicPr>
          <p:cNvPr id="8" name="Рисунок 7">
            <a:hlinkClick r:id="rId5" action="ppaction://hlinksldjump"/>
            <a:extLst>
              <a:ext uri="{FF2B5EF4-FFF2-40B4-BE49-F238E27FC236}">
                <a16:creationId xmlns:a16="http://schemas.microsoft.com/office/drawing/2014/main" id="{BE65C693-F96B-491C-BF6F-BBDE3FFC281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59876" y="5187490"/>
            <a:ext cx="1043608" cy="573984"/>
          </a:xfrm>
          <a:prstGeom prst="rect">
            <a:avLst/>
          </a:prstGeom>
        </p:spPr>
      </p:pic>
      <p:sp>
        <p:nvSpPr>
          <p:cNvPr id="9" name="Облачко с текстом: прямоугольное 8">
            <a:extLst>
              <a:ext uri="{FF2B5EF4-FFF2-40B4-BE49-F238E27FC236}">
                <a16:creationId xmlns:a16="http://schemas.microsoft.com/office/drawing/2014/main" id="{83671A32-B91F-46CC-967D-8E62D00370EF}"/>
              </a:ext>
            </a:extLst>
          </p:cNvPr>
          <p:cNvSpPr/>
          <p:nvPr/>
        </p:nvSpPr>
        <p:spPr>
          <a:xfrm>
            <a:off x="5004048" y="440668"/>
            <a:ext cx="3458272" cy="1404156"/>
          </a:xfrm>
          <a:prstGeom prst="wedgeRectCallout">
            <a:avLst>
              <a:gd name="adj1" fmla="val -67019"/>
              <a:gd name="adj2" fmla="val 890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 еще ! </a:t>
            </a:r>
          </a:p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Почти у цели!</a:t>
            </a:r>
          </a:p>
        </p:txBody>
      </p:sp>
    </p:spTree>
    <p:extLst>
      <p:ext uri="{BB962C8B-B14F-4D97-AF65-F5344CB8AC3E}">
        <p14:creationId xmlns:p14="http://schemas.microsoft.com/office/powerpoint/2010/main" val="4357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DF9091A-46BD-4B4C-8796-9BED4E457B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11" b="97889" l="6676" r="94126">
                        <a14:foregroundMark x1="19760" y1="91000" x2="19760" y2="91000"/>
                        <a14:foregroundMark x1="24299" y1="96333" x2="24299" y2="96333"/>
                        <a14:foregroundMark x1="6809" y1="62111" x2="6809" y2="62111"/>
                        <a14:foregroundMark x1="63151" y1="95444" x2="63151" y2="95444"/>
                        <a14:foregroundMark x1="61949" y1="97889" x2="61949" y2="97889"/>
                        <a14:foregroundMark x1="35514" y1="6889" x2="35514" y2="6889"/>
                        <a14:foregroundMark x1="82377" y1="14444" x2="82377" y2="14444"/>
                        <a14:foregroundMark x1="80908" y1="20889" x2="80908" y2="20889"/>
                        <a14:foregroundMark x1="68091" y1="46889" x2="68091" y2="46889"/>
                        <a14:foregroundMark x1="61015" y1="79222" x2="61015" y2="79222"/>
                        <a14:foregroundMark x1="66355" y1="58889" x2="66355" y2="58889"/>
                        <a14:foregroundMark x1="69025" y1="54222" x2="69025" y2="54222"/>
                        <a14:foregroundMark x1="68491" y1="41889" x2="68491" y2="41889"/>
                        <a14:foregroundMark x1="75834" y1="32889" x2="75834" y2="32889"/>
                        <a14:foregroundMark x1="78238" y1="24000" x2="78238" y2="24000"/>
                        <a14:foregroundMark x1="78238" y1="22111" x2="78238" y2="22111"/>
                        <a14:foregroundMark x1="79039" y1="20111" x2="79039" y2="20111"/>
                        <a14:foregroundMark x1="79039" y1="20111" x2="79039" y2="20111"/>
                        <a14:foregroundMark x1="83845" y1="10778" x2="83845" y2="10778"/>
                        <a14:foregroundMark x1="81175" y1="1444" x2="83311" y2="22333"/>
                        <a14:foregroundMark x1="83311" y1="22333" x2="89319" y2="31444"/>
                        <a14:foregroundMark x1="89319" y1="31444" x2="89319" y2="45111"/>
                        <a14:foregroundMark x1="81709" y1="2889" x2="81709" y2="2889"/>
                        <a14:foregroundMark x1="84379" y1="2000" x2="85180" y2="14667"/>
                        <a14:foregroundMark x1="85180" y1="14667" x2="90521" y2="24333"/>
                        <a14:foregroundMark x1="90521" y1="24333" x2="89453" y2="31667"/>
                        <a14:foregroundMark x1="89720" y1="26000" x2="93458" y2="41222"/>
                        <a14:foregroundMark x1="93858" y1="39667" x2="94126" y2="54444"/>
                        <a14:foregroundMark x1="72497" y1="51556" x2="75834" y2="56222"/>
                        <a14:foregroundMark x1="77303" y1="55889" x2="78104" y2="55889"/>
                        <a14:foregroundMark x1="76368" y1="58556" x2="83178" y2="60556"/>
                        <a14:foregroundMark x1="80240" y1="61778" x2="82644" y2="67222"/>
                        <a14:foregroundMark x1="81175" y1="67889" x2="83178" y2="71111"/>
                        <a14:foregroundMark x1="39920" y1="9111" x2="43391" y2="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80" y="332655"/>
            <a:ext cx="3909173" cy="4697271"/>
          </a:xfrm>
          <a:prstGeom prst="rect">
            <a:avLst/>
          </a:prstGeom>
        </p:spPr>
      </p:pic>
      <p:sp>
        <p:nvSpPr>
          <p:cNvPr id="6" name="Облачко с текстом: прямоугольное 5">
            <a:extLst>
              <a:ext uri="{FF2B5EF4-FFF2-40B4-BE49-F238E27FC236}">
                <a16:creationId xmlns:a16="http://schemas.microsoft.com/office/drawing/2014/main" id="{FE3749CB-2E39-4C81-A021-6A97DB8D9E1B}"/>
              </a:ext>
            </a:extLst>
          </p:cNvPr>
          <p:cNvSpPr/>
          <p:nvPr/>
        </p:nvSpPr>
        <p:spPr>
          <a:xfrm>
            <a:off x="5076056" y="352640"/>
            <a:ext cx="3816424" cy="1806881"/>
          </a:xfrm>
          <a:prstGeom prst="wedgeRectCallout">
            <a:avLst>
              <a:gd name="adj1" fmla="val -62275"/>
              <a:gd name="adj2" fmla="val 75257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Молодец!</a:t>
            </a:r>
          </a:p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Правильный ответ.</a:t>
            </a:r>
          </a:p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Давай посмотрим подробнее.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00D7BAB-81E5-4106-A76A-14CCF91DF6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24128" y="3789040"/>
            <a:ext cx="2921636" cy="1944216"/>
          </a:xfrm>
          <a:prstGeom prst="rect">
            <a:avLst/>
          </a:prstGeom>
        </p:spPr>
      </p:pic>
      <p:pic>
        <p:nvPicPr>
          <p:cNvPr id="8" name="Рисунок 7">
            <a:hlinkClick r:id="rId5" action="ppaction://hlinksldjump"/>
            <a:extLst>
              <a:ext uri="{FF2B5EF4-FFF2-40B4-BE49-F238E27FC236}">
                <a16:creationId xmlns:a16="http://schemas.microsoft.com/office/drawing/2014/main" id="{E154591D-4DEE-429E-A8F4-B2AD4AC1D01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00" y="1826146"/>
            <a:ext cx="114300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239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E6843EA-F624-432D-8183-12C82071C4D7}"/>
              </a:ext>
            </a:extLst>
          </p:cNvPr>
          <p:cNvSpPr/>
          <p:nvPr/>
        </p:nvSpPr>
        <p:spPr>
          <a:xfrm>
            <a:off x="1835696" y="116632"/>
            <a:ext cx="5904656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Улица Ленина (Александровская) 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142C076-B4B8-42C5-B56B-35C4DCCBBA5D}"/>
              </a:ext>
            </a:extLst>
          </p:cNvPr>
          <p:cNvSpPr/>
          <p:nvPr/>
        </p:nvSpPr>
        <p:spPr>
          <a:xfrm>
            <a:off x="2195736" y="692696"/>
            <a:ext cx="6534472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600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1913-1924 г. улица Ленина называлась Александровская. </a:t>
            </a:r>
          </a:p>
          <a:p>
            <a:pPr algn="just"/>
            <a:r>
              <a:rPr lang="ru-RU" sz="1600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с начала 30-х годов улица называется Ленина. 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759267D-0F66-4DC1-8D3D-9F3F0B1309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backgroundMark x1="50092" y1="31771" x2="59300" y2="20964"/>
                        <a14:backgroundMark x1="58932" y1="25000" x2="60773" y2="436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7173" y="-531440"/>
            <a:ext cx="4680520" cy="6619962"/>
          </a:xfrm>
          <a:prstGeom prst="rect">
            <a:avLst/>
          </a:prstGeom>
        </p:spPr>
      </p:pic>
      <p:pic>
        <p:nvPicPr>
          <p:cNvPr id="9" name="Рисунок 8">
            <a:hlinkClick r:id="rId4" action="ppaction://hlinksldjump"/>
            <a:extLst>
              <a:ext uri="{FF2B5EF4-FFF2-40B4-BE49-F238E27FC236}">
                <a16:creationId xmlns:a16="http://schemas.microsoft.com/office/drawing/2014/main" id="{1C9A2073-30A5-4C60-921B-E63C2AE7E18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5514538"/>
            <a:ext cx="1043608" cy="57398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41E2231-8713-4F40-9A40-AEADAB931BA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027" y="1601328"/>
            <a:ext cx="3100138" cy="197168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E0224A3-14F3-4E5D-A685-462677792CD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416174"/>
            <a:ext cx="3466429" cy="215684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259610A-276F-41AE-A3E5-055780AB4CC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3711719"/>
            <a:ext cx="6012160" cy="189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099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DF9091A-46BD-4B4C-8796-9BED4E457B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11" b="97889" l="6676" r="94126">
                        <a14:foregroundMark x1="19760" y1="91000" x2="19760" y2="91000"/>
                        <a14:foregroundMark x1="24299" y1="96333" x2="24299" y2="96333"/>
                        <a14:foregroundMark x1="6809" y1="62111" x2="6809" y2="62111"/>
                        <a14:foregroundMark x1="63151" y1="95444" x2="63151" y2="95444"/>
                        <a14:foregroundMark x1="61949" y1="97889" x2="61949" y2="97889"/>
                        <a14:foregroundMark x1="35514" y1="6889" x2="35514" y2="6889"/>
                        <a14:foregroundMark x1="82377" y1="14444" x2="82377" y2="14444"/>
                        <a14:foregroundMark x1="80908" y1="20889" x2="80908" y2="20889"/>
                        <a14:foregroundMark x1="68091" y1="46889" x2="68091" y2="46889"/>
                        <a14:foregroundMark x1="61015" y1="79222" x2="61015" y2="79222"/>
                        <a14:foregroundMark x1="66355" y1="58889" x2="66355" y2="58889"/>
                        <a14:foregroundMark x1="69025" y1="54222" x2="69025" y2="54222"/>
                        <a14:foregroundMark x1="68491" y1="41889" x2="68491" y2="41889"/>
                        <a14:foregroundMark x1="75834" y1="32889" x2="75834" y2="32889"/>
                        <a14:foregroundMark x1="78238" y1="24000" x2="78238" y2="24000"/>
                        <a14:foregroundMark x1="78238" y1="22111" x2="78238" y2="22111"/>
                        <a14:foregroundMark x1="79039" y1="20111" x2="79039" y2="20111"/>
                        <a14:foregroundMark x1="79039" y1="20111" x2="79039" y2="20111"/>
                        <a14:foregroundMark x1="83845" y1="10778" x2="83845" y2="10778"/>
                        <a14:foregroundMark x1="81175" y1="1444" x2="83311" y2="22333"/>
                        <a14:foregroundMark x1="83311" y1="22333" x2="89319" y2="31444"/>
                        <a14:foregroundMark x1="89319" y1="31444" x2="89319" y2="45111"/>
                        <a14:foregroundMark x1="81709" y1="2889" x2="81709" y2="2889"/>
                        <a14:foregroundMark x1="84379" y1="2000" x2="85180" y2="14667"/>
                        <a14:foregroundMark x1="85180" y1="14667" x2="90521" y2="24333"/>
                        <a14:foregroundMark x1="90521" y1="24333" x2="89453" y2="31667"/>
                        <a14:foregroundMark x1="89720" y1="26000" x2="93458" y2="41222"/>
                        <a14:foregroundMark x1="93858" y1="39667" x2="94126" y2="54444"/>
                        <a14:foregroundMark x1="72497" y1="51556" x2="75834" y2="56222"/>
                        <a14:foregroundMark x1="77303" y1="55889" x2="78104" y2="55889"/>
                        <a14:foregroundMark x1="76368" y1="58556" x2="83178" y2="60556"/>
                        <a14:foregroundMark x1="80240" y1="61778" x2="82644" y2="67222"/>
                        <a14:foregroundMark x1="81175" y1="67889" x2="83178" y2="71111"/>
                        <a14:foregroundMark x1="39920" y1="9111" x2="43391" y2="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80" y="332655"/>
            <a:ext cx="3909173" cy="4697271"/>
          </a:xfrm>
          <a:prstGeom prst="rect">
            <a:avLst/>
          </a:prstGeom>
        </p:spPr>
      </p:pic>
      <p:sp>
        <p:nvSpPr>
          <p:cNvPr id="6" name="Облачко с текстом: прямоугольное 5">
            <a:extLst>
              <a:ext uri="{FF2B5EF4-FFF2-40B4-BE49-F238E27FC236}">
                <a16:creationId xmlns:a16="http://schemas.microsoft.com/office/drawing/2014/main" id="{FE3749CB-2E39-4C81-A021-6A97DB8D9E1B}"/>
              </a:ext>
            </a:extLst>
          </p:cNvPr>
          <p:cNvSpPr/>
          <p:nvPr/>
        </p:nvSpPr>
        <p:spPr>
          <a:xfrm>
            <a:off x="5004048" y="332654"/>
            <a:ext cx="3744416" cy="1728193"/>
          </a:xfrm>
          <a:prstGeom prst="wedgeRectCallout">
            <a:avLst>
              <a:gd name="adj1" fmla="val -66978"/>
              <a:gd name="adj2" fmla="val 8448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Вспомнили главную улицу нашего города? Тогда переходим к следующему вопросу!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00D7BAB-81E5-4106-A76A-14CCF91DF6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2160" y="3235370"/>
            <a:ext cx="2921636" cy="1944216"/>
          </a:xfrm>
          <a:prstGeom prst="rect">
            <a:avLst/>
          </a:prstGeom>
        </p:spPr>
      </p:pic>
      <p:pic>
        <p:nvPicPr>
          <p:cNvPr id="8" name="Рисунок 7">
            <a:hlinkClick r:id="rId5" action="ppaction://hlinksldjump"/>
            <a:extLst>
              <a:ext uri="{FF2B5EF4-FFF2-40B4-BE49-F238E27FC236}">
                <a16:creationId xmlns:a16="http://schemas.microsoft.com/office/drawing/2014/main" id="{BE65C693-F96B-491C-BF6F-BBDE3FFC281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836746"/>
            <a:ext cx="1043608" cy="573984"/>
          </a:xfrm>
          <a:prstGeom prst="rect">
            <a:avLst/>
          </a:prstGeom>
        </p:spPr>
      </p:pic>
      <p:pic>
        <p:nvPicPr>
          <p:cNvPr id="9" name="Рисунок 8">
            <a:hlinkClick r:id="rId7" action="ppaction://hlinksldjump"/>
            <a:extLst>
              <a:ext uri="{FF2B5EF4-FFF2-40B4-BE49-F238E27FC236}">
                <a16:creationId xmlns:a16="http://schemas.microsoft.com/office/drawing/2014/main" id="{94594DA0-BDE9-422D-AAF4-89725FB201C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5661248"/>
            <a:ext cx="1043608" cy="573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697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95EC05D-643B-4A7E-B08B-EE5BEE64DBDE}"/>
              </a:ext>
            </a:extLst>
          </p:cNvPr>
          <p:cNvSpPr/>
          <p:nvPr/>
        </p:nvSpPr>
        <p:spPr>
          <a:xfrm>
            <a:off x="395536" y="116632"/>
            <a:ext cx="827446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Вопрос 3. Выбери правильно герб нашего города?</a:t>
            </a:r>
          </a:p>
        </p:txBody>
      </p:sp>
      <p:pic>
        <p:nvPicPr>
          <p:cNvPr id="6" name="Рисунок 5">
            <a:hlinkClick r:id="rId2" action="ppaction://hlinksldjump"/>
            <a:extLst>
              <a:ext uri="{FF2B5EF4-FFF2-40B4-BE49-F238E27FC236}">
                <a16:creationId xmlns:a16="http://schemas.microsoft.com/office/drawing/2014/main" id="{8719F796-658C-434B-8356-5A5FD1ED2B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7544" y="1124744"/>
            <a:ext cx="2888064" cy="2888064"/>
          </a:xfrm>
          <a:prstGeom prst="rect">
            <a:avLst/>
          </a:prstGeom>
        </p:spPr>
      </p:pic>
      <p:pic>
        <p:nvPicPr>
          <p:cNvPr id="9" name="Рисунок 8">
            <a:hlinkClick r:id="rId2" action="ppaction://hlinksldjump"/>
            <a:extLst>
              <a:ext uri="{FF2B5EF4-FFF2-40B4-BE49-F238E27FC236}">
                <a16:creationId xmlns:a16="http://schemas.microsoft.com/office/drawing/2014/main" id="{5945B540-AA94-490A-ABB8-2826003408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2852935"/>
            <a:ext cx="2225788" cy="2715371"/>
          </a:xfrm>
          <a:prstGeom prst="rect">
            <a:avLst/>
          </a:prstGeom>
        </p:spPr>
      </p:pic>
      <p:pic>
        <p:nvPicPr>
          <p:cNvPr id="12" name="Рисунок 11">
            <a:hlinkClick r:id="rId5" action="ppaction://hlinksldjump"/>
            <a:extLst>
              <a:ext uri="{FF2B5EF4-FFF2-40B4-BE49-F238E27FC236}">
                <a16:creationId xmlns:a16="http://schemas.microsoft.com/office/drawing/2014/main" id="{3262184C-7116-4F16-8C8A-FBDFB16A7D5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46975" y="926929"/>
            <a:ext cx="2657323" cy="3283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8764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E6843EA-F624-432D-8183-12C82071C4D7}"/>
              </a:ext>
            </a:extLst>
          </p:cNvPr>
          <p:cNvSpPr/>
          <p:nvPr/>
        </p:nvSpPr>
        <p:spPr>
          <a:xfrm>
            <a:off x="1835696" y="116632"/>
            <a:ext cx="5904656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Герб города Богородска 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142C076-B4B8-42C5-B56B-35C4DCCBBA5D}"/>
              </a:ext>
            </a:extLst>
          </p:cNvPr>
          <p:cNvSpPr/>
          <p:nvPr/>
        </p:nvSpPr>
        <p:spPr>
          <a:xfrm>
            <a:off x="2843808" y="679498"/>
            <a:ext cx="5040560" cy="526297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600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Герб города Богородска представляет собой щит. Плоскость щита разделена пополам горизонтальной линией на две части.</a:t>
            </a:r>
            <a:br>
              <a:rPr lang="ru-RU" sz="1600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верхней части щита помещена фигура оленя-как символ принадлежности города Богородска к Нижегородской области.</a:t>
            </a:r>
            <a:br>
              <a:rPr lang="ru-RU" sz="1600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Нижняя часть щита разделена на три вертикальные части. Две крайние полосы окрашены обозначают две реки - Оку и </a:t>
            </a:r>
            <a:r>
              <a:rPr lang="ru-RU" sz="1600" dirty="0" err="1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Кудьму</a:t>
            </a:r>
            <a:r>
              <a:rPr lang="ru-RU" sz="1600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между которыми расположена историческая местность </a:t>
            </a:r>
            <a:r>
              <a:rPr lang="ru-RU" sz="1600" dirty="0" err="1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Березополье</a:t>
            </a:r>
            <a:r>
              <a:rPr lang="ru-RU" sz="1600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1600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зеленой полосе в центре вверху помещено изображение православного храма символизирующее православную суть названия города.</a:t>
            </a:r>
            <a:br>
              <a:rPr lang="ru-RU" sz="1600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нижней части зеленой полосы симметрично расположены три изображения кожи (золото), как символ кожевенного ремесла - исконного занятия жителей Богородска, которое стало основой благосостояния города и отличает его от других городов Нижегородской Губернии".</a:t>
            </a:r>
          </a:p>
          <a:p>
            <a:r>
              <a:rPr lang="ru-RU" sz="1600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(Нажми мышкой чтобы посмотреть герб.)</a:t>
            </a:r>
          </a:p>
          <a:p>
            <a:endParaRPr lang="ru-RU" sz="1600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759267D-0F66-4DC1-8D3D-9F3F0B1309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backgroundMark x1="50092" y1="31771" x2="59300" y2="20964"/>
                        <a14:backgroundMark x1="58932" y1="25000" x2="60773" y2="436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273" y="-531440"/>
            <a:ext cx="4578696" cy="6475946"/>
          </a:xfrm>
          <a:prstGeom prst="rect">
            <a:avLst/>
          </a:prstGeom>
        </p:spPr>
      </p:pic>
      <p:pic>
        <p:nvPicPr>
          <p:cNvPr id="9" name="Рисунок 8">
            <a:hlinkClick r:id="rId4" action="ppaction://hlinksldjump"/>
            <a:extLst>
              <a:ext uri="{FF2B5EF4-FFF2-40B4-BE49-F238E27FC236}">
                <a16:creationId xmlns:a16="http://schemas.microsoft.com/office/drawing/2014/main" id="{1C9A2073-30A5-4C60-921B-E63C2AE7E18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5514538"/>
            <a:ext cx="1043608" cy="57398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DA33002-9AEA-4DC9-A563-3CA96A7CB6A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637" y="501247"/>
            <a:ext cx="4578696" cy="558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808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DF9091A-46BD-4B4C-8796-9BED4E457B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11" b="97889" l="6676" r="94126">
                        <a14:foregroundMark x1="19760" y1="91000" x2="19760" y2="91000"/>
                        <a14:foregroundMark x1="24299" y1="96333" x2="24299" y2="96333"/>
                        <a14:foregroundMark x1="6809" y1="62111" x2="6809" y2="62111"/>
                        <a14:foregroundMark x1="63151" y1="95444" x2="63151" y2="95444"/>
                        <a14:foregroundMark x1="61949" y1="97889" x2="61949" y2="97889"/>
                        <a14:foregroundMark x1="35514" y1="6889" x2="35514" y2="6889"/>
                        <a14:foregroundMark x1="82377" y1="14444" x2="82377" y2="14444"/>
                        <a14:foregroundMark x1="80908" y1="20889" x2="80908" y2="20889"/>
                        <a14:foregroundMark x1="68091" y1="46889" x2="68091" y2="46889"/>
                        <a14:foregroundMark x1="61015" y1="79222" x2="61015" y2="79222"/>
                        <a14:foregroundMark x1="66355" y1="58889" x2="66355" y2="58889"/>
                        <a14:foregroundMark x1="69025" y1="54222" x2="69025" y2="54222"/>
                        <a14:foregroundMark x1="68491" y1="41889" x2="68491" y2="41889"/>
                        <a14:foregroundMark x1="75834" y1="32889" x2="75834" y2="32889"/>
                        <a14:foregroundMark x1="78238" y1="24000" x2="78238" y2="24000"/>
                        <a14:foregroundMark x1="78238" y1="22111" x2="78238" y2="22111"/>
                        <a14:foregroundMark x1="79039" y1="20111" x2="79039" y2="20111"/>
                        <a14:foregroundMark x1="79039" y1="20111" x2="79039" y2="20111"/>
                        <a14:foregroundMark x1="83845" y1="10778" x2="83845" y2="10778"/>
                        <a14:foregroundMark x1="81175" y1="1444" x2="83311" y2="22333"/>
                        <a14:foregroundMark x1="83311" y1="22333" x2="89319" y2="31444"/>
                        <a14:foregroundMark x1="89319" y1="31444" x2="89319" y2="45111"/>
                        <a14:foregroundMark x1="81709" y1="2889" x2="81709" y2="2889"/>
                        <a14:foregroundMark x1="84379" y1="2000" x2="85180" y2="14667"/>
                        <a14:foregroundMark x1="85180" y1="14667" x2="90521" y2="24333"/>
                        <a14:foregroundMark x1="90521" y1="24333" x2="89453" y2="31667"/>
                        <a14:foregroundMark x1="89720" y1="26000" x2="93458" y2="41222"/>
                        <a14:foregroundMark x1="93858" y1="39667" x2="94126" y2="54444"/>
                        <a14:foregroundMark x1="72497" y1="51556" x2="75834" y2="56222"/>
                        <a14:foregroundMark x1="77303" y1="55889" x2="78104" y2="55889"/>
                        <a14:foregroundMark x1="76368" y1="58556" x2="83178" y2="60556"/>
                        <a14:foregroundMark x1="80240" y1="61778" x2="82644" y2="67222"/>
                        <a14:foregroundMark x1="81175" y1="67889" x2="83178" y2="71111"/>
                        <a14:foregroundMark x1="39920" y1="9111" x2="43391" y2="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80" y="332655"/>
            <a:ext cx="3909173" cy="4697271"/>
          </a:xfrm>
          <a:prstGeom prst="rect">
            <a:avLst/>
          </a:prstGeom>
        </p:spPr>
      </p:pic>
      <p:sp>
        <p:nvSpPr>
          <p:cNvPr id="6" name="Облачко с текстом: прямоугольное 5">
            <a:extLst>
              <a:ext uri="{FF2B5EF4-FFF2-40B4-BE49-F238E27FC236}">
                <a16:creationId xmlns:a16="http://schemas.microsoft.com/office/drawing/2014/main" id="{FE3749CB-2E39-4C81-A021-6A97DB8D9E1B}"/>
              </a:ext>
            </a:extLst>
          </p:cNvPr>
          <p:cNvSpPr/>
          <p:nvPr/>
        </p:nvSpPr>
        <p:spPr>
          <a:xfrm>
            <a:off x="5076056" y="352641"/>
            <a:ext cx="2921636" cy="1276159"/>
          </a:xfrm>
          <a:prstGeom prst="wedgeRectCallout">
            <a:avLst>
              <a:gd name="adj1" fmla="val -68203"/>
              <a:gd name="adj2" fmla="val 9240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 еще ! </a:t>
            </a:r>
          </a:p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Почти у цели!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00D7BAB-81E5-4106-A76A-14CCF91DF6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24128" y="3789040"/>
            <a:ext cx="2921636" cy="1944216"/>
          </a:xfrm>
          <a:prstGeom prst="rect">
            <a:avLst/>
          </a:prstGeom>
        </p:spPr>
      </p:pic>
      <p:pic>
        <p:nvPicPr>
          <p:cNvPr id="8" name="Рисунок 7">
            <a:hlinkClick r:id="rId5" action="ppaction://hlinksldjump"/>
            <a:extLst>
              <a:ext uri="{FF2B5EF4-FFF2-40B4-BE49-F238E27FC236}">
                <a16:creationId xmlns:a16="http://schemas.microsoft.com/office/drawing/2014/main" id="{BE65C693-F96B-491C-BF6F-BBDE3FFC281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59876" y="5187490"/>
            <a:ext cx="1043608" cy="573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467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DF9091A-46BD-4B4C-8796-9BED4E457B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11" b="97889" l="6676" r="94126">
                        <a14:foregroundMark x1="19760" y1="91000" x2="19760" y2="91000"/>
                        <a14:foregroundMark x1="24299" y1="96333" x2="24299" y2="96333"/>
                        <a14:foregroundMark x1="6809" y1="62111" x2="6809" y2="62111"/>
                        <a14:foregroundMark x1="63151" y1="95444" x2="63151" y2="95444"/>
                        <a14:foregroundMark x1="61949" y1="97889" x2="61949" y2="97889"/>
                        <a14:foregroundMark x1="35514" y1="6889" x2="35514" y2="6889"/>
                        <a14:foregroundMark x1="82377" y1="14444" x2="82377" y2="14444"/>
                        <a14:foregroundMark x1="80908" y1="20889" x2="80908" y2="20889"/>
                        <a14:foregroundMark x1="68091" y1="46889" x2="68091" y2="46889"/>
                        <a14:foregroundMark x1="61015" y1="79222" x2="61015" y2="79222"/>
                        <a14:foregroundMark x1="66355" y1="58889" x2="66355" y2="58889"/>
                        <a14:foregroundMark x1="69025" y1="54222" x2="69025" y2="54222"/>
                        <a14:foregroundMark x1="68491" y1="41889" x2="68491" y2="41889"/>
                        <a14:foregroundMark x1="75834" y1="32889" x2="75834" y2="32889"/>
                        <a14:foregroundMark x1="78238" y1="24000" x2="78238" y2="24000"/>
                        <a14:foregroundMark x1="78238" y1="22111" x2="78238" y2="22111"/>
                        <a14:foregroundMark x1="79039" y1="20111" x2="79039" y2="20111"/>
                        <a14:foregroundMark x1="79039" y1="20111" x2="79039" y2="20111"/>
                        <a14:foregroundMark x1="83845" y1="10778" x2="83845" y2="10778"/>
                        <a14:foregroundMark x1="81175" y1="1444" x2="83311" y2="22333"/>
                        <a14:foregroundMark x1="83311" y1="22333" x2="89319" y2="31444"/>
                        <a14:foregroundMark x1="89319" y1="31444" x2="89319" y2="45111"/>
                        <a14:foregroundMark x1="81709" y1="2889" x2="81709" y2="2889"/>
                        <a14:foregroundMark x1="84379" y1="2000" x2="85180" y2="14667"/>
                        <a14:foregroundMark x1="85180" y1="14667" x2="90521" y2="24333"/>
                        <a14:foregroundMark x1="90521" y1="24333" x2="89453" y2="31667"/>
                        <a14:foregroundMark x1="89720" y1="26000" x2="93458" y2="41222"/>
                        <a14:foregroundMark x1="93858" y1="39667" x2="94126" y2="54444"/>
                        <a14:foregroundMark x1="72497" y1="51556" x2="75834" y2="56222"/>
                        <a14:foregroundMark x1="77303" y1="55889" x2="78104" y2="55889"/>
                        <a14:foregroundMark x1="76368" y1="58556" x2="83178" y2="60556"/>
                        <a14:foregroundMark x1="80240" y1="61778" x2="82644" y2="67222"/>
                        <a14:foregroundMark x1="81175" y1="67889" x2="83178" y2="71111"/>
                        <a14:foregroundMark x1="39920" y1="9111" x2="43391" y2="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80" y="332655"/>
            <a:ext cx="3909173" cy="4697271"/>
          </a:xfrm>
          <a:prstGeom prst="rect">
            <a:avLst/>
          </a:prstGeom>
        </p:spPr>
      </p:pic>
      <p:sp>
        <p:nvSpPr>
          <p:cNvPr id="6" name="Облачко с текстом: прямоугольное 5">
            <a:extLst>
              <a:ext uri="{FF2B5EF4-FFF2-40B4-BE49-F238E27FC236}">
                <a16:creationId xmlns:a16="http://schemas.microsoft.com/office/drawing/2014/main" id="{FE3749CB-2E39-4C81-A021-6A97DB8D9E1B}"/>
              </a:ext>
            </a:extLst>
          </p:cNvPr>
          <p:cNvSpPr/>
          <p:nvPr/>
        </p:nvSpPr>
        <p:spPr>
          <a:xfrm>
            <a:off x="5076056" y="352640"/>
            <a:ext cx="3816424" cy="2140256"/>
          </a:xfrm>
          <a:prstGeom prst="wedgeRectCallout">
            <a:avLst>
              <a:gd name="adj1" fmla="val -66227"/>
              <a:gd name="adj2" fmla="val 77065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Молодец!</a:t>
            </a:r>
          </a:p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Правильный ответ.</a:t>
            </a:r>
          </a:p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Давай вспомним Герб нашего города.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00D7BAB-81E5-4106-A76A-14CCF91DF6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24128" y="3573016"/>
            <a:ext cx="2921636" cy="1944216"/>
          </a:xfrm>
          <a:prstGeom prst="rect">
            <a:avLst/>
          </a:prstGeom>
        </p:spPr>
      </p:pic>
      <p:pic>
        <p:nvPicPr>
          <p:cNvPr id="8" name="Рисунок 7">
            <a:hlinkClick r:id="rId5" action="ppaction://hlinksldjump"/>
            <a:extLst>
              <a:ext uri="{FF2B5EF4-FFF2-40B4-BE49-F238E27FC236}">
                <a16:creationId xmlns:a16="http://schemas.microsoft.com/office/drawing/2014/main" id="{D550B5CF-B7D3-4038-8DAF-D9E39409B86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5706" y="2159521"/>
            <a:ext cx="114300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660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DF9091A-46BD-4B4C-8796-9BED4E457B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11" b="97889" l="6676" r="94126">
                        <a14:foregroundMark x1="19760" y1="91000" x2="19760" y2="91000"/>
                        <a14:foregroundMark x1="24299" y1="96333" x2="24299" y2="96333"/>
                        <a14:foregroundMark x1="6809" y1="62111" x2="6809" y2="62111"/>
                        <a14:foregroundMark x1="63151" y1="95444" x2="63151" y2="95444"/>
                        <a14:foregroundMark x1="61949" y1="97889" x2="61949" y2="97889"/>
                        <a14:foregroundMark x1="35514" y1="6889" x2="35514" y2="6889"/>
                        <a14:foregroundMark x1="82377" y1="14444" x2="82377" y2="14444"/>
                        <a14:foregroundMark x1="80908" y1="20889" x2="80908" y2="20889"/>
                        <a14:foregroundMark x1="68091" y1="46889" x2="68091" y2="46889"/>
                        <a14:foregroundMark x1="61015" y1="79222" x2="61015" y2="79222"/>
                        <a14:foregroundMark x1="66355" y1="58889" x2="66355" y2="58889"/>
                        <a14:foregroundMark x1="69025" y1="54222" x2="69025" y2="54222"/>
                        <a14:foregroundMark x1="68491" y1="41889" x2="68491" y2="41889"/>
                        <a14:foregroundMark x1="75834" y1="32889" x2="75834" y2="32889"/>
                        <a14:foregroundMark x1="78238" y1="24000" x2="78238" y2="24000"/>
                        <a14:foregroundMark x1="78238" y1="22111" x2="78238" y2="22111"/>
                        <a14:foregroundMark x1="79039" y1="20111" x2="79039" y2="20111"/>
                        <a14:foregroundMark x1="79039" y1="20111" x2="79039" y2="20111"/>
                        <a14:foregroundMark x1="83845" y1="10778" x2="83845" y2="10778"/>
                        <a14:foregroundMark x1="81175" y1="1444" x2="83311" y2="22333"/>
                        <a14:foregroundMark x1="83311" y1="22333" x2="89319" y2="31444"/>
                        <a14:foregroundMark x1="89319" y1="31444" x2="89319" y2="45111"/>
                        <a14:foregroundMark x1="81709" y1="2889" x2="81709" y2="2889"/>
                        <a14:foregroundMark x1="84379" y1="2000" x2="85180" y2="14667"/>
                        <a14:foregroundMark x1="85180" y1="14667" x2="90521" y2="24333"/>
                        <a14:foregroundMark x1="90521" y1="24333" x2="89453" y2="31667"/>
                        <a14:foregroundMark x1="89720" y1="26000" x2="93458" y2="41222"/>
                        <a14:foregroundMark x1="93858" y1="39667" x2="94126" y2="54444"/>
                        <a14:foregroundMark x1="72497" y1="51556" x2="75834" y2="56222"/>
                        <a14:foregroundMark x1="77303" y1="55889" x2="78104" y2="55889"/>
                        <a14:foregroundMark x1="76368" y1="58556" x2="83178" y2="60556"/>
                        <a14:foregroundMark x1="80240" y1="61778" x2="82644" y2="67222"/>
                        <a14:foregroundMark x1="81175" y1="67889" x2="83178" y2="71111"/>
                        <a14:foregroundMark x1="39920" y1="9111" x2="43391" y2="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80" y="332655"/>
            <a:ext cx="3909173" cy="4697271"/>
          </a:xfrm>
          <a:prstGeom prst="rect">
            <a:avLst/>
          </a:prstGeom>
        </p:spPr>
      </p:pic>
      <p:sp>
        <p:nvSpPr>
          <p:cNvPr id="6" name="Облачко с текстом: прямоугольное 5">
            <a:extLst>
              <a:ext uri="{FF2B5EF4-FFF2-40B4-BE49-F238E27FC236}">
                <a16:creationId xmlns:a16="http://schemas.microsoft.com/office/drawing/2014/main" id="{FE3749CB-2E39-4C81-A021-6A97DB8D9E1B}"/>
              </a:ext>
            </a:extLst>
          </p:cNvPr>
          <p:cNvSpPr/>
          <p:nvPr/>
        </p:nvSpPr>
        <p:spPr>
          <a:xfrm>
            <a:off x="5004048" y="332654"/>
            <a:ext cx="3744416" cy="1728193"/>
          </a:xfrm>
          <a:prstGeom prst="wedgeRectCallout">
            <a:avLst>
              <a:gd name="adj1" fmla="val -62698"/>
              <a:gd name="adj2" fmla="val 8121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Узнали про Герб нашего  города? Тогда переходим к следующему вопросу!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00D7BAB-81E5-4106-A76A-14CCF91DF6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2160" y="3235370"/>
            <a:ext cx="2921636" cy="1944216"/>
          </a:xfrm>
          <a:prstGeom prst="rect">
            <a:avLst/>
          </a:prstGeom>
        </p:spPr>
      </p:pic>
      <p:pic>
        <p:nvPicPr>
          <p:cNvPr id="8" name="Рисунок 7">
            <a:hlinkClick r:id="rId5" action="ppaction://hlinksldjump"/>
            <a:extLst>
              <a:ext uri="{FF2B5EF4-FFF2-40B4-BE49-F238E27FC236}">
                <a16:creationId xmlns:a16="http://schemas.microsoft.com/office/drawing/2014/main" id="{BE65C693-F96B-491C-BF6F-BBDE3FFC281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836746"/>
            <a:ext cx="1043608" cy="573984"/>
          </a:xfrm>
          <a:prstGeom prst="rect">
            <a:avLst/>
          </a:prstGeom>
        </p:spPr>
      </p:pic>
      <p:pic>
        <p:nvPicPr>
          <p:cNvPr id="9" name="Рисунок 8">
            <a:hlinkClick r:id="rId7" action="ppaction://hlinksldjump"/>
            <a:extLst>
              <a:ext uri="{FF2B5EF4-FFF2-40B4-BE49-F238E27FC236}">
                <a16:creationId xmlns:a16="http://schemas.microsoft.com/office/drawing/2014/main" id="{94594DA0-BDE9-422D-AAF4-89725FB201C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1355" y="5780125"/>
            <a:ext cx="1043608" cy="573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765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hlinkClick r:id="rId2" action="ppaction://hlinksldjump"/>
            <a:extLst>
              <a:ext uri="{FF2B5EF4-FFF2-40B4-BE49-F238E27FC236}">
                <a16:creationId xmlns:a16="http://schemas.microsoft.com/office/drawing/2014/main" id="{F4843EB0-62CD-431D-BD52-709EA3120B9C}"/>
              </a:ext>
            </a:extLst>
          </p:cNvPr>
          <p:cNvSpPr/>
          <p:nvPr/>
        </p:nvSpPr>
        <p:spPr>
          <a:xfrm>
            <a:off x="4713864" y="4005064"/>
            <a:ext cx="3875512" cy="62636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>
            <a:hlinkClick r:id="rId3" action="ppaction://hlinksldjump"/>
            <a:extLst>
              <a:ext uri="{FF2B5EF4-FFF2-40B4-BE49-F238E27FC236}">
                <a16:creationId xmlns:a16="http://schemas.microsoft.com/office/drawing/2014/main" id="{EF551DEB-C07D-4516-96FC-5F34E2AFBE8A}"/>
              </a:ext>
            </a:extLst>
          </p:cNvPr>
          <p:cNvSpPr/>
          <p:nvPr/>
        </p:nvSpPr>
        <p:spPr>
          <a:xfrm>
            <a:off x="531808" y="4005064"/>
            <a:ext cx="3600400" cy="62636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95EC05D-643B-4A7E-B08B-EE5BEE64DBDE}"/>
              </a:ext>
            </a:extLst>
          </p:cNvPr>
          <p:cNvSpPr/>
          <p:nvPr/>
        </p:nvSpPr>
        <p:spPr>
          <a:xfrm>
            <a:off x="0" y="116632"/>
            <a:ext cx="866999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Вопрос 4. В каком музее нашего города мы можем познакомиться с гончарными промыслами нашего города?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719F796-658C-434B-8356-5A5FD1ED2B1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2316" y="1283293"/>
            <a:ext cx="3626084" cy="2417389"/>
          </a:xfrm>
          <a:prstGeom prst="rect">
            <a:avLst/>
          </a:prstGeom>
        </p:spPr>
      </p:pic>
      <p:sp>
        <p:nvSpPr>
          <p:cNvPr id="7" name="TextBox 6">
            <a:hlinkClick r:id="rId3" action="ppaction://hlinksldjump"/>
            <a:extLst>
              <a:ext uri="{FF2B5EF4-FFF2-40B4-BE49-F238E27FC236}">
                <a16:creationId xmlns:a16="http://schemas.microsoft.com/office/drawing/2014/main" id="{749B22A9-4F4A-47DC-82CB-505EA063C5A3}"/>
              </a:ext>
            </a:extLst>
          </p:cNvPr>
          <p:cNvSpPr txBox="1"/>
          <p:nvPr/>
        </p:nvSpPr>
        <p:spPr>
          <a:xfrm>
            <a:off x="891848" y="3970941"/>
            <a:ext cx="30689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Музей керамики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59F3361-1424-4AE6-92A4-2B37B38CABB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23576" y="1270738"/>
            <a:ext cx="3400851" cy="2559588"/>
          </a:xfrm>
          <a:prstGeom prst="rect">
            <a:avLst/>
          </a:prstGeom>
        </p:spPr>
      </p:pic>
      <p:sp>
        <p:nvSpPr>
          <p:cNvPr id="14" name="TextBox 13">
            <a:hlinkClick r:id="rId2" action="ppaction://hlinksldjump"/>
            <a:extLst>
              <a:ext uri="{FF2B5EF4-FFF2-40B4-BE49-F238E27FC236}">
                <a16:creationId xmlns:a16="http://schemas.microsoft.com/office/drawing/2014/main" id="{A2F6B642-6B30-41EC-82D6-6F60215C1503}"/>
              </a:ext>
            </a:extLst>
          </p:cNvPr>
          <p:cNvSpPr txBox="1"/>
          <p:nvPr/>
        </p:nvSpPr>
        <p:spPr>
          <a:xfrm>
            <a:off x="4713864" y="3970940"/>
            <a:ext cx="38202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Исторический музей</a:t>
            </a:r>
          </a:p>
        </p:txBody>
      </p:sp>
    </p:spTree>
    <p:extLst>
      <p:ext uri="{BB962C8B-B14F-4D97-AF65-F5344CB8AC3E}">
        <p14:creationId xmlns:p14="http://schemas.microsoft.com/office/powerpoint/2010/main" val="2652354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639DCD6-216E-428A-B30D-710672FF3DA1}"/>
              </a:ext>
            </a:extLst>
          </p:cNvPr>
          <p:cNvSpPr/>
          <p:nvPr/>
        </p:nvSpPr>
        <p:spPr>
          <a:xfrm>
            <a:off x="3923928" y="332656"/>
            <a:ext cx="4734272" cy="258532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Расширять представление детей о родном городе Богородске через интерактивную игру.</a:t>
            </a:r>
          </a:p>
          <a:p>
            <a:pPr algn="just"/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marL="342900" indent="-342900" algn="just">
              <a:buAutoNum type="arabicPeriod"/>
            </a:pPr>
            <a:r>
              <a:rPr lang="ru-RU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Продолжать знакомить детей с историческим прошлым родного города, с особенностями быта, промыслами.</a:t>
            </a:r>
          </a:p>
          <a:p>
            <a:pPr marL="342900" indent="-342900" algn="just">
              <a:buAutoNum type="arabicPeriod"/>
            </a:pPr>
            <a:r>
              <a:rPr lang="ru-RU" b="0" i="0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Приобщать детей к историческим ценностям города. 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F340F13-8715-4A63-9CEC-E907B203A2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8640"/>
            <a:ext cx="3400551" cy="4202110"/>
          </a:xfrm>
          <a:prstGeom prst="rect">
            <a:avLst/>
          </a:prstGeom>
        </p:spPr>
      </p:pic>
      <p:pic>
        <p:nvPicPr>
          <p:cNvPr id="12" name="Рисунок 11">
            <a:hlinkClick r:id="rId3" action="ppaction://hlinksldjump"/>
            <a:extLst>
              <a:ext uri="{FF2B5EF4-FFF2-40B4-BE49-F238E27FC236}">
                <a16:creationId xmlns:a16="http://schemas.microsoft.com/office/drawing/2014/main" id="{349B3FFB-F89C-4FDD-A421-C9A25E9FD2A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7" y="5589240"/>
            <a:ext cx="1043608" cy="573984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D1D3F2B2-ED44-4925-A32E-4D8DA8FEBE8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066744"/>
            <a:ext cx="4086200" cy="2510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4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DF9091A-46BD-4B4C-8796-9BED4E457B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11" b="97889" l="6676" r="94126">
                        <a14:foregroundMark x1="19760" y1="91000" x2="19760" y2="91000"/>
                        <a14:foregroundMark x1="24299" y1="96333" x2="24299" y2="96333"/>
                        <a14:foregroundMark x1="6809" y1="62111" x2="6809" y2="62111"/>
                        <a14:foregroundMark x1="63151" y1="95444" x2="63151" y2="95444"/>
                        <a14:foregroundMark x1="61949" y1="97889" x2="61949" y2="97889"/>
                        <a14:foregroundMark x1="35514" y1="6889" x2="35514" y2="6889"/>
                        <a14:foregroundMark x1="82377" y1="14444" x2="82377" y2="14444"/>
                        <a14:foregroundMark x1="80908" y1="20889" x2="80908" y2="20889"/>
                        <a14:foregroundMark x1="68091" y1="46889" x2="68091" y2="46889"/>
                        <a14:foregroundMark x1="61015" y1="79222" x2="61015" y2="79222"/>
                        <a14:foregroundMark x1="66355" y1="58889" x2="66355" y2="58889"/>
                        <a14:foregroundMark x1="69025" y1="54222" x2="69025" y2="54222"/>
                        <a14:foregroundMark x1="68491" y1="41889" x2="68491" y2="41889"/>
                        <a14:foregroundMark x1="75834" y1="32889" x2="75834" y2="32889"/>
                        <a14:foregroundMark x1="78238" y1="24000" x2="78238" y2="24000"/>
                        <a14:foregroundMark x1="78238" y1="22111" x2="78238" y2="22111"/>
                        <a14:foregroundMark x1="79039" y1="20111" x2="79039" y2="20111"/>
                        <a14:foregroundMark x1="79039" y1="20111" x2="79039" y2="20111"/>
                        <a14:foregroundMark x1="83845" y1="10778" x2="83845" y2="10778"/>
                        <a14:foregroundMark x1="81175" y1="1444" x2="83311" y2="22333"/>
                        <a14:foregroundMark x1="83311" y1="22333" x2="89319" y2="31444"/>
                        <a14:foregroundMark x1="89319" y1="31444" x2="89319" y2="45111"/>
                        <a14:foregroundMark x1="81709" y1="2889" x2="81709" y2="2889"/>
                        <a14:foregroundMark x1="84379" y1="2000" x2="85180" y2="14667"/>
                        <a14:foregroundMark x1="85180" y1="14667" x2="90521" y2="24333"/>
                        <a14:foregroundMark x1="90521" y1="24333" x2="89453" y2="31667"/>
                        <a14:foregroundMark x1="89720" y1="26000" x2="93458" y2="41222"/>
                        <a14:foregroundMark x1="93858" y1="39667" x2="94126" y2="54444"/>
                        <a14:foregroundMark x1="72497" y1="51556" x2="75834" y2="56222"/>
                        <a14:foregroundMark x1="77303" y1="55889" x2="78104" y2="55889"/>
                        <a14:foregroundMark x1="76368" y1="58556" x2="83178" y2="60556"/>
                        <a14:foregroundMark x1="80240" y1="61778" x2="82644" y2="67222"/>
                        <a14:foregroundMark x1="81175" y1="67889" x2="83178" y2="71111"/>
                        <a14:foregroundMark x1="39920" y1="9111" x2="43391" y2="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80" y="332655"/>
            <a:ext cx="3909173" cy="4697271"/>
          </a:xfrm>
          <a:prstGeom prst="rect">
            <a:avLst/>
          </a:prstGeom>
        </p:spPr>
      </p:pic>
      <p:sp>
        <p:nvSpPr>
          <p:cNvPr id="6" name="Облачко с текстом: прямоугольное 5">
            <a:extLst>
              <a:ext uri="{FF2B5EF4-FFF2-40B4-BE49-F238E27FC236}">
                <a16:creationId xmlns:a16="http://schemas.microsoft.com/office/drawing/2014/main" id="{FE3749CB-2E39-4C81-A021-6A97DB8D9E1B}"/>
              </a:ext>
            </a:extLst>
          </p:cNvPr>
          <p:cNvSpPr/>
          <p:nvPr/>
        </p:nvSpPr>
        <p:spPr>
          <a:xfrm>
            <a:off x="5076056" y="440668"/>
            <a:ext cx="3096344" cy="1332148"/>
          </a:xfrm>
          <a:prstGeom prst="wedgeRectCallout">
            <a:avLst>
              <a:gd name="adj1" fmla="val -68450"/>
              <a:gd name="adj2" fmla="val 951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 еще ! </a:t>
            </a:r>
          </a:p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Почти у цели!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00D7BAB-81E5-4106-A76A-14CCF91DF6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24128" y="3789040"/>
            <a:ext cx="2921636" cy="1944216"/>
          </a:xfrm>
          <a:prstGeom prst="rect">
            <a:avLst/>
          </a:prstGeom>
        </p:spPr>
      </p:pic>
      <p:pic>
        <p:nvPicPr>
          <p:cNvPr id="8" name="Рисунок 7">
            <a:hlinkClick r:id="rId5" action="ppaction://hlinksldjump"/>
            <a:extLst>
              <a:ext uri="{FF2B5EF4-FFF2-40B4-BE49-F238E27FC236}">
                <a16:creationId xmlns:a16="http://schemas.microsoft.com/office/drawing/2014/main" id="{BE65C693-F96B-491C-BF6F-BBDE3FFC281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59876" y="5187490"/>
            <a:ext cx="1043608" cy="573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835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DF9091A-46BD-4B4C-8796-9BED4E457B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11" b="97889" l="6676" r="94126">
                        <a14:foregroundMark x1="19760" y1="91000" x2="19760" y2="91000"/>
                        <a14:foregroundMark x1="24299" y1="96333" x2="24299" y2="96333"/>
                        <a14:foregroundMark x1="6809" y1="62111" x2="6809" y2="62111"/>
                        <a14:foregroundMark x1="63151" y1="95444" x2="63151" y2="95444"/>
                        <a14:foregroundMark x1="61949" y1="97889" x2="61949" y2="97889"/>
                        <a14:foregroundMark x1="35514" y1="6889" x2="35514" y2="6889"/>
                        <a14:foregroundMark x1="82377" y1="14444" x2="82377" y2="14444"/>
                        <a14:foregroundMark x1="80908" y1="20889" x2="80908" y2="20889"/>
                        <a14:foregroundMark x1="68091" y1="46889" x2="68091" y2="46889"/>
                        <a14:foregroundMark x1="61015" y1="79222" x2="61015" y2="79222"/>
                        <a14:foregroundMark x1="66355" y1="58889" x2="66355" y2="58889"/>
                        <a14:foregroundMark x1="69025" y1="54222" x2="69025" y2="54222"/>
                        <a14:foregroundMark x1="68491" y1="41889" x2="68491" y2="41889"/>
                        <a14:foregroundMark x1="75834" y1="32889" x2="75834" y2="32889"/>
                        <a14:foregroundMark x1="78238" y1="24000" x2="78238" y2="24000"/>
                        <a14:foregroundMark x1="78238" y1="22111" x2="78238" y2="22111"/>
                        <a14:foregroundMark x1="79039" y1="20111" x2="79039" y2="20111"/>
                        <a14:foregroundMark x1="79039" y1="20111" x2="79039" y2="20111"/>
                        <a14:foregroundMark x1="83845" y1="10778" x2="83845" y2="10778"/>
                        <a14:foregroundMark x1="81175" y1="1444" x2="83311" y2="22333"/>
                        <a14:foregroundMark x1="83311" y1="22333" x2="89319" y2="31444"/>
                        <a14:foregroundMark x1="89319" y1="31444" x2="89319" y2="45111"/>
                        <a14:foregroundMark x1="81709" y1="2889" x2="81709" y2="2889"/>
                        <a14:foregroundMark x1="84379" y1="2000" x2="85180" y2="14667"/>
                        <a14:foregroundMark x1="85180" y1="14667" x2="90521" y2="24333"/>
                        <a14:foregroundMark x1="90521" y1="24333" x2="89453" y2="31667"/>
                        <a14:foregroundMark x1="89720" y1="26000" x2="93458" y2="41222"/>
                        <a14:foregroundMark x1="93858" y1="39667" x2="94126" y2="54444"/>
                        <a14:foregroundMark x1="72497" y1="51556" x2="75834" y2="56222"/>
                        <a14:foregroundMark x1="77303" y1="55889" x2="78104" y2="55889"/>
                        <a14:foregroundMark x1="76368" y1="58556" x2="83178" y2="60556"/>
                        <a14:foregroundMark x1="80240" y1="61778" x2="82644" y2="67222"/>
                        <a14:foregroundMark x1="81175" y1="67889" x2="83178" y2="71111"/>
                        <a14:foregroundMark x1="39920" y1="9111" x2="43391" y2="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80" y="332655"/>
            <a:ext cx="3909173" cy="4697271"/>
          </a:xfrm>
          <a:prstGeom prst="rect">
            <a:avLst/>
          </a:prstGeom>
        </p:spPr>
      </p:pic>
      <p:sp>
        <p:nvSpPr>
          <p:cNvPr id="6" name="Облачко с текстом: прямоугольное 5">
            <a:extLst>
              <a:ext uri="{FF2B5EF4-FFF2-40B4-BE49-F238E27FC236}">
                <a16:creationId xmlns:a16="http://schemas.microsoft.com/office/drawing/2014/main" id="{FE3749CB-2E39-4C81-A021-6A97DB8D9E1B}"/>
              </a:ext>
            </a:extLst>
          </p:cNvPr>
          <p:cNvSpPr/>
          <p:nvPr/>
        </p:nvSpPr>
        <p:spPr>
          <a:xfrm>
            <a:off x="5004048" y="548680"/>
            <a:ext cx="3312368" cy="1728192"/>
          </a:xfrm>
          <a:prstGeom prst="wedgeRectCallout">
            <a:avLst>
              <a:gd name="adj1" fmla="val -64497"/>
              <a:gd name="adj2" fmla="val 83951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Молодец!</a:t>
            </a:r>
          </a:p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Правильный ответ.</a:t>
            </a:r>
          </a:p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Давай посмотрим подробнее.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00D7BAB-81E5-4106-A76A-14CCF91DF6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24128" y="3789040"/>
            <a:ext cx="2921636" cy="1944216"/>
          </a:xfrm>
          <a:prstGeom prst="rect">
            <a:avLst/>
          </a:prstGeom>
        </p:spPr>
      </p:pic>
      <p:pic>
        <p:nvPicPr>
          <p:cNvPr id="3" name="Рисунок 2">
            <a:hlinkClick r:id="rId5" action="ppaction://hlinksldjump"/>
            <a:extLst>
              <a:ext uri="{FF2B5EF4-FFF2-40B4-BE49-F238E27FC236}">
                <a16:creationId xmlns:a16="http://schemas.microsoft.com/office/drawing/2014/main" id="{501FC0EB-52E8-4366-94F0-5093B6FE389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5177" y="1943497"/>
            <a:ext cx="114300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387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E6843EA-F624-432D-8183-12C82071C4D7}"/>
              </a:ext>
            </a:extLst>
          </p:cNvPr>
          <p:cNvSpPr/>
          <p:nvPr/>
        </p:nvSpPr>
        <p:spPr>
          <a:xfrm>
            <a:off x="1835696" y="116632"/>
            <a:ext cx="5904656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Музей керамики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142C076-B4B8-42C5-B56B-35C4DCCBBA5D}"/>
              </a:ext>
            </a:extLst>
          </p:cNvPr>
          <p:cNvSpPr/>
          <p:nvPr/>
        </p:nvSpPr>
        <p:spPr>
          <a:xfrm>
            <a:off x="1979712" y="692696"/>
            <a:ext cx="7092280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600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Издавна привлекала богородских мастеров керамика. Поговаривают, что ремесла завезли сюда первые поселенцы – выходцы из Великого Новгорода. Здесь можно узнать о разных направлениях в развитии керамики. В 2000 году появляется новая городская традиция – в дни города, проходящие в последние выходные июня, проводить фестиваль гончарного искусства «ГОРОД ГОНЧАРОВ»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759267D-0F66-4DC1-8D3D-9F3F0B1309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backgroundMark x1="50092" y1="31771" x2="59300" y2="20964"/>
                        <a14:backgroundMark x1="58932" y1="25000" x2="60773" y2="436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753226"/>
            <a:ext cx="4896544" cy="6619962"/>
          </a:xfrm>
          <a:prstGeom prst="rect">
            <a:avLst/>
          </a:prstGeom>
        </p:spPr>
      </p:pic>
      <p:pic>
        <p:nvPicPr>
          <p:cNvPr id="9" name="Рисунок 8">
            <a:hlinkClick r:id="rId4" action="ppaction://hlinksldjump"/>
            <a:extLst>
              <a:ext uri="{FF2B5EF4-FFF2-40B4-BE49-F238E27FC236}">
                <a16:creationId xmlns:a16="http://schemas.microsoft.com/office/drawing/2014/main" id="{1C9A2073-30A5-4C60-921B-E63C2AE7E18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5514538"/>
            <a:ext cx="1043608" cy="57398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C0F4097-1445-4137-A1FC-A501EE7CFED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564904"/>
            <a:ext cx="6926950" cy="2474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098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DF9091A-46BD-4B4C-8796-9BED4E457B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11" b="97889" l="6676" r="94126">
                        <a14:foregroundMark x1="19760" y1="91000" x2="19760" y2="91000"/>
                        <a14:foregroundMark x1="24299" y1="96333" x2="24299" y2="96333"/>
                        <a14:foregroundMark x1="6809" y1="62111" x2="6809" y2="62111"/>
                        <a14:foregroundMark x1="63151" y1="95444" x2="63151" y2="95444"/>
                        <a14:foregroundMark x1="61949" y1="97889" x2="61949" y2="97889"/>
                        <a14:foregroundMark x1="35514" y1="6889" x2="35514" y2="6889"/>
                        <a14:foregroundMark x1="82377" y1="14444" x2="82377" y2="14444"/>
                        <a14:foregroundMark x1="80908" y1="20889" x2="80908" y2="20889"/>
                        <a14:foregroundMark x1="68091" y1="46889" x2="68091" y2="46889"/>
                        <a14:foregroundMark x1="61015" y1="79222" x2="61015" y2="79222"/>
                        <a14:foregroundMark x1="66355" y1="58889" x2="66355" y2="58889"/>
                        <a14:foregroundMark x1="69025" y1="54222" x2="69025" y2="54222"/>
                        <a14:foregroundMark x1="68491" y1="41889" x2="68491" y2="41889"/>
                        <a14:foregroundMark x1="75834" y1="32889" x2="75834" y2="32889"/>
                        <a14:foregroundMark x1="78238" y1="24000" x2="78238" y2="24000"/>
                        <a14:foregroundMark x1="78238" y1="22111" x2="78238" y2="22111"/>
                        <a14:foregroundMark x1="79039" y1="20111" x2="79039" y2="20111"/>
                        <a14:foregroundMark x1="79039" y1="20111" x2="79039" y2="20111"/>
                        <a14:foregroundMark x1="83845" y1="10778" x2="83845" y2="10778"/>
                        <a14:foregroundMark x1="81175" y1="1444" x2="83311" y2="22333"/>
                        <a14:foregroundMark x1="83311" y1="22333" x2="89319" y2="31444"/>
                        <a14:foregroundMark x1="89319" y1="31444" x2="89319" y2="45111"/>
                        <a14:foregroundMark x1="81709" y1="2889" x2="81709" y2="2889"/>
                        <a14:foregroundMark x1="84379" y1="2000" x2="85180" y2="14667"/>
                        <a14:foregroundMark x1="85180" y1="14667" x2="90521" y2="24333"/>
                        <a14:foregroundMark x1="90521" y1="24333" x2="89453" y2="31667"/>
                        <a14:foregroundMark x1="89720" y1="26000" x2="93458" y2="41222"/>
                        <a14:foregroundMark x1="93858" y1="39667" x2="94126" y2="54444"/>
                        <a14:foregroundMark x1="72497" y1="51556" x2="75834" y2="56222"/>
                        <a14:foregroundMark x1="77303" y1="55889" x2="78104" y2="55889"/>
                        <a14:foregroundMark x1="76368" y1="58556" x2="83178" y2="60556"/>
                        <a14:foregroundMark x1="80240" y1="61778" x2="82644" y2="67222"/>
                        <a14:foregroundMark x1="81175" y1="67889" x2="83178" y2="71111"/>
                        <a14:foregroundMark x1="39920" y1="9111" x2="43391" y2="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80" y="332655"/>
            <a:ext cx="3909173" cy="4697271"/>
          </a:xfrm>
          <a:prstGeom prst="rect">
            <a:avLst/>
          </a:prstGeom>
        </p:spPr>
      </p:pic>
      <p:sp>
        <p:nvSpPr>
          <p:cNvPr id="6" name="Облачко с текстом: прямоугольное 5">
            <a:extLst>
              <a:ext uri="{FF2B5EF4-FFF2-40B4-BE49-F238E27FC236}">
                <a16:creationId xmlns:a16="http://schemas.microsoft.com/office/drawing/2014/main" id="{FE3749CB-2E39-4C81-A021-6A97DB8D9E1B}"/>
              </a:ext>
            </a:extLst>
          </p:cNvPr>
          <p:cNvSpPr/>
          <p:nvPr/>
        </p:nvSpPr>
        <p:spPr>
          <a:xfrm>
            <a:off x="5004048" y="332654"/>
            <a:ext cx="3744416" cy="1728193"/>
          </a:xfrm>
          <a:prstGeom prst="wedgeRectCallout">
            <a:avLst>
              <a:gd name="adj1" fmla="val -72013"/>
              <a:gd name="adj2" fmla="val 11394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Узнали что то новенькое?</a:t>
            </a:r>
          </a:p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Тогда переходим к следующему вопросу!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00D7BAB-81E5-4106-A76A-14CCF91DF6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2160" y="3235370"/>
            <a:ext cx="2921636" cy="1944216"/>
          </a:xfrm>
          <a:prstGeom prst="rect">
            <a:avLst/>
          </a:prstGeom>
        </p:spPr>
      </p:pic>
      <p:pic>
        <p:nvPicPr>
          <p:cNvPr id="8" name="Рисунок 7">
            <a:hlinkClick r:id="rId5" action="ppaction://hlinksldjump"/>
            <a:extLst>
              <a:ext uri="{FF2B5EF4-FFF2-40B4-BE49-F238E27FC236}">
                <a16:creationId xmlns:a16="http://schemas.microsoft.com/office/drawing/2014/main" id="{BE65C693-F96B-491C-BF6F-BBDE3FFC281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836746"/>
            <a:ext cx="1043608" cy="573984"/>
          </a:xfrm>
          <a:prstGeom prst="rect">
            <a:avLst/>
          </a:prstGeom>
        </p:spPr>
      </p:pic>
      <p:pic>
        <p:nvPicPr>
          <p:cNvPr id="9" name="Рисунок 8">
            <a:hlinkClick r:id="rId7" action="ppaction://hlinksldjump"/>
            <a:extLst>
              <a:ext uri="{FF2B5EF4-FFF2-40B4-BE49-F238E27FC236}">
                <a16:creationId xmlns:a16="http://schemas.microsoft.com/office/drawing/2014/main" id="{94594DA0-BDE9-422D-AAF4-89725FB201C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5661248"/>
            <a:ext cx="1043608" cy="573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68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hlinkClick r:id="rId2" action="ppaction://hlinksldjump"/>
            <a:extLst>
              <a:ext uri="{FF2B5EF4-FFF2-40B4-BE49-F238E27FC236}">
                <a16:creationId xmlns:a16="http://schemas.microsoft.com/office/drawing/2014/main" id="{F4843EB0-62CD-431D-BD52-709EA3120B9C}"/>
              </a:ext>
            </a:extLst>
          </p:cNvPr>
          <p:cNvSpPr/>
          <p:nvPr/>
        </p:nvSpPr>
        <p:spPr>
          <a:xfrm>
            <a:off x="5004047" y="3970941"/>
            <a:ext cx="3528393" cy="66049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>
            <a:hlinkClick r:id="rId3" action="ppaction://hlinksldjump"/>
            <a:extLst>
              <a:ext uri="{FF2B5EF4-FFF2-40B4-BE49-F238E27FC236}">
                <a16:creationId xmlns:a16="http://schemas.microsoft.com/office/drawing/2014/main" id="{EF551DEB-C07D-4516-96FC-5F34E2AFBE8A}"/>
              </a:ext>
            </a:extLst>
          </p:cNvPr>
          <p:cNvSpPr/>
          <p:nvPr/>
        </p:nvSpPr>
        <p:spPr>
          <a:xfrm>
            <a:off x="531808" y="4005064"/>
            <a:ext cx="3600400" cy="62636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95EC05D-643B-4A7E-B08B-EE5BEE64DBDE}"/>
              </a:ext>
            </a:extLst>
          </p:cNvPr>
          <p:cNvSpPr/>
          <p:nvPr/>
        </p:nvSpPr>
        <p:spPr>
          <a:xfrm>
            <a:off x="395536" y="116632"/>
            <a:ext cx="827446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Вопрос 4. На какой улице находится ваш </a:t>
            </a:r>
          </a:p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Детский сад №12?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719F796-658C-434B-8356-5A5FD1ED2B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1068" y="1124744"/>
            <a:ext cx="3961880" cy="2592288"/>
          </a:xfrm>
          <a:prstGeom prst="rect">
            <a:avLst/>
          </a:prstGeom>
        </p:spPr>
      </p:pic>
      <p:sp>
        <p:nvSpPr>
          <p:cNvPr id="7" name="TextBox 6">
            <a:hlinkClick r:id="rId3" action="ppaction://hlinksldjump"/>
            <a:extLst>
              <a:ext uri="{FF2B5EF4-FFF2-40B4-BE49-F238E27FC236}">
                <a16:creationId xmlns:a16="http://schemas.microsoft.com/office/drawing/2014/main" id="{749B22A9-4F4A-47DC-82CB-505EA063C5A3}"/>
              </a:ext>
            </a:extLst>
          </p:cNvPr>
          <p:cNvSpPr txBox="1"/>
          <p:nvPr/>
        </p:nvSpPr>
        <p:spPr>
          <a:xfrm>
            <a:off x="891848" y="3970941"/>
            <a:ext cx="26586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Улица Ленина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59F3361-1424-4AE6-92A4-2B37B38CABB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04047" y="1093078"/>
            <a:ext cx="3456384" cy="2592288"/>
          </a:xfrm>
          <a:prstGeom prst="rect">
            <a:avLst/>
          </a:prstGeom>
        </p:spPr>
      </p:pic>
      <p:sp>
        <p:nvSpPr>
          <p:cNvPr id="14" name="TextBox 13">
            <a:hlinkClick r:id="rId2" action="ppaction://hlinksldjump"/>
            <a:extLst>
              <a:ext uri="{FF2B5EF4-FFF2-40B4-BE49-F238E27FC236}">
                <a16:creationId xmlns:a16="http://schemas.microsoft.com/office/drawing/2014/main" id="{A2F6B642-6B30-41EC-82D6-6F60215C1503}"/>
              </a:ext>
            </a:extLst>
          </p:cNvPr>
          <p:cNvSpPr txBox="1"/>
          <p:nvPr/>
        </p:nvSpPr>
        <p:spPr>
          <a:xfrm>
            <a:off x="5255626" y="4025860"/>
            <a:ext cx="29965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Улица Пушкина</a:t>
            </a:r>
          </a:p>
        </p:txBody>
      </p:sp>
    </p:spTree>
    <p:extLst>
      <p:ext uri="{BB962C8B-B14F-4D97-AF65-F5344CB8AC3E}">
        <p14:creationId xmlns:p14="http://schemas.microsoft.com/office/powerpoint/2010/main" val="30418800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DF9091A-46BD-4B4C-8796-9BED4E457B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11" b="97889" l="6676" r="94126">
                        <a14:foregroundMark x1="19760" y1="91000" x2="19760" y2="91000"/>
                        <a14:foregroundMark x1="24299" y1="96333" x2="24299" y2="96333"/>
                        <a14:foregroundMark x1="6809" y1="62111" x2="6809" y2="62111"/>
                        <a14:foregroundMark x1="63151" y1="95444" x2="63151" y2="95444"/>
                        <a14:foregroundMark x1="61949" y1="97889" x2="61949" y2="97889"/>
                        <a14:foregroundMark x1="35514" y1="6889" x2="35514" y2="6889"/>
                        <a14:foregroundMark x1="82377" y1="14444" x2="82377" y2="14444"/>
                        <a14:foregroundMark x1="80908" y1="20889" x2="80908" y2="20889"/>
                        <a14:foregroundMark x1="68091" y1="46889" x2="68091" y2="46889"/>
                        <a14:foregroundMark x1="61015" y1="79222" x2="61015" y2="79222"/>
                        <a14:foregroundMark x1="66355" y1="58889" x2="66355" y2="58889"/>
                        <a14:foregroundMark x1="69025" y1="54222" x2="69025" y2="54222"/>
                        <a14:foregroundMark x1="68491" y1="41889" x2="68491" y2="41889"/>
                        <a14:foregroundMark x1="75834" y1="32889" x2="75834" y2="32889"/>
                        <a14:foregroundMark x1="78238" y1="24000" x2="78238" y2="24000"/>
                        <a14:foregroundMark x1="78238" y1="22111" x2="78238" y2="22111"/>
                        <a14:foregroundMark x1="79039" y1="20111" x2="79039" y2="20111"/>
                        <a14:foregroundMark x1="79039" y1="20111" x2="79039" y2="20111"/>
                        <a14:foregroundMark x1="83845" y1="10778" x2="83845" y2="10778"/>
                        <a14:foregroundMark x1="81175" y1="1444" x2="83311" y2="22333"/>
                        <a14:foregroundMark x1="83311" y1="22333" x2="89319" y2="31444"/>
                        <a14:foregroundMark x1="89319" y1="31444" x2="89319" y2="45111"/>
                        <a14:foregroundMark x1="81709" y1="2889" x2="81709" y2="2889"/>
                        <a14:foregroundMark x1="84379" y1="2000" x2="85180" y2="14667"/>
                        <a14:foregroundMark x1="85180" y1="14667" x2="90521" y2="24333"/>
                        <a14:foregroundMark x1="90521" y1="24333" x2="89453" y2="31667"/>
                        <a14:foregroundMark x1="89720" y1="26000" x2="93458" y2="41222"/>
                        <a14:foregroundMark x1="93858" y1="39667" x2="94126" y2="54444"/>
                        <a14:foregroundMark x1="72497" y1="51556" x2="75834" y2="56222"/>
                        <a14:foregroundMark x1="77303" y1="55889" x2="78104" y2="55889"/>
                        <a14:foregroundMark x1="76368" y1="58556" x2="83178" y2="60556"/>
                        <a14:foregroundMark x1="80240" y1="61778" x2="82644" y2="67222"/>
                        <a14:foregroundMark x1="81175" y1="67889" x2="83178" y2="71111"/>
                        <a14:foregroundMark x1="39920" y1="9111" x2="43391" y2="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80" y="332655"/>
            <a:ext cx="3909173" cy="4697271"/>
          </a:xfrm>
          <a:prstGeom prst="rect">
            <a:avLst/>
          </a:prstGeom>
        </p:spPr>
      </p:pic>
      <p:sp>
        <p:nvSpPr>
          <p:cNvPr id="6" name="Облачко с текстом: прямоугольное 5">
            <a:extLst>
              <a:ext uri="{FF2B5EF4-FFF2-40B4-BE49-F238E27FC236}">
                <a16:creationId xmlns:a16="http://schemas.microsoft.com/office/drawing/2014/main" id="{FE3749CB-2E39-4C81-A021-6A97DB8D9E1B}"/>
              </a:ext>
            </a:extLst>
          </p:cNvPr>
          <p:cNvSpPr/>
          <p:nvPr/>
        </p:nvSpPr>
        <p:spPr>
          <a:xfrm>
            <a:off x="5076056" y="352641"/>
            <a:ext cx="3240360" cy="1204151"/>
          </a:xfrm>
          <a:prstGeom prst="wedgeRectCallout">
            <a:avLst>
              <a:gd name="adj1" fmla="val -65311"/>
              <a:gd name="adj2" fmla="val 10112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 еще ! </a:t>
            </a:r>
          </a:p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Почти у цели!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00D7BAB-81E5-4106-A76A-14CCF91DF6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24128" y="3789040"/>
            <a:ext cx="2921636" cy="1944216"/>
          </a:xfrm>
          <a:prstGeom prst="rect">
            <a:avLst/>
          </a:prstGeom>
        </p:spPr>
      </p:pic>
      <p:pic>
        <p:nvPicPr>
          <p:cNvPr id="8" name="Рисунок 7">
            <a:hlinkClick r:id="rId5" action="ppaction://hlinksldjump"/>
            <a:extLst>
              <a:ext uri="{FF2B5EF4-FFF2-40B4-BE49-F238E27FC236}">
                <a16:creationId xmlns:a16="http://schemas.microsoft.com/office/drawing/2014/main" id="{BE65C693-F96B-491C-BF6F-BBDE3FFC281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59876" y="5187490"/>
            <a:ext cx="1043608" cy="573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331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DF9091A-46BD-4B4C-8796-9BED4E457B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11" b="97889" l="6676" r="94126">
                        <a14:foregroundMark x1="19760" y1="91000" x2="19760" y2="91000"/>
                        <a14:foregroundMark x1="24299" y1="96333" x2="24299" y2="96333"/>
                        <a14:foregroundMark x1="6809" y1="62111" x2="6809" y2="62111"/>
                        <a14:foregroundMark x1="63151" y1="95444" x2="63151" y2="95444"/>
                        <a14:foregroundMark x1="61949" y1="97889" x2="61949" y2="97889"/>
                        <a14:foregroundMark x1="35514" y1="6889" x2="35514" y2="6889"/>
                        <a14:foregroundMark x1="82377" y1="14444" x2="82377" y2="14444"/>
                        <a14:foregroundMark x1="80908" y1="20889" x2="80908" y2="20889"/>
                        <a14:foregroundMark x1="68091" y1="46889" x2="68091" y2="46889"/>
                        <a14:foregroundMark x1="61015" y1="79222" x2="61015" y2="79222"/>
                        <a14:foregroundMark x1="66355" y1="58889" x2="66355" y2="58889"/>
                        <a14:foregroundMark x1="69025" y1="54222" x2="69025" y2="54222"/>
                        <a14:foregroundMark x1="68491" y1="41889" x2="68491" y2="41889"/>
                        <a14:foregroundMark x1="75834" y1="32889" x2="75834" y2="32889"/>
                        <a14:foregroundMark x1="78238" y1="24000" x2="78238" y2="24000"/>
                        <a14:foregroundMark x1="78238" y1="22111" x2="78238" y2="22111"/>
                        <a14:foregroundMark x1="79039" y1="20111" x2="79039" y2="20111"/>
                        <a14:foregroundMark x1="79039" y1="20111" x2="79039" y2="20111"/>
                        <a14:foregroundMark x1="83845" y1="10778" x2="83845" y2="10778"/>
                        <a14:foregroundMark x1="81175" y1="1444" x2="83311" y2="22333"/>
                        <a14:foregroundMark x1="83311" y1="22333" x2="89319" y2="31444"/>
                        <a14:foregroundMark x1="89319" y1="31444" x2="89319" y2="45111"/>
                        <a14:foregroundMark x1="81709" y1="2889" x2="81709" y2="2889"/>
                        <a14:foregroundMark x1="84379" y1="2000" x2="85180" y2="14667"/>
                        <a14:foregroundMark x1="85180" y1="14667" x2="90521" y2="24333"/>
                        <a14:foregroundMark x1="90521" y1="24333" x2="89453" y2="31667"/>
                        <a14:foregroundMark x1="89720" y1="26000" x2="93458" y2="41222"/>
                        <a14:foregroundMark x1="93858" y1="39667" x2="94126" y2="54444"/>
                        <a14:foregroundMark x1="72497" y1="51556" x2="75834" y2="56222"/>
                        <a14:foregroundMark x1="77303" y1="55889" x2="78104" y2="55889"/>
                        <a14:foregroundMark x1="76368" y1="58556" x2="83178" y2="60556"/>
                        <a14:foregroundMark x1="80240" y1="61778" x2="82644" y2="67222"/>
                        <a14:foregroundMark x1="81175" y1="67889" x2="83178" y2="71111"/>
                        <a14:foregroundMark x1="39920" y1="9111" x2="43391" y2="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80" y="332655"/>
            <a:ext cx="3909173" cy="4697271"/>
          </a:xfrm>
          <a:prstGeom prst="rect">
            <a:avLst/>
          </a:prstGeom>
        </p:spPr>
      </p:pic>
      <p:sp>
        <p:nvSpPr>
          <p:cNvPr id="6" name="Облачко с текстом: прямоугольное 5">
            <a:extLst>
              <a:ext uri="{FF2B5EF4-FFF2-40B4-BE49-F238E27FC236}">
                <a16:creationId xmlns:a16="http://schemas.microsoft.com/office/drawing/2014/main" id="{FE3749CB-2E39-4C81-A021-6A97DB8D9E1B}"/>
              </a:ext>
            </a:extLst>
          </p:cNvPr>
          <p:cNvSpPr/>
          <p:nvPr/>
        </p:nvSpPr>
        <p:spPr>
          <a:xfrm>
            <a:off x="4716016" y="352640"/>
            <a:ext cx="4176464" cy="2140256"/>
          </a:xfrm>
          <a:prstGeom prst="wedgeRectCallout">
            <a:avLst>
              <a:gd name="adj1" fmla="val -67462"/>
              <a:gd name="adj2" fmla="val 78827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Молодец!</a:t>
            </a:r>
          </a:p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Правильный ответ. </a:t>
            </a:r>
          </a:p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Давай вспомним, как выглядит наш Детский сад.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00D7BAB-81E5-4106-A76A-14CCF91DF6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24128" y="3789040"/>
            <a:ext cx="2921636" cy="1944216"/>
          </a:xfrm>
          <a:prstGeom prst="rect">
            <a:avLst/>
          </a:prstGeom>
        </p:spPr>
      </p:pic>
      <p:pic>
        <p:nvPicPr>
          <p:cNvPr id="8" name="Рисунок 7">
            <a:hlinkClick r:id="rId5" action="ppaction://hlinksldjump"/>
            <a:extLst>
              <a:ext uri="{FF2B5EF4-FFF2-40B4-BE49-F238E27FC236}">
                <a16:creationId xmlns:a16="http://schemas.microsoft.com/office/drawing/2014/main" id="{30FF016F-C766-419A-8DDA-5FD4A92B279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4264" y="2170729"/>
            <a:ext cx="114300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729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E6843EA-F624-432D-8183-12C82071C4D7}"/>
              </a:ext>
            </a:extLst>
          </p:cNvPr>
          <p:cNvSpPr/>
          <p:nvPr/>
        </p:nvSpPr>
        <p:spPr>
          <a:xfrm>
            <a:off x="1835696" y="116632"/>
            <a:ext cx="5904656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Улица Пушкина. Детский сад №12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759267D-0F66-4DC1-8D3D-9F3F0B1309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backgroundMark x1="50092" y1="31771" x2="59300" y2="20964"/>
                        <a14:backgroundMark x1="58932" y1="25000" x2="60773" y2="436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7173" y="-531440"/>
            <a:ext cx="4680520" cy="6619962"/>
          </a:xfrm>
          <a:prstGeom prst="rect">
            <a:avLst/>
          </a:prstGeom>
        </p:spPr>
      </p:pic>
      <p:pic>
        <p:nvPicPr>
          <p:cNvPr id="9" name="Рисунок 8">
            <a:hlinkClick r:id="rId4" action="ppaction://hlinksldjump"/>
            <a:extLst>
              <a:ext uri="{FF2B5EF4-FFF2-40B4-BE49-F238E27FC236}">
                <a16:creationId xmlns:a16="http://schemas.microsoft.com/office/drawing/2014/main" id="{1C9A2073-30A5-4C60-921B-E63C2AE7E18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5514538"/>
            <a:ext cx="1043608" cy="57398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44719C9-50E7-4BFE-8264-FFD31DE08B4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657" y="599027"/>
            <a:ext cx="6624736" cy="4968552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3417133-ABF8-4462-92AD-15427A118B6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020" y="636895"/>
            <a:ext cx="6414010" cy="4810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075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DF9091A-46BD-4B4C-8796-9BED4E457B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11" b="97889" l="6676" r="94126">
                        <a14:foregroundMark x1="19760" y1="91000" x2="19760" y2="91000"/>
                        <a14:foregroundMark x1="24299" y1="96333" x2="24299" y2="96333"/>
                        <a14:foregroundMark x1="6809" y1="62111" x2="6809" y2="62111"/>
                        <a14:foregroundMark x1="63151" y1="95444" x2="63151" y2="95444"/>
                        <a14:foregroundMark x1="61949" y1="97889" x2="61949" y2="97889"/>
                        <a14:foregroundMark x1="35514" y1="6889" x2="35514" y2="6889"/>
                        <a14:foregroundMark x1="82377" y1="14444" x2="82377" y2="14444"/>
                        <a14:foregroundMark x1="80908" y1="20889" x2="80908" y2="20889"/>
                        <a14:foregroundMark x1="68091" y1="46889" x2="68091" y2="46889"/>
                        <a14:foregroundMark x1="61015" y1="79222" x2="61015" y2="79222"/>
                        <a14:foregroundMark x1="66355" y1="58889" x2="66355" y2="58889"/>
                        <a14:foregroundMark x1="69025" y1="54222" x2="69025" y2="54222"/>
                        <a14:foregroundMark x1="68491" y1="41889" x2="68491" y2="41889"/>
                        <a14:foregroundMark x1="75834" y1="32889" x2="75834" y2="32889"/>
                        <a14:foregroundMark x1="78238" y1="24000" x2="78238" y2="24000"/>
                        <a14:foregroundMark x1="78238" y1="22111" x2="78238" y2="22111"/>
                        <a14:foregroundMark x1="79039" y1="20111" x2="79039" y2="20111"/>
                        <a14:foregroundMark x1="79039" y1="20111" x2="79039" y2="20111"/>
                        <a14:foregroundMark x1="83845" y1="10778" x2="83845" y2="10778"/>
                        <a14:foregroundMark x1="81175" y1="1444" x2="83311" y2="22333"/>
                        <a14:foregroundMark x1="83311" y1="22333" x2="89319" y2="31444"/>
                        <a14:foregroundMark x1="89319" y1="31444" x2="89319" y2="45111"/>
                        <a14:foregroundMark x1="81709" y1="2889" x2="81709" y2="2889"/>
                        <a14:foregroundMark x1="84379" y1="2000" x2="85180" y2="14667"/>
                        <a14:foregroundMark x1="85180" y1="14667" x2="90521" y2="24333"/>
                        <a14:foregroundMark x1="90521" y1="24333" x2="89453" y2="31667"/>
                        <a14:foregroundMark x1="89720" y1="26000" x2="93458" y2="41222"/>
                        <a14:foregroundMark x1="93858" y1="39667" x2="94126" y2="54444"/>
                        <a14:foregroundMark x1="72497" y1="51556" x2="75834" y2="56222"/>
                        <a14:foregroundMark x1="77303" y1="55889" x2="78104" y2="55889"/>
                        <a14:foregroundMark x1="76368" y1="58556" x2="83178" y2="60556"/>
                        <a14:foregroundMark x1="80240" y1="61778" x2="82644" y2="67222"/>
                        <a14:foregroundMark x1="81175" y1="67889" x2="83178" y2="71111"/>
                        <a14:foregroundMark x1="39920" y1="9111" x2="43391" y2="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80" y="332655"/>
            <a:ext cx="3909173" cy="4697271"/>
          </a:xfrm>
          <a:prstGeom prst="rect">
            <a:avLst/>
          </a:prstGeom>
        </p:spPr>
      </p:pic>
      <p:sp>
        <p:nvSpPr>
          <p:cNvPr id="6" name="Облачко с текстом: прямоугольное 5">
            <a:extLst>
              <a:ext uri="{FF2B5EF4-FFF2-40B4-BE49-F238E27FC236}">
                <a16:creationId xmlns:a16="http://schemas.microsoft.com/office/drawing/2014/main" id="{FE3749CB-2E39-4C81-A021-6A97DB8D9E1B}"/>
              </a:ext>
            </a:extLst>
          </p:cNvPr>
          <p:cNvSpPr/>
          <p:nvPr/>
        </p:nvSpPr>
        <p:spPr>
          <a:xfrm>
            <a:off x="4590853" y="332654"/>
            <a:ext cx="4157611" cy="1728193"/>
          </a:xfrm>
          <a:prstGeom prst="wedgeRectCallout">
            <a:avLst>
              <a:gd name="adj1" fmla="val -58409"/>
              <a:gd name="adj2" fmla="val 1188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Вспомнили как выглядит ваш детский сад?</a:t>
            </a:r>
          </a:p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Тогда переходим к следующему вопросу!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00D7BAB-81E5-4106-A76A-14CCF91DF6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2160" y="3235370"/>
            <a:ext cx="2921636" cy="1944216"/>
          </a:xfrm>
          <a:prstGeom prst="rect">
            <a:avLst/>
          </a:prstGeom>
        </p:spPr>
      </p:pic>
      <p:pic>
        <p:nvPicPr>
          <p:cNvPr id="8" name="Рисунок 7">
            <a:hlinkClick r:id="rId5" action="ppaction://hlinksldjump"/>
            <a:extLst>
              <a:ext uri="{FF2B5EF4-FFF2-40B4-BE49-F238E27FC236}">
                <a16:creationId xmlns:a16="http://schemas.microsoft.com/office/drawing/2014/main" id="{BE65C693-F96B-491C-BF6F-BBDE3FFC281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836746"/>
            <a:ext cx="1043608" cy="573984"/>
          </a:xfrm>
          <a:prstGeom prst="rect">
            <a:avLst/>
          </a:prstGeom>
        </p:spPr>
      </p:pic>
      <p:pic>
        <p:nvPicPr>
          <p:cNvPr id="9" name="Рисунок 8">
            <a:hlinkClick r:id="rId7" action="ppaction://hlinksldjump"/>
            <a:extLst>
              <a:ext uri="{FF2B5EF4-FFF2-40B4-BE49-F238E27FC236}">
                <a16:creationId xmlns:a16="http://schemas.microsoft.com/office/drawing/2014/main" id="{94594DA0-BDE9-422D-AAF4-89725FB201C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5661248"/>
            <a:ext cx="1043608" cy="573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272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hlinkClick r:id="rId2" action="ppaction://hlinksldjump"/>
            <a:extLst>
              <a:ext uri="{FF2B5EF4-FFF2-40B4-BE49-F238E27FC236}">
                <a16:creationId xmlns:a16="http://schemas.microsoft.com/office/drawing/2014/main" id="{F4843EB0-62CD-431D-BD52-709EA3120B9C}"/>
              </a:ext>
            </a:extLst>
          </p:cNvPr>
          <p:cNvSpPr/>
          <p:nvPr/>
        </p:nvSpPr>
        <p:spPr>
          <a:xfrm>
            <a:off x="4860032" y="3858146"/>
            <a:ext cx="3875512" cy="122413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>
            <a:hlinkClick r:id="rId3" action="ppaction://hlinksldjump"/>
            <a:extLst>
              <a:ext uri="{FF2B5EF4-FFF2-40B4-BE49-F238E27FC236}">
                <a16:creationId xmlns:a16="http://schemas.microsoft.com/office/drawing/2014/main" id="{EF551DEB-C07D-4516-96FC-5F34E2AFBE8A}"/>
              </a:ext>
            </a:extLst>
          </p:cNvPr>
          <p:cNvSpPr/>
          <p:nvPr/>
        </p:nvSpPr>
        <p:spPr>
          <a:xfrm>
            <a:off x="327322" y="3861048"/>
            <a:ext cx="4205444" cy="122413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95EC05D-643B-4A7E-B08B-EE5BEE64DBDE}"/>
              </a:ext>
            </a:extLst>
          </p:cNvPr>
          <p:cNvSpPr/>
          <p:nvPr/>
        </p:nvSpPr>
        <p:spPr>
          <a:xfrm>
            <a:off x="395536" y="116632"/>
            <a:ext cx="827446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Вопрос 5. В каком парке нашего города находится Аллея Славы?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719F796-658C-434B-8356-5A5FD1ED2B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3816" y="1124744"/>
            <a:ext cx="3456384" cy="2592288"/>
          </a:xfrm>
          <a:prstGeom prst="rect">
            <a:avLst/>
          </a:prstGeom>
        </p:spPr>
      </p:pic>
      <p:sp>
        <p:nvSpPr>
          <p:cNvPr id="7" name="TextBox 6">
            <a:hlinkClick r:id="rId3" action="ppaction://hlinksldjump"/>
            <a:extLst>
              <a:ext uri="{FF2B5EF4-FFF2-40B4-BE49-F238E27FC236}">
                <a16:creationId xmlns:a16="http://schemas.microsoft.com/office/drawing/2014/main" id="{749B22A9-4F4A-47DC-82CB-505EA063C5A3}"/>
              </a:ext>
            </a:extLst>
          </p:cNvPr>
          <p:cNvSpPr txBox="1"/>
          <p:nvPr/>
        </p:nvSpPr>
        <p:spPr>
          <a:xfrm>
            <a:off x="107504" y="3861048"/>
            <a:ext cx="430178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Городской парк </a:t>
            </a:r>
          </a:p>
          <a:p>
            <a:pPr algn="ctr"/>
            <a:r>
              <a:rPr lang="ru-RU" sz="3200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Отдыха(Старый парк)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59F3361-1424-4AE6-92A4-2B37B38CABB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62038" y="1124744"/>
            <a:ext cx="3807958" cy="2538639"/>
          </a:xfrm>
          <a:prstGeom prst="rect">
            <a:avLst/>
          </a:prstGeom>
        </p:spPr>
      </p:pic>
      <p:sp>
        <p:nvSpPr>
          <p:cNvPr id="14" name="TextBox 13">
            <a:hlinkClick r:id="rId2" action="ppaction://hlinksldjump"/>
            <a:extLst>
              <a:ext uri="{FF2B5EF4-FFF2-40B4-BE49-F238E27FC236}">
                <a16:creationId xmlns:a16="http://schemas.microsoft.com/office/drawing/2014/main" id="{A2F6B642-6B30-41EC-82D6-6F60215C1503}"/>
              </a:ext>
            </a:extLst>
          </p:cNvPr>
          <p:cNvSpPr txBox="1"/>
          <p:nvPr/>
        </p:nvSpPr>
        <p:spPr>
          <a:xfrm>
            <a:off x="5004047" y="3931605"/>
            <a:ext cx="331994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Парк Ленинского </a:t>
            </a:r>
          </a:p>
          <a:p>
            <a:pPr algn="ctr"/>
            <a:r>
              <a:rPr lang="ru-RU" sz="3200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комсомола</a:t>
            </a:r>
          </a:p>
        </p:txBody>
      </p:sp>
    </p:spTree>
    <p:extLst>
      <p:ext uri="{BB962C8B-B14F-4D97-AF65-F5344CB8AC3E}">
        <p14:creationId xmlns:p14="http://schemas.microsoft.com/office/powerpoint/2010/main" val="2834574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B637F87-D094-445A-8E90-0B2CFD33B5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backgroundMark x1="50092" y1="31771" x2="59300" y2="20964"/>
                        <a14:backgroundMark x1="58932" y1="25000" x2="60773" y2="436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-531440"/>
            <a:ext cx="4680520" cy="6619962"/>
          </a:xfrm>
          <a:prstGeom prst="rect">
            <a:avLst/>
          </a:prstGeom>
        </p:spPr>
      </p:pic>
      <p:sp>
        <p:nvSpPr>
          <p:cNvPr id="6" name="Облачко с текстом: прямоугольное 5">
            <a:extLst>
              <a:ext uri="{FF2B5EF4-FFF2-40B4-BE49-F238E27FC236}">
                <a16:creationId xmlns:a16="http://schemas.microsoft.com/office/drawing/2014/main" id="{FE2A1028-CDA2-446D-9274-0B5551539283}"/>
              </a:ext>
            </a:extLst>
          </p:cNvPr>
          <p:cNvSpPr/>
          <p:nvPr/>
        </p:nvSpPr>
        <p:spPr>
          <a:xfrm>
            <a:off x="2987824" y="114244"/>
            <a:ext cx="5112568" cy="2882707"/>
          </a:xfrm>
          <a:prstGeom prst="wedgeRectCallout">
            <a:avLst>
              <a:gd name="adj1" fmla="val -74121"/>
              <a:gd name="adj2" fmla="val -2956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Дорогие ребята! </a:t>
            </a:r>
          </a:p>
          <a:p>
            <a:pPr algn="ctr"/>
            <a:r>
              <a:rPr lang="ru-RU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Давайте знакомиться, я патриот своей  страны и хочу поиграть с вами, проверить как вы знаете свой родной город. </a:t>
            </a:r>
          </a:p>
          <a:p>
            <a:pPr algn="ctr"/>
            <a:r>
              <a:rPr lang="ru-RU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игры: вам нужно правильно ответить на все вопросы, с вариантами ответов. Если вопрос на ответ не правильный, Мишка обязательно скажет вам об этом! Главное следуй синим стрелочкам. Начинаем? </a:t>
            </a:r>
          </a:p>
          <a:p>
            <a:pPr algn="ctr"/>
            <a:r>
              <a:rPr lang="ru-RU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Желаю удачи!  </a:t>
            </a:r>
          </a:p>
        </p:txBody>
      </p:sp>
      <p:pic>
        <p:nvPicPr>
          <p:cNvPr id="7" name="Рисунок 6">
            <a:hlinkClick r:id="rId4" action="ppaction://hlinksldjump"/>
            <a:extLst>
              <a:ext uri="{FF2B5EF4-FFF2-40B4-BE49-F238E27FC236}">
                <a16:creationId xmlns:a16="http://schemas.microsoft.com/office/drawing/2014/main" id="{32DD9D58-306A-4C0A-8406-1221BAAE84D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7" y="5589240"/>
            <a:ext cx="1043608" cy="57398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EE3B75D-1E39-4461-AC9F-BA5E99CD7D2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24128" y="3284984"/>
            <a:ext cx="2921636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549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DF9091A-46BD-4B4C-8796-9BED4E457B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11" b="97889" l="6676" r="94126">
                        <a14:foregroundMark x1="19760" y1="91000" x2="19760" y2="91000"/>
                        <a14:foregroundMark x1="24299" y1="96333" x2="24299" y2="96333"/>
                        <a14:foregroundMark x1="6809" y1="62111" x2="6809" y2="62111"/>
                        <a14:foregroundMark x1="63151" y1="95444" x2="63151" y2="95444"/>
                        <a14:foregroundMark x1="61949" y1="97889" x2="61949" y2="97889"/>
                        <a14:foregroundMark x1="35514" y1="6889" x2="35514" y2="6889"/>
                        <a14:foregroundMark x1="82377" y1="14444" x2="82377" y2="14444"/>
                        <a14:foregroundMark x1="80908" y1="20889" x2="80908" y2="20889"/>
                        <a14:foregroundMark x1="68091" y1="46889" x2="68091" y2="46889"/>
                        <a14:foregroundMark x1="61015" y1="79222" x2="61015" y2="79222"/>
                        <a14:foregroundMark x1="66355" y1="58889" x2="66355" y2="58889"/>
                        <a14:foregroundMark x1="69025" y1="54222" x2="69025" y2="54222"/>
                        <a14:foregroundMark x1="68491" y1="41889" x2="68491" y2="41889"/>
                        <a14:foregroundMark x1="75834" y1="32889" x2="75834" y2="32889"/>
                        <a14:foregroundMark x1="78238" y1="24000" x2="78238" y2="24000"/>
                        <a14:foregroundMark x1="78238" y1="22111" x2="78238" y2="22111"/>
                        <a14:foregroundMark x1="79039" y1="20111" x2="79039" y2="20111"/>
                        <a14:foregroundMark x1="79039" y1="20111" x2="79039" y2="20111"/>
                        <a14:foregroundMark x1="83845" y1="10778" x2="83845" y2="10778"/>
                        <a14:foregroundMark x1="81175" y1="1444" x2="83311" y2="22333"/>
                        <a14:foregroundMark x1="83311" y1="22333" x2="89319" y2="31444"/>
                        <a14:foregroundMark x1="89319" y1="31444" x2="89319" y2="45111"/>
                        <a14:foregroundMark x1="81709" y1="2889" x2="81709" y2="2889"/>
                        <a14:foregroundMark x1="84379" y1="2000" x2="85180" y2="14667"/>
                        <a14:foregroundMark x1="85180" y1="14667" x2="90521" y2="24333"/>
                        <a14:foregroundMark x1="90521" y1="24333" x2="89453" y2="31667"/>
                        <a14:foregroundMark x1="89720" y1="26000" x2="93458" y2="41222"/>
                        <a14:foregroundMark x1="93858" y1="39667" x2="94126" y2="54444"/>
                        <a14:foregroundMark x1="72497" y1="51556" x2="75834" y2="56222"/>
                        <a14:foregroundMark x1="77303" y1="55889" x2="78104" y2="55889"/>
                        <a14:foregroundMark x1="76368" y1="58556" x2="83178" y2="60556"/>
                        <a14:foregroundMark x1="80240" y1="61778" x2="82644" y2="67222"/>
                        <a14:foregroundMark x1="81175" y1="67889" x2="83178" y2="71111"/>
                        <a14:foregroundMark x1="39920" y1="9111" x2="43391" y2="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80" y="332655"/>
            <a:ext cx="3909173" cy="4697271"/>
          </a:xfrm>
          <a:prstGeom prst="rect">
            <a:avLst/>
          </a:prstGeom>
        </p:spPr>
      </p:pic>
      <p:sp>
        <p:nvSpPr>
          <p:cNvPr id="6" name="Облачко с текстом: прямоугольное 5">
            <a:extLst>
              <a:ext uri="{FF2B5EF4-FFF2-40B4-BE49-F238E27FC236}">
                <a16:creationId xmlns:a16="http://schemas.microsoft.com/office/drawing/2014/main" id="{FE3749CB-2E39-4C81-A021-6A97DB8D9E1B}"/>
              </a:ext>
            </a:extLst>
          </p:cNvPr>
          <p:cNvSpPr/>
          <p:nvPr/>
        </p:nvSpPr>
        <p:spPr>
          <a:xfrm>
            <a:off x="5076056" y="537323"/>
            <a:ext cx="3024336" cy="1174841"/>
          </a:xfrm>
          <a:prstGeom prst="wedgeRectCallout">
            <a:avLst>
              <a:gd name="adj1" fmla="val -68032"/>
              <a:gd name="adj2" fmla="val 11129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 еще ! </a:t>
            </a:r>
          </a:p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Почти у цели!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00D7BAB-81E5-4106-A76A-14CCF91DF6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24128" y="3789040"/>
            <a:ext cx="2921636" cy="1944216"/>
          </a:xfrm>
          <a:prstGeom prst="rect">
            <a:avLst/>
          </a:prstGeom>
        </p:spPr>
      </p:pic>
      <p:pic>
        <p:nvPicPr>
          <p:cNvPr id="8" name="Рисунок 7">
            <a:hlinkClick r:id="rId5" action="ppaction://hlinksldjump"/>
            <a:extLst>
              <a:ext uri="{FF2B5EF4-FFF2-40B4-BE49-F238E27FC236}">
                <a16:creationId xmlns:a16="http://schemas.microsoft.com/office/drawing/2014/main" id="{BE65C693-F96B-491C-BF6F-BBDE3FFC281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59876" y="5187490"/>
            <a:ext cx="1043608" cy="573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175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DF9091A-46BD-4B4C-8796-9BED4E457B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11" b="97889" l="6676" r="94126">
                        <a14:foregroundMark x1="19760" y1="91000" x2="19760" y2="91000"/>
                        <a14:foregroundMark x1="24299" y1="96333" x2="24299" y2="96333"/>
                        <a14:foregroundMark x1="6809" y1="62111" x2="6809" y2="62111"/>
                        <a14:foregroundMark x1="63151" y1="95444" x2="63151" y2="95444"/>
                        <a14:foregroundMark x1="61949" y1="97889" x2="61949" y2="97889"/>
                        <a14:foregroundMark x1="35514" y1="6889" x2="35514" y2="6889"/>
                        <a14:foregroundMark x1="82377" y1="14444" x2="82377" y2="14444"/>
                        <a14:foregroundMark x1="80908" y1="20889" x2="80908" y2="20889"/>
                        <a14:foregroundMark x1="68091" y1="46889" x2="68091" y2="46889"/>
                        <a14:foregroundMark x1="61015" y1="79222" x2="61015" y2="79222"/>
                        <a14:foregroundMark x1="66355" y1="58889" x2="66355" y2="58889"/>
                        <a14:foregroundMark x1="69025" y1="54222" x2="69025" y2="54222"/>
                        <a14:foregroundMark x1="68491" y1="41889" x2="68491" y2="41889"/>
                        <a14:foregroundMark x1="75834" y1="32889" x2="75834" y2="32889"/>
                        <a14:foregroundMark x1="78238" y1="24000" x2="78238" y2="24000"/>
                        <a14:foregroundMark x1="78238" y1="22111" x2="78238" y2="22111"/>
                        <a14:foregroundMark x1="79039" y1="20111" x2="79039" y2="20111"/>
                        <a14:foregroundMark x1="79039" y1="20111" x2="79039" y2="20111"/>
                        <a14:foregroundMark x1="83845" y1="10778" x2="83845" y2="10778"/>
                        <a14:foregroundMark x1="81175" y1="1444" x2="83311" y2="22333"/>
                        <a14:foregroundMark x1="83311" y1="22333" x2="89319" y2="31444"/>
                        <a14:foregroundMark x1="89319" y1="31444" x2="89319" y2="45111"/>
                        <a14:foregroundMark x1="81709" y1="2889" x2="81709" y2="2889"/>
                        <a14:foregroundMark x1="84379" y1="2000" x2="85180" y2="14667"/>
                        <a14:foregroundMark x1="85180" y1="14667" x2="90521" y2="24333"/>
                        <a14:foregroundMark x1="90521" y1="24333" x2="89453" y2="31667"/>
                        <a14:foregroundMark x1="89720" y1="26000" x2="93458" y2="41222"/>
                        <a14:foregroundMark x1="93858" y1="39667" x2="94126" y2="54444"/>
                        <a14:foregroundMark x1="72497" y1="51556" x2="75834" y2="56222"/>
                        <a14:foregroundMark x1="77303" y1="55889" x2="78104" y2="55889"/>
                        <a14:foregroundMark x1="76368" y1="58556" x2="83178" y2="60556"/>
                        <a14:foregroundMark x1="80240" y1="61778" x2="82644" y2="67222"/>
                        <a14:foregroundMark x1="81175" y1="67889" x2="83178" y2="71111"/>
                        <a14:foregroundMark x1="39920" y1="9111" x2="43391" y2="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80" y="332655"/>
            <a:ext cx="3909173" cy="4697271"/>
          </a:xfrm>
          <a:prstGeom prst="rect">
            <a:avLst/>
          </a:prstGeom>
        </p:spPr>
      </p:pic>
      <p:sp>
        <p:nvSpPr>
          <p:cNvPr id="6" name="Облачко с текстом: прямоугольное 5">
            <a:extLst>
              <a:ext uri="{FF2B5EF4-FFF2-40B4-BE49-F238E27FC236}">
                <a16:creationId xmlns:a16="http://schemas.microsoft.com/office/drawing/2014/main" id="{FE3749CB-2E39-4C81-A021-6A97DB8D9E1B}"/>
              </a:ext>
            </a:extLst>
          </p:cNvPr>
          <p:cNvSpPr/>
          <p:nvPr/>
        </p:nvSpPr>
        <p:spPr>
          <a:xfrm>
            <a:off x="5076056" y="352640"/>
            <a:ext cx="3386264" cy="1708208"/>
          </a:xfrm>
          <a:prstGeom prst="wedgeRectCallout">
            <a:avLst>
              <a:gd name="adj1" fmla="val -68140"/>
              <a:gd name="adj2" fmla="val 88436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Молодец!</a:t>
            </a:r>
          </a:p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Правильный ответ. Давай посмотрим подробнее!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00D7BAB-81E5-4106-A76A-14CCF91DF6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24128" y="3789040"/>
            <a:ext cx="2921636" cy="1944216"/>
          </a:xfrm>
          <a:prstGeom prst="rect">
            <a:avLst/>
          </a:prstGeom>
        </p:spPr>
      </p:pic>
      <p:pic>
        <p:nvPicPr>
          <p:cNvPr id="8" name="Рисунок 7">
            <a:hlinkClick r:id="rId5" action="ppaction://hlinksldjump"/>
            <a:extLst>
              <a:ext uri="{FF2B5EF4-FFF2-40B4-BE49-F238E27FC236}">
                <a16:creationId xmlns:a16="http://schemas.microsoft.com/office/drawing/2014/main" id="{5AA21099-A40C-4C74-94E1-1C1759BEB18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727473"/>
            <a:ext cx="114300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203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E6843EA-F624-432D-8183-12C82071C4D7}"/>
              </a:ext>
            </a:extLst>
          </p:cNvPr>
          <p:cNvSpPr/>
          <p:nvPr/>
        </p:nvSpPr>
        <p:spPr>
          <a:xfrm>
            <a:off x="1835696" y="116632"/>
            <a:ext cx="590465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Парк Ленинского Комсомола</a:t>
            </a:r>
          </a:p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(Новый парк)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759267D-0F66-4DC1-8D3D-9F3F0B1309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backgroundMark x1="50092" y1="31771" x2="59300" y2="20964"/>
                        <a14:backgroundMark x1="58932" y1="25000" x2="60773" y2="436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7173" y="-531440"/>
            <a:ext cx="4680520" cy="6619962"/>
          </a:xfrm>
          <a:prstGeom prst="rect">
            <a:avLst/>
          </a:prstGeom>
        </p:spPr>
      </p:pic>
      <p:pic>
        <p:nvPicPr>
          <p:cNvPr id="9" name="Рисунок 8">
            <a:hlinkClick r:id="rId4" action="ppaction://hlinksldjump"/>
            <a:extLst>
              <a:ext uri="{FF2B5EF4-FFF2-40B4-BE49-F238E27FC236}">
                <a16:creationId xmlns:a16="http://schemas.microsoft.com/office/drawing/2014/main" id="{1C9A2073-30A5-4C60-921B-E63C2AE7E18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5514538"/>
            <a:ext cx="1043608" cy="573984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54F487C-963A-4777-A4BD-8A606C991188}"/>
              </a:ext>
            </a:extLst>
          </p:cNvPr>
          <p:cNvSpPr/>
          <p:nvPr/>
        </p:nvSpPr>
        <p:spPr>
          <a:xfrm>
            <a:off x="2123728" y="980728"/>
            <a:ext cx="6948264" cy="181588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Территория парка обсажена лиственницами, березами, липами, тополями, плодово-ягодными кустарниками.</a:t>
            </a:r>
            <a:br>
              <a:rPr lang="ru-RU" sz="1600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центре парка расположен памятник героям Великой Отечественной войны. Парк пересекает Аллея Славы, на которой установлены бюсты Героев Советского Союза, жителей Богородска, которые погибли в свое время в горячих точках во время Великой Отечественной войны. В честь них названы улица нашего города.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9C5A546-1F43-4F2F-AE55-354A7C5C17E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965595"/>
            <a:ext cx="3528392" cy="264629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832B5E1-90D2-4653-B46A-A5FE333F2C4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7860" y="3156761"/>
            <a:ext cx="3400801" cy="2263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198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DF9091A-46BD-4B4C-8796-9BED4E457B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11" b="97889" l="6676" r="94126">
                        <a14:foregroundMark x1="19760" y1="91000" x2="19760" y2="91000"/>
                        <a14:foregroundMark x1="24299" y1="96333" x2="24299" y2="96333"/>
                        <a14:foregroundMark x1="6809" y1="62111" x2="6809" y2="62111"/>
                        <a14:foregroundMark x1="63151" y1="95444" x2="63151" y2="95444"/>
                        <a14:foregroundMark x1="61949" y1="97889" x2="61949" y2="97889"/>
                        <a14:foregroundMark x1="35514" y1="6889" x2="35514" y2="6889"/>
                        <a14:foregroundMark x1="82377" y1="14444" x2="82377" y2="14444"/>
                        <a14:foregroundMark x1="80908" y1="20889" x2="80908" y2="20889"/>
                        <a14:foregroundMark x1="68091" y1="46889" x2="68091" y2="46889"/>
                        <a14:foregroundMark x1="61015" y1="79222" x2="61015" y2="79222"/>
                        <a14:foregroundMark x1="66355" y1="58889" x2="66355" y2="58889"/>
                        <a14:foregroundMark x1="69025" y1="54222" x2="69025" y2="54222"/>
                        <a14:foregroundMark x1="68491" y1="41889" x2="68491" y2="41889"/>
                        <a14:foregroundMark x1="75834" y1="32889" x2="75834" y2="32889"/>
                        <a14:foregroundMark x1="78238" y1="24000" x2="78238" y2="24000"/>
                        <a14:foregroundMark x1="78238" y1="22111" x2="78238" y2="22111"/>
                        <a14:foregroundMark x1="79039" y1="20111" x2="79039" y2="20111"/>
                        <a14:foregroundMark x1="79039" y1="20111" x2="79039" y2="20111"/>
                        <a14:foregroundMark x1="83845" y1="10778" x2="83845" y2="10778"/>
                        <a14:foregroundMark x1="81175" y1="1444" x2="83311" y2="22333"/>
                        <a14:foregroundMark x1="83311" y1="22333" x2="89319" y2="31444"/>
                        <a14:foregroundMark x1="89319" y1="31444" x2="89319" y2="45111"/>
                        <a14:foregroundMark x1="81709" y1="2889" x2="81709" y2="2889"/>
                        <a14:foregroundMark x1="84379" y1="2000" x2="85180" y2="14667"/>
                        <a14:foregroundMark x1="85180" y1="14667" x2="90521" y2="24333"/>
                        <a14:foregroundMark x1="90521" y1="24333" x2="89453" y2="31667"/>
                        <a14:foregroundMark x1="89720" y1="26000" x2="93458" y2="41222"/>
                        <a14:foregroundMark x1="93858" y1="39667" x2="94126" y2="54444"/>
                        <a14:foregroundMark x1="72497" y1="51556" x2="75834" y2="56222"/>
                        <a14:foregroundMark x1="77303" y1="55889" x2="78104" y2="55889"/>
                        <a14:foregroundMark x1="76368" y1="58556" x2="83178" y2="60556"/>
                        <a14:foregroundMark x1="80240" y1="61778" x2="82644" y2="67222"/>
                        <a14:foregroundMark x1="81175" y1="67889" x2="83178" y2="71111"/>
                        <a14:foregroundMark x1="39920" y1="9111" x2="43391" y2="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80" y="332655"/>
            <a:ext cx="3909173" cy="4697271"/>
          </a:xfrm>
          <a:prstGeom prst="rect">
            <a:avLst/>
          </a:prstGeom>
        </p:spPr>
      </p:pic>
      <p:sp>
        <p:nvSpPr>
          <p:cNvPr id="6" name="Облачко с текстом: прямоугольное 5">
            <a:extLst>
              <a:ext uri="{FF2B5EF4-FFF2-40B4-BE49-F238E27FC236}">
                <a16:creationId xmlns:a16="http://schemas.microsoft.com/office/drawing/2014/main" id="{FE3749CB-2E39-4C81-A021-6A97DB8D9E1B}"/>
              </a:ext>
            </a:extLst>
          </p:cNvPr>
          <p:cNvSpPr/>
          <p:nvPr/>
        </p:nvSpPr>
        <p:spPr>
          <a:xfrm>
            <a:off x="4590853" y="332654"/>
            <a:ext cx="4157611" cy="1728193"/>
          </a:xfrm>
          <a:prstGeom prst="wedgeRectCallout">
            <a:avLst>
              <a:gd name="adj1" fmla="val -58409"/>
              <a:gd name="adj2" fmla="val 1188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Вспомнили в каком парке находится Аллея славы?</a:t>
            </a:r>
          </a:p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Тогда переходим к следующему вопросу!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00D7BAB-81E5-4106-A76A-14CCF91DF6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2160" y="3235370"/>
            <a:ext cx="2921636" cy="1944216"/>
          </a:xfrm>
          <a:prstGeom prst="rect">
            <a:avLst/>
          </a:prstGeom>
        </p:spPr>
      </p:pic>
      <p:pic>
        <p:nvPicPr>
          <p:cNvPr id="8" name="Рисунок 7">
            <a:hlinkClick r:id="rId5" action="ppaction://hlinksldjump"/>
            <a:extLst>
              <a:ext uri="{FF2B5EF4-FFF2-40B4-BE49-F238E27FC236}">
                <a16:creationId xmlns:a16="http://schemas.microsoft.com/office/drawing/2014/main" id="{BE65C693-F96B-491C-BF6F-BBDE3FFC281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836746"/>
            <a:ext cx="1043608" cy="573984"/>
          </a:xfrm>
          <a:prstGeom prst="rect">
            <a:avLst/>
          </a:prstGeom>
        </p:spPr>
      </p:pic>
      <p:pic>
        <p:nvPicPr>
          <p:cNvPr id="9" name="Рисунок 8">
            <a:hlinkClick r:id="rId7" action="ppaction://hlinksldjump"/>
            <a:extLst>
              <a:ext uri="{FF2B5EF4-FFF2-40B4-BE49-F238E27FC236}">
                <a16:creationId xmlns:a16="http://schemas.microsoft.com/office/drawing/2014/main" id="{94594DA0-BDE9-422D-AAF4-89725FB201C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5661248"/>
            <a:ext cx="1043608" cy="573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825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hlinkClick r:id="rId2" action="ppaction://hlinksldjump"/>
            <a:extLst>
              <a:ext uri="{FF2B5EF4-FFF2-40B4-BE49-F238E27FC236}">
                <a16:creationId xmlns:a16="http://schemas.microsoft.com/office/drawing/2014/main" id="{F4843EB0-62CD-431D-BD52-709EA3120B9C}"/>
              </a:ext>
            </a:extLst>
          </p:cNvPr>
          <p:cNvSpPr/>
          <p:nvPr/>
        </p:nvSpPr>
        <p:spPr>
          <a:xfrm>
            <a:off x="4860032" y="4005064"/>
            <a:ext cx="3875512" cy="62636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>
            <a:hlinkClick r:id="rId3" action="ppaction://hlinksldjump"/>
            <a:extLst>
              <a:ext uri="{FF2B5EF4-FFF2-40B4-BE49-F238E27FC236}">
                <a16:creationId xmlns:a16="http://schemas.microsoft.com/office/drawing/2014/main" id="{EF551DEB-C07D-4516-96FC-5F34E2AFBE8A}"/>
              </a:ext>
            </a:extLst>
          </p:cNvPr>
          <p:cNvSpPr/>
          <p:nvPr/>
        </p:nvSpPr>
        <p:spPr>
          <a:xfrm>
            <a:off x="531808" y="4005064"/>
            <a:ext cx="3600400" cy="62636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95EC05D-643B-4A7E-B08B-EE5BEE64DBDE}"/>
              </a:ext>
            </a:extLst>
          </p:cNvPr>
          <p:cNvSpPr/>
          <p:nvPr/>
        </p:nvSpPr>
        <p:spPr>
          <a:xfrm>
            <a:off x="0" y="116632"/>
            <a:ext cx="866999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Вопрос 6. Место, откуда началась история села Богородского?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719F796-658C-434B-8356-5A5FD1ED2B1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9570" y="1124744"/>
            <a:ext cx="3844876" cy="2592288"/>
          </a:xfrm>
          <a:prstGeom prst="rect">
            <a:avLst/>
          </a:prstGeom>
        </p:spPr>
      </p:pic>
      <p:sp>
        <p:nvSpPr>
          <p:cNvPr id="7" name="TextBox 6">
            <a:hlinkClick r:id="rId3" action="ppaction://hlinksldjump"/>
            <a:extLst>
              <a:ext uri="{FF2B5EF4-FFF2-40B4-BE49-F238E27FC236}">
                <a16:creationId xmlns:a16="http://schemas.microsoft.com/office/drawing/2014/main" id="{749B22A9-4F4A-47DC-82CB-505EA063C5A3}"/>
              </a:ext>
            </a:extLst>
          </p:cNvPr>
          <p:cNvSpPr txBox="1"/>
          <p:nvPr/>
        </p:nvSpPr>
        <p:spPr>
          <a:xfrm>
            <a:off x="891848" y="3970941"/>
            <a:ext cx="28805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Кабацкое озеро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59F3361-1424-4AE6-92A4-2B37B38CAB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34182" y="1123851"/>
            <a:ext cx="3796114" cy="2530742"/>
          </a:xfrm>
          <a:prstGeom prst="rect">
            <a:avLst/>
          </a:prstGeom>
        </p:spPr>
      </p:pic>
      <p:sp>
        <p:nvSpPr>
          <p:cNvPr id="14" name="TextBox 13">
            <a:hlinkClick r:id="rId2" action="ppaction://hlinksldjump"/>
            <a:extLst>
              <a:ext uri="{FF2B5EF4-FFF2-40B4-BE49-F238E27FC236}">
                <a16:creationId xmlns:a16="http://schemas.microsoft.com/office/drawing/2014/main" id="{A2F6B642-6B30-41EC-82D6-6F60215C1503}"/>
              </a:ext>
            </a:extLst>
          </p:cNvPr>
          <p:cNvSpPr txBox="1"/>
          <p:nvPr/>
        </p:nvSpPr>
        <p:spPr>
          <a:xfrm>
            <a:off x="5724128" y="3970940"/>
            <a:ext cx="22740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Крутая гора</a:t>
            </a:r>
          </a:p>
        </p:txBody>
      </p:sp>
    </p:spTree>
    <p:extLst>
      <p:ext uri="{BB962C8B-B14F-4D97-AF65-F5344CB8AC3E}">
        <p14:creationId xmlns:p14="http://schemas.microsoft.com/office/powerpoint/2010/main" val="7397651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DF9091A-46BD-4B4C-8796-9BED4E457B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11" b="97889" l="6676" r="94126">
                        <a14:foregroundMark x1="19760" y1="91000" x2="19760" y2="91000"/>
                        <a14:foregroundMark x1="24299" y1="96333" x2="24299" y2="96333"/>
                        <a14:foregroundMark x1="6809" y1="62111" x2="6809" y2="62111"/>
                        <a14:foregroundMark x1="63151" y1="95444" x2="63151" y2="95444"/>
                        <a14:foregroundMark x1="61949" y1="97889" x2="61949" y2="97889"/>
                        <a14:foregroundMark x1="35514" y1="6889" x2="35514" y2="6889"/>
                        <a14:foregroundMark x1="82377" y1="14444" x2="82377" y2="14444"/>
                        <a14:foregroundMark x1="80908" y1="20889" x2="80908" y2="20889"/>
                        <a14:foregroundMark x1="68091" y1="46889" x2="68091" y2="46889"/>
                        <a14:foregroundMark x1="61015" y1="79222" x2="61015" y2="79222"/>
                        <a14:foregroundMark x1="66355" y1="58889" x2="66355" y2="58889"/>
                        <a14:foregroundMark x1="69025" y1="54222" x2="69025" y2="54222"/>
                        <a14:foregroundMark x1="68491" y1="41889" x2="68491" y2="41889"/>
                        <a14:foregroundMark x1="75834" y1="32889" x2="75834" y2="32889"/>
                        <a14:foregroundMark x1="78238" y1="24000" x2="78238" y2="24000"/>
                        <a14:foregroundMark x1="78238" y1="22111" x2="78238" y2="22111"/>
                        <a14:foregroundMark x1="79039" y1="20111" x2="79039" y2="20111"/>
                        <a14:foregroundMark x1="79039" y1="20111" x2="79039" y2="20111"/>
                        <a14:foregroundMark x1="83845" y1="10778" x2="83845" y2="10778"/>
                        <a14:foregroundMark x1="81175" y1="1444" x2="83311" y2="22333"/>
                        <a14:foregroundMark x1="83311" y1="22333" x2="89319" y2="31444"/>
                        <a14:foregroundMark x1="89319" y1="31444" x2="89319" y2="45111"/>
                        <a14:foregroundMark x1="81709" y1="2889" x2="81709" y2="2889"/>
                        <a14:foregroundMark x1="84379" y1="2000" x2="85180" y2="14667"/>
                        <a14:foregroundMark x1="85180" y1="14667" x2="90521" y2="24333"/>
                        <a14:foregroundMark x1="90521" y1="24333" x2="89453" y2="31667"/>
                        <a14:foregroundMark x1="89720" y1="26000" x2="93458" y2="41222"/>
                        <a14:foregroundMark x1="93858" y1="39667" x2="94126" y2="54444"/>
                        <a14:foregroundMark x1="72497" y1="51556" x2="75834" y2="56222"/>
                        <a14:foregroundMark x1="77303" y1="55889" x2="78104" y2="55889"/>
                        <a14:foregroundMark x1="76368" y1="58556" x2="83178" y2="60556"/>
                        <a14:foregroundMark x1="80240" y1="61778" x2="82644" y2="67222"/>
                        <a14:foregroundMark x1="81175" y1="67889" x2="83178" y2="71111"/>
                        <a14:foregroundMark x1="39920" y1="9111" x2="43391" y2="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80" y="332655"/>
            <a:ext cx="3909173" cy="4697271"/>
          </a:xfrm>
          <a:prstGeom prst="rect">
            <a:avLst/>
          </a:prstGeom>
        </p:spPr>
      </p:pic>
      <p:sp>
        <p:nvSpPr>
          <p:cNvPr id="6" name="Облачко с текстом: прямоугольное 5">
            <a:extLst>
              <a:ext uri="{FF2B5EF4-FFF2-40B4-BE49-F238E27FC236}">
                <a16:creationId xmlns:a16="http://schemas.microsoft.com/office/drawing/2014/main" id="{FE3749CB-2E39-4C81-A021-6A97DB8D9E1B}"/>
              </a:ext>
            </a:extLst>
          </p:cNvPr>
          <p:cNvSpPr/>
          <p:nvPr/>
        </p:nvSpPr>
        <p:spPr>
          <a:xfrm>
            <a:off x="5220072" y="476672"/>
            <a:ext cx="3242248" cy="1152128"/>
          </a:xfrm>
          <a:prstGeom prst="wedgeRectCallout">
            <a:avLst>
              <a:gd name="adj1" fmla="val -71417"/>
              <a:gd name="adj2" fmla="val 10984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 еще ! </a:t>
            </a:r>
          </a:p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Почти у цели!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00D7BAB-81E5-4106-A76A-14CCF91DF6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24128" y="3789040"/>
            <a:ext cx="2921636" cy="1944216"/>
          </a:xfrm>
          <a:prstGeom prst="rect">
            <a:avLst/>
          </a:prstGeom>
        </p:spPr>
      </p:pic>
      <p:pic>
        <p:nvPicPr>
          <p:cNvPr id="8" name="Рисунок 7">
            <a:hlinkClick r:id="rId5" action="ppaction://hlinksldjump"/>
            <a:extLst>
              <a:ext uri="{FF2B5EF4-FFF2-40B4-BE49-F238E27FC236}">
                <a16:creationId xmlns:a16="http://schemas.microsoft.com/office/drawing/2014/main" id="{BE65C693-F96B-491C-BF6F-BBDE3FFC281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59876" y="5187490"/>
            <a:ext cx="1043608" cy="573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217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DF9091A-46BD-4B4C-8796-9BED4E457B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11" b="97889" l="6676" r="94126">
                        <a14:foregroundMark x1="19760" y1="91000" x2="19760" y2="91000"/>
                        <a14:foregroundMark x1="24299" y1="96333" x2="24299" y2="96333"/>
                        <a14:foregroundMark x1="6809" y1="62111" x2="6809" y2="62111"/>
                        <a14:foregroundMark x1="63151" y1="95444" x2="63151" y2="95444"/>
                        <a14:foregroundMark x1="61949" y1="97889" x2="61949" y2="97889"/>
                        <a14:foregroundMark x1="35514" y1="6889" x2="35514" y2="6889"/>
                        <a14:foregroundMark x1="82377" y1="14444" x2="82377" y2="14444"/>
                        <a14:foregroundMark x1="80908" y1="20889" x2="80908" y2="20889"/>
                        <a14:foregroundMark x1="68091" y1="46889" x2="68091" y2="46889"/>
                        <a14:foregroundMark x1="61015" y1="79222" x2="61015" y2="79222"/>
                        <a14:foregroundMark x1="66355" y1="58889" x2="66355" y2="58889"/>
                        <a14:foregroundMark x1="69025" y1="54222" x2="69025" y2="54222"/>
                        <a14:foregroundMark x1="68491" y1="41889" x2="68491" y2="41889"/>
                        <a14:foregroundMark x1="75834" y1="32889" x2="75834" y2="32889"/>
                        <a14:foregroundMark x1="78238" y1="24000" x2="78238" y2="24000"/>
                        <a14:foregroundMark x1="78238" y1="22111" x2="78238" y2="22111"/>
                        <a14:foregroundMark x1="79039" y1="20111" x2="79039" y2="20111"/>
                        <a14:foregroundMark x1="79039" y1="20111" x2="79039" y2="20111"/>
                        <a14:foregroundMark x1="83845" y1="10778" x2="83845" y2="10778"/>
                        <a14:foregroundMark x1="81175" y1="1444" x2="83311" y2="22333"/>
                        <a14:foregroundMark x1="83311" y1="22333" x2="89319" y2="31444"/>
                        <a14:foregroundMark x1="89319" y1="31444" x2="89319" y2="45111"/>
                        <a14:foregroundMark x1="81709" y1="2889" x2="81709" y2="2889"/>
                        <a14:foregroundMark x1="84379" y1="2000" x2="85180" y2="14667"/>
                        <a14:foregroundMark x1="85180" y1="14667" x2="90521" y2="24333"/>
                        <a14:foregroundMark x1="90521" y1="24333" x2="89453" y2="31667"/>
                        <a14:foregroundMark x1="89720" y1="26000" x2="93458" y2="41222"/>
                        <a14:foregroundMark x1="93858" y1="39667" x2="94126" y2="54444"/>
                        <a14:foregroundMark x1="72497" y1="51556" x2="75834" y2="56222"/>
                        <a14:foregroundMark x1="77303" y1="55889" x2="78104" y2="55889"/>
                        <a14:foregroundMark x1="76368" y1="58556" x2="83178" y2="60556"/>
                        <a14:foregroundMark x1="80240" y1="61778" x2="82644" y2="67222"/>
                        <a14:foregroundMark x1="81175" y1="67889" x2="83178" y2="71111"/>
                        <a14:foregroundMark x1="39920" y1="9111" x2="43391" y2="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80" y="332655"/>
            <a:ext cx="3909173" cy="4697271"/>
          </a:xfrm>
          <a:prstGeom prst="rect">
            <a:avLst/>
          </a:prstGeom>
        </p:spPr>
      </p:pic>
      <p:sp>
        <p:nvSpPr>
          <p:cNvPr id="6" name="Облачко с текстом: прямоугольное 5">
            <a:extLst>
              <a:ext uri="{FF2B5EF4-FFF2-40B4-BE49-F238E27FC236}">
                <a16:creationId xmlns:a16="http://schemas.microsoft.com/office/drawing/2014/main" id="{FE3749CB-2E39-4C81-A021-6A97DB8D9E1B}"/>
              </a:ext>
            </a:extLst>
          </p:cNvPr>
          <p:cNvSpPr/>
          <p:nvPr/>
        </p:nvSpPr>
        <p:spPr>
          <a:xfrm>
            <a:off x="4572000" y="548680"/>
            <a:ext cx="4248472" cy="1852224"/>
          </a:xfrm>
          <a:prstGeom prst="wedgeRectCallout">
            <a:avLst>
              <a:gd name="adj1" fmla="val -54291"/>
              <a:gd name="adj2" fmla="val 94272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Молодец!</a:t>
            </a:r>
          </a:p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Правильный ответ.</a:t>
            </a:r>
          </a:p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Давай посмотрим подробнее про Кабацкое озеро.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00D7BAB-81E5-4106-A76A-14CCF91DF6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24128" y="3789040"/>
            <a:ext cx="2921636" cy="1944216"/>
          </a:xfrm>
          <a:prstGeom prst="rect">
            <a:avLst/>
          </a:prstGeom>
        </p:spPr>
      </p:pic>
      <p:pic>
        <p:nvPicPr>
          <p:cNvPr id="8" name="Рисунок 7">
            <a:hlinkClick r:id="rId5" action="ppaction://hlinksldjump"/>
            <a:extLst>
              <a:ext uri="{FF2B5EF4-FFF2-40B4-BE49-F238E27FC236}">
                <a16:creationId xmlns:a16="http://schemas.microsoft.com/office/drawing/2014/main" id="{9C96DAAB-01D5-453A-BF03-ED89FFCFE0E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3548" y="2094847"/>
            <a:ext cx="114300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978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E6843EA-F624-432D-8183-12C82071C4D7}"/>
              </a:ext>
            </a:extLst>
          </p:cNvPr>
          <p:cNvSpPr/>
          <p:nvPr/>
        </p:nvSpPr>
        <p:spPr>
          <a:xfrm>
            <a:off x="1835696" y="116632"/>
            <a:ext cx="5904656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Кабацкое озеро 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142C076-B4B8-42C5-B56B-35C4DCCBBA5D}"/>
              </a:ext>
            </a:extLst>
          </p:cNvPr>
          <p:cNvSpPr/>
          <p:nvPr/>
        </p:nvSpPr>
        <p:spPr>
          <a:xfrm>
            <a:off x="1979712" y="692696"/>
            <a:ext cx="7092280" cy="184665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600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Историческое ядро Богородска, его «сердце» — это территория вокруг Кабацкого озера. Кабацкое озеро, место, от которого начинается история села Богородского.</a:t>
            </a:r>
            <a:r>
              <a:rPr lang="ru-RU" dirty="0"/>
              <a:t> </a:t>
            </a:r>
            <a:r>
              <a:rPr lang="ru-RU" sz="1600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 пруда пошло от Царева кабака — места, где собирались после трудового дня отдохнуть, узнать последние новости из столицы. Небольшой овальный пруд или озеро располагается в самом центре города. Прогулка вокруг озера доставит удовольствие и даст полное представление о старинной архитектуре города.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759267D-0F66-4DC1-8D3D-9F3F0B1309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backgroundMark x1="50092" y1="31771" x2="59300" y2="20964"/>
                        <a14:backgroundMark x1="58932" y1="25000" x2="60773" y2="436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16" y="-603448"/>
            <a:ext cx="4680520" cy="6619962"/>
          </a:xfrm>
          <a:prstGeom prst="rect">
            <a:avLst/>
          </a:prstGeom>
        </p:spPr>
      </p:pic>
      <p:pic>
        <p:nvPicPr>
          <p:cNvPr id="9" name="Рисунок 8">
            <a:hlinkClick r:id="rId4" action="ppaction://hlinksldjump"/>
            <a:extLst>
              <a:ext uri="{FF2B5EF4-FFF2-40B4-BE49-F238E27FC236}">
                <a16:creationId xmlns:a16="http://schemas.microsoft.com/office/drawing/2014/main" id="{1C9A2073-30A5-4C60-921B-E63C2AE7E18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5514538"/>
            <a:ext cx="1043608" cy="57398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819BE41-3B99-4239-BEBA-6DE243F9B37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7756" y="2636912"/>
            <a:ext cx="2760412" cy="265997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B2200D2-1128-4552-B37D-A689B6D5138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905954"/>
            <a:ext cx="3858100" cy="2241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379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DF9091A-46BD-4B4C-8796-9BED4E457B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11" b="97889" l="6676" r="94126">
                        <a14:foregroundMark x1="19760" y1="91000" x2="19760" y2="91000"/>
                        <a14:foregroundMark x1="24299" y1="96333" x2="24299" y2="96333"/>
                        <a14:foregroundMark x1="6809" y1="62111" x2="6809" y2="62111"/>
                        <a14:foregroundMark x1="63151" y1="95444" x2="63151" y2="95444"/>
                        <a14:foregroundMark x1="61949" y1="97889" x2="61949" y2="97889"/>
                        <a14:foregroundMark x1="35514" y1="6889" x2="35514" y2="6889"/>
                        <a14:foregroundMark x1="82377" y1="14444" x2="82377" y2="14444"/>
                        <a14:foregroundMark x1="80908" y1="20889" x2="80908" y2="20889"/>
                        <a14:foregroundMark x1="68091" y1="46889" x2="68091" y2="46889"/>
                        <a14:foregroundMark x1="61015" y1="79222" x2="61015" y2="79222"/>
                        <a14:foregroundMark x1="66355" y1="58889" x2="66355" y2="58889"/>
                        <a14:foregroundMark x1="69025" y1="54222" x2="69025" y2="54222"/>
                        <a14:foregroundMark x1="68491" y1="41889" x2="68491" y2="41889"/>
                        <a14:foregroundMark x1="75834" y1="32889" x2="75834" y2="32889"/>
                        <a14:foregroundMark x1="78238" y1="24000" x2="78238" y2="24000"/>
                        <a14:foregroundMark x1="78238" y1="22111" x2="78238" y2="22111"/>
                        <a14:foregroundMark x1="79039" y1="20111" x2="79039" y2="20111"/>
                        <a14:foregroundMark x1="79039" y1="20111" x2="79039" y2="20111"/>
                        <a14:foregroundMark x1="83845" y1="10778" x2="83845" y2="10778"/>
                        <a14:foregroundMark x1="81175" y1="1444" x2="83311" y2="22333"/>
                        <a14:foregroundMark x1="83311" y1="22333" x2="89319" y2="31444"/>
                        <a14:foregroundMark x1="89319" y1="31444" x2="89319" y2="45111"/>
                        <a14:foregroundMark x1="81709" y1="2889" x2="81709" y2="2889"/>
                        <a14:foregroundMark x1="84379" y1="2000" x2="85180" y2="14667"/>
                        <a14:foregroundMark x1="85180" y1="14667" x2="90521" y2="24333"/>
                        <a14:foregroundMark x1="90521" y1="24333" x2="89453" y2="31667"/>
                        <a14:foregroundMark x1="89720" y1="26000" x2="93458" y2="41222"/>
                        <a14:foregroundMark x1="93858" y1="39667" x2="94126" y2="54444"/>
                        <a14:foregroundMark x1="72497" y1="51556" x2="75834" y2="56222"/>
                        <a14:foregroundMark x1="77303" y1="55889" x2="78104" y2="55889"/>
                        <a14:foregroundMark x1="76368" y1="58556" x2="83178" y2="60556"/>
                        <a14:foregroundMark x1="80240" y1="61778" x2="82644" y2="67222"/>
                        <a14:foregroundMark x1="81175" y1="67889" x2="83178" y2="71111"/>
                        <a14:foregroundMark x1="39920" y1="9111" x2="43391" y2="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80" y="332655"/>
            <a:ext cx="3909173" cy="4697271"/>
          </a:xfrm>
          <a:prstGeom prst="rect">
            <a:avLst/>
          </a:prstGeom>
        </p:spPr>
      </p:pic>
      <p:sp>
        <p:nvSpPr>
          <p:cNvPr id="6" name="Облачко с текстом: прямоугольное 5">
            <a:extLst>
              <a:ext uri="{FF2B5EF4-FFF2-40B4-BE49-F238E27FC236}">
                <a16:creationId xmlns:a16="http://schemas.microsoft.com/office/drawing/2014/main" id="{FE3749CB-2E39-4C81-A021-6A97DB8D9E1B}"/>
              </a:ext>
            </a:extLst>
          </p:cNvPr>
          <p:cNvSpPr/>
          <p:nvPr/>
        </p:nvSpPr>
        <p:spPr>
          <a:xfrm>
            <a:off x="5004048" y="332655"/>
            <a:ext cx="3744416" cy="1152130"/>
          </a:xfrm>
          <a:prstGeom prst="wedgeRectCallout">
            <a:avLst>
              <a:gd name="adj1" fmla="val -65467"/>
              <a:gd name="adj2" fmla="val 10657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Переходим к следующему вопросу!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00D7BAB-81E5-4106-A76A-14CCF91DF6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2160" y="3235370"/>
            <a:ext cx="2921636" cy="1944216"/>
          </a:xfrm>
          <a:prstGeom prst="rect">
            <a:avLst/>
          </a:prstGeom>
        </p:spPr>
      </p:pic>
      <p:pic>
        <p:nvPicPr>
          <p:cNvPr id="8" name="Рисунок 7">
            <a:hlinkClick r:id="rId5" action="ppaction://hlinksldjump"/>
            <a:extLst>
              <a:ext uri="{FF2B5EF4-FFF2-40B4-BE49-F238E27FC236}">
                <a16:creationId xmlns:a16="http://schemas.microsoft.com/office/drawing/2014/main" id="{BE65C693-F96B-491C-BF6F-BBDE3FFC281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836746"/>
            <a:ext cx="1043608" cy="573984"/>
          </a:xfrm>
          <a:prstGeom prst="rect">
            <a:avLst/>
          </a:prstGeom>
        </p:spPr>
      </p:pic>
      <p:pic>
        <p:nvPicPr>
          <p:cNvPr id="9" name="Рисунок 8">
            <a:hlinkClick r:id="rId7" action="ppaction://hlinksldjump"/>
            <a:extLst>
              <a:ext uri="{FF2B5EF4-FFF2-40B4-BE49-F238E27FC236}">
                <a16:creationId xmlns:a16="http://schemas.microsoft.com/office/drawing/2014/main" id="{94594DA0-BDE9-422D-AAF4-89725FB201C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5661248"/>
            <a:ext cx="1043608" cy="573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216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hlinkClick r:id="rId2" action="ppaction://hlinksldjump"/>
            <a:extLst>
              <a:ext uri="{FF2B5EF4-FFF2-40B4-BE49-F238E27FC236}">
                <a16:creationId xmlns:a16="http://schemas.microsoft.com/office/drawing/2014/main" id="{F4843EB0-62CD-431D-BD52-709EA3120B9C}"/>
              </a:ext>
            </a:extLst>
          </p:cNvPr>
          <p:cNvSpPr/>
          <p:nvPr/>
        </p:nvSpPr>
        <p:spPr>
          <a:xfrm>
            <a:off x="4860032" y="4005064"/>
            <a:ext cx="3875512" cy="62636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>
            <a:hlinkClick r:id="rId3" action="ppaction://hlinksldjump"/>
            <a:extLst>
              <a:ext uri="{FF2B5EF4-FFF2-40B4-BE49-F238E27FC236}">
                <a16:creationId xmlns:a16="http://schemas.microsoft.com/office/drawing/2014/main" id="{EF551DEB-C07D-4516-96FC-5F34E2AFBE8A}"/>
              </a:ext>
            </a:extLst>
          </p:cNvPr>
          <p:cNvSpPr/>
          <p:nvPr/>
        </p:nvSpPr>
        <p:spPr>
          <a:xfrm>
            <a:off x="531808" y="4005064"/>
            <a:ext cx="3600400" cy="62636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95EC05D-643B-4A7E-B08B-EE5BEE64DBDE}"/>
              </a:ext>
            </a:extLst>
          </p:cNvPr>
          <p:cNvSpPr/>
          <p:nvPr/>
        </p:nvSpPr>
        <p:spPr>
          <a:xfrm>
            <a:off x="0" y="116632"/>
            <a:ext cx="866999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Вопрос 7. Какая отличительная достопримечательность  есть только в нашем городе?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719F796-658C-434B-8356-5A5FD1ED2B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9570" y="1141094"/>
            <a:ext cx="3844876" cy="2559588"/>
          </a:xfrm>
          <a:prstGeom prst="rect">
            <a:avLst/>
          </a:prstGeom>
        </p:spPr>
      </p:pic>
      <p:sp>
        <p:nvSpPr>
          <p:cNvPr id="7" name="TextBox 6">
            <a:hlinkClick r:id="rId3" action="ppaction://hlinksldjump"/>
            <a:extLst>
              <a:ext uri="{FF2B5EF4-FFF2-40B4-BE49-F238E27FC236}">
                <a16:creationId xmlns:a16="http://schemas.microsoft.com/office/drawing/2014/main" id="{749B22A9-4F4A-47DC-82CB-505EA063C5A3}"/>
              </a:ext>
            </a:extLst>
          </p:cNvPr>
          <p:cNvSpPr txBox="1"/>
          <p:nvPr/>
        </p:nvSpPr>
        <p:spPr>
          <a:xfrm>
            <a:off x="891848" y="3970941"/>
            <a:ext cx="24978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Аллея Славы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59F3361-1424-4AE6-92A4-2B37B38CAB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34182" y="1128069"/>
            <a:ext cx="3796114" cy="2522306"/>
          </a:xfrm>
          <a:prstGeom prst="rect">
            <a:avLst/>
          </a:prstGeom>
        </p:spPr>
      </p:pic>
      <p:sp>
        <p:nvSpPr>
          <p:cNvPr id="14" name="TextBox 13">
            <a:hlinkClick r:id="rId2" action="ppaction://hlinksldjump"/>
            <a:extLst>
              <a:ext uri="{FF2B5EF4-FFF2-40B4-BE49-F238E27FC236}">
                <a16:creationId xmlns:a16="http://schemas.microsoft.com/office/drawing/2014/main" id="{A2F6B642-6B30-41EC-82D6-6F60215C1503}"/>
              </a:ext>
            </a:extLst>
          </p:cNvPr>
          <p:cNvSpPr txBox="1"/>
          <p:nvPr/>
        </p:nvSpPr>
        <p:spPr>
          <a:xfrm>
            <a:off x="5724128" y="3970940"/>
            <a:ext cx="22740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Крутая гора</a:t>
            </a:r>
          </a:p>
        </p:txBody>
      </p:sp>
    </p:spTree>
    <p:extLst>
      <p:ext uri="{BB962C8B-B14F-4D97-AF65-F5344CB8AC3E}">
        <p14:creationId xmlns:p14="http://schemas.microsoft.com/office/powerpoint/2010/main" val="24306623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hlinkClick r:id="rId2" action="ppaction://hlinksldjump"/>
            <a:extLst>
              <a:ext uri="{FF2B5EF4-FFF2-40B4-BE49-F238E27FC236}">
                <a16:creationId xmlns:a16="http://schemas.microsoft.com/office/drawing/2014/main" id="{F4843EB0-62CD-431D-BD52-709EA3120B9C}"/>
              </a:ext>
            </a:extLst>
          </p:cNvPr>
          <p:cNvSpPr/>
          <p:nvPr/>
        </p:nvSpPr>
        <p:spPr>
          <a:xfrm>
            <a:off x="4932040" y="3810744"/>
            <a:ext cx="3600400" cy="62636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>
            <a:hlinkClick r:id="rId3" action="ppaction://hlinksldjump"/>
            <a:extLst>
              <a:ext uri="{FF2B5EF4-FFF2-40B4-BE49-F238E27FC236}">
                <a16:creationId xmlns:a16="http://schemas.microsoft.com/office/drawing/2014/main" id="{EF551DEB-C07D-4516-96FC-5F34E2AFBE8A}"/>
              </a:ext>
            </a:extLst>
          </p:cNvPr>
          <p:cNvSpPr/>
          <p:nvPr/>
        </p:nvSpPr>
        <p:spPr>
          <a:xfrm>
            <a:off x="611560" y="3810744"/>
            <a:ext cx="3600400" cy="62636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95EC05D-643B-4A7E-B08B-EE5BEE64DBDE}"/>
              </a:ext>
            </a:extLst>
          </p:cNvPr>
          <p:cNvSpPr/>
          <p:nvPr/>
        </p:nvSpPr>
        <p:spPr>
          <a:xfrm>
            <a:off x="1835696" y="116632"/>
            <a:ext cx="590465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Вопрос 1. Самое первое название города?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719F796-658C-434B-8356-5A5FD1ED2B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24744"/>
            <a:ext cx="4160976" cy="2592288"/>
          </a:xfrm>
          <a:prstGeom prst="rect">
            <a:avLst/>
          </a:prstGeom>
        </p:spPr>
      </p:pic>
      <p:sp>
        <p:nvSpPr>
          <p:cNvPr id="7" name="TextBox 6">
            <a:hlinkClick r:id="rId3" action="ppaction://hlinksldjump"/>
            <a:extLst>
              <a:ext uri="{FF2B5EF4-FFF2-40B4-BE49-F238E27FC236}">
                <a16:creationId xmlns:a16="http://schemas.microsoft.com/office/drawing/2014/main" id="{749B22A9-4F4A-47DC-82CB-505EA063C5A3}"/>
              </a:ext>
            </a:extLst>
          </p:cNvPr>
          <p:cNvSpPr txBox="1"/>
          <p:nvPr/>
        </p:nvSpPr>
        <p:spPr>
          <a:xfrm>
            <a:off x="755576" y="3810744"/>
            <a:ext cx="33241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Село Богородское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59F3361-1424-4AE6-92A4-2B37B38CAB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94483" y="1093078"/>
            <a:ext cx="3875513" cy="2592288"/>
          </a:xfrm>
          <a:prstGeom prst="rect">
            <a:avLst/>
          </a:prstGeom>
        </p:spPr>
      </p:pic>
      <p:sp>
        <p:nvSpPr>
          <p:cNvPr id="14" name="TextBox 13">
            <a:hlinkClick r:id="rId2" action="ppaction://hlinksldjump"/>
            <a:extLst>
              <a:ext uri="{FF2B5EF4-FFF2-40B4-BE49-F238E27FC236}">
                <a16:creationId xmlns:a16="http://schemas.microsoft.com/office/drawing/2014/main" id="{A2F6B642-6B30-41EC-82D6-6F60215C1503}"/>
              </a:ext>
            </a:extLst>
          </p:cNvPr>
          <p:cNvSpPr txBox="1"/>
          <p:nvPr/>
        </p:nvSpPr>
        <p:spPr>
          <a:xfrm>
            <a:off x="5062979" y="3831540"/>
            <a:ext cx="33303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Село </a:t>
            </a:r>
            <a:r>
              <a:rPr lang="ru-RU" sz="3200" dirty="0" err="1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Березополье</a:t>
            </a:r>
            <a:endParaRPr lang="ru-RU" sz="3200" dirty="0">
              <a:solidFill>
                <a:schemeClr val="accent1">
                  <a:lumMod val="20000"/>
                  <a:lumOff val="80000"/>
                </a:schemeClr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210836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DF9091A-46BD-4B4C-8796-9BED4E457B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11" b="97889" l="6676" r="94126">
                        <a14:foregroundMark x1="19760" y1="91000" x2="19760" y2="91000"/>
                        <a14:foregroundMark x1="24299" y1="96333" x2="24299" y2="96333"/>
                        <a14:foregroundMark x1="6809" y1="62111" x2="6809" y2="62111"/>
                        <a14:foregroundMark x1="63151" y1="95444" x2="63151" y2="95444"/>
                        <a14:foregroundMark x1="61949" y1="97889" x2="61949" y2="97889"/>
                        <a14:foregroundMark x1="35514" y1="6889" x2="35514" y2="6889"/>
                        <a14:foregroundMark x1="82377" y1="14444" x2="82377" y2="14444"/>
                        <a14:foregroundMark x1="80908" y1="20889" x2="80908" y2="20889"/>
                        <a14:foregroundMark x1="68091" y1="46889" x2="68091" y2="46889"/>
                        <a14:foregroundMark x1="61015" y1="79222" x2="61015" y2="79222"/>
                        <a14:foregroundMark x1="66355" y1="58889" x2="66355" y2="58889"/>
                        <a14:foregroundMark x1="69025" y1="54222" x2="69025" y2="54222"/>
                        <a14:foregroundMark x1="68491" y1="41889" x2="68491" y2="41889"/>
                        <a14:foregroundMark x1="75834" y1="32889" x2="75834" y2="32889"/>
                        <a14:foregroundMark x1="78238" y1="24000" x2="78238" y2="24000"/>
                        <a14:foregroundMark x1="78238" y1="22111" x2="78238" y2="22111"/>
                        <a14:foregroundMark x1="79039" y1="20111" x2="79039" y2="20111"/>
                        <a14:foregroundMark x1="79039" y1="20111" x2="79039" y2="20111"/>
                        <a14:foregroundMark x1="83845" y1="10778" x2="83845" y2="10778"/>
                        <a14:foregroundMark x1="81175" y1="1444" x2="83311" y2="22333"/>
                        <a14:foregroundMark x1="83311" y1="22333" x2="89319" y2="31444"/>
                        <a14:foregroundMark x1="89319" y1="31444" x2="89319" y2="45111"/>
                        <a14:foregroundMark x1="81709" y1="2889" x2="81709" y2="2889"/>
                        <a14:foregroundMark x1="84379" y1="2000" x2="85180" y2="14667"/>
                        <a14:foregroundMark x1="85180" y1="14667" x2="90521" y2="24333"/>
                        <a14:foregroundMark x1="90521" y1="24333" x2="89453" y2="31667"/>
                        <a14:foregroundMark x1="89720" y1="26000" x2="93458" y2="41222"/>
                        <a14:foregroundMark x1="93858" y1="39667" x2="94126" y2="54444"/>
                        <a14:foregroundMark x1="72497" y1="51556" x2="75834" y2="56222"/>
                        <a14:foregroundMark x1="77303" y1="55889" x2="78104" y2="55889"/>
                        <a14:foregroundMark x1="76368" y1="58556" x2="83178" y2="60556"/>
                        <a14:foregroundMark x1="80240" y1="61778" x2="82644" y2="67222"/>
                        <a14:foregroundMark x1="81175" y1="67889" x2="83178" y2="71111"/>
                        <a14:foregroundMark x1="39920" y1="9111" x2="43391" y2="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80" y="332655"/>
            <a:ext cx="3909173" cy="4697271"/>
          </a:xfrm>
          <a:prstGeom prst="rect">
            <a:avLst/>
          </a:prstGeom>
        </p:spPr>
      </p:pic>
      <p:sp>
        <p:nvSpPr>
          <p:cNvPr id="6" name="Облачко с текстом: прямоугольное 5">
            <a:extLst>
              <a:ext uri="{FF2B5EF4-FFF2-40B4-BE49-F238E27FC236}">
                <a16:creationId xmlns:a16="http://schemas.microsoft.com/office/drawing/2014/main" id="{FE3749CB-2E39-4C81-A021-6A97DB8D9E1B}"/>
              </a:ext>
            </a:extLst>
          </p:cNvPr>
          <p:cNvSpPr/>
          <p:nvPr/>
        </p:nvSpPr>
        <p:spPr>
          <a:xfrm>
            <a:off x="5037303" y="548680"/>
            <a:ext cx="3456384" cy="1060135"/>
          </a:xfrm>
          <a:prstGeom prst="wedgeRectCallout">
            <a:avLst>
              <a:gd name="adj1" fmla="val -64838"/>
              <a:gd name="adj2" fmla="val 11583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 еще ! </a:t>
            </a:r>
          </a:p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Почти у цели!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00D7BAB-81E5-4106-A76A-14CCF91DF6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24128" y="3789040"/>
            <a:ext cx="2921636" cy="1944216"/>
          </a:xfrm>
          <a:prstGeom prst="rect">
            <a:avLst/>
          </a:prstGeom>
        </p:spPr>
      </p:pic>
      <p:pic>
        <p:nvPicPr>
          <p:cNvPr id="8" name="Рисунок 7">
            <a:hlinkClick r:id="rId5" action="ppaction://hlinksldjump"/>
            <a:extLst>
              <a:ext uri="{FF2B5EF4-FFF2-40B4-BE49-F238E27FC236}">
                <a16:creationId xmlns:a16="http://schemas.microsoft.com/office/drawing/2014/main" id="{BE65C693-F96B-491C-BF6F-BBDE3FFC281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59876" y="5187490"/>
            <a:ext cx="1043608" cy="573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025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DF9091A-46BD-4B4C-8796-9BED4E457B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11" b="97889" l="6676" r="94126">
                        <a14:foregroundMark x1="19760" y1="91000" x2="19760" y2="91000"/>
                        <a14:foregroundMark x1="24299" y1="96333" x2="24299" y2="96333"/>
                        <a14:foregroundMark x1="6809" y1="62111" x2="6809" y2="62111"/>
                        <a14:foregroundMark x1="63151" y1="95444" x2="63151" y2="95444"/>
                        <a14:foregroundMark x1="61949" y1="97889" x2="61949" y2="97889"/>
                        <a14:foregroundMark x1="35514" y1="6889" x2="35514" y2="6889"/>
                        <a14:foregroundMark x1="82377" y1="14444" x2="82377" y2="14444"/>
                        <a14:foregroundMark x1="80908" y1="20889" x2="80908" y2="20889"/>
                        <a14:foregroundMark x1="68091" y1="46889" x2="68091" y2="46889"/>
                        <a14:foregroundMark x1="61015" y1="79222" x2="61015" y2="79222"/>
                        <a14:foregroundMark x1="66355" y1="58889" x2="66355" y2="58889"/>
                        <a14:foregroundMark x1="69025" y1="54222" x2="69025" y2="54222"/>
                        <a14:foregroundMark x1="68491" y1="41889" x2="68491" y2="41889"/>
                        <a14:foregroundMark x1="75834" y1="32889" x2="75834" y2="32889"/>
                        <a14:foregroundMark x1="78238" y1="24000" x2="78238" y2="24000"/>
                        <a14:foregroundMark x1="78238" y1="22111" x2="78238" y2="22111"/>
                        <a14:foregroundMark x1="79039" y1="20111" x2="79039" y2="20111"/>
                        <a14:foregroundMark x1="79039" y1="20111" x2="79039" y2="20111"/>
                        <a14:foregroundMark x1="83845" y1="10778" x2="83845" y2="10778"/>
                        <a14:foregroundMark x1="81175" y1="1444" x2="83311" y2="22333"/>
                        <a14:foregroundMark x1="83311" y1="22333" x2="89319" y2="31444"/>
                        <a14:foregroundMark x1="89319" y1="31444" x2="89319" y2="45111"/>
                        <a14:foregroundMark x1="81709" y1="2889" x2="81709" y2="2889"/>
                        <a14:foregroundMark x1="84379" y1="2000" x2="85180" y2="14667"/>
                        <a14:foregroundMark x1="85180" y1="14667" x2="90521" y2="24333"/>
                        <a14:foregroundMark x1="90521" y1="24333" x2="89453" y2="31667"/>
                        <a14:foregroundMark x1="89720" y1="26000" x2="93458" y2="41222"/>
                        <a14:foregroundMark x1="93858" y1="39667" x2="94126" y2="54444"/>
                        <a14:foregroundMark x1="72497" y1="51556" x2="75834" y2="56222"/>
                        <a14:foregroundMark x1="77303" y1="55889" x2="78104" y2="55889"/>
                        <a14:foregroundMark x1="76368" y1="58556" x2="83178" y2="60556"/>
                        <a14:foregroundMark x1="80240" y1="61778" x2="82644" y2="67222"/>
                        <a14:foregroundMark x1="81175" y1="67889" x2="83178" y2="71111"/>
                        <a14:foregroundMark x1="39920" y1="9111" x2="43391" y2="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80" y="332655"/>
            <a:ext cx="3909173" cy="4697271"/>
          </a:xfrm>
          <a:prstGeom prst="rect">
            <a:avLst/>
          </a:prstGeom>
        </p:spPr>
      </p:pic>
      <p:sp>
        <p:nvSpPr>
          <p:cNvPr id="6" name="Облачко с текстом: прямоугольное 5">
            <a:extLst>
              <a:ext uri="{FF2B5EF4-FFF2-40B4-BE49-F238E27FC236}">
                <a16:creationId xmlns:a16="http://schemas.microsoft.com/office/drawing/2014/main" id="{FE3749CB-2E39-4C81-A021-6A97DB8D9E1B}"/>
              </a:ext>
            </a:extLst>
          </p:cNvPr>
          <p:cNvSpPr/>
          <p:nvPr/>
        </p:nvSpPr>
        <p:spPr>
          <a:xfrm>
            <a:off x="4590853" y="363652"/>
            <a:ext cx="4104456" cy="1944216"/>
          </a:xfrm>
          <a:prstGeom prst="wedgeRectCallout">
            <a:avLst>
              <a:gd name="adj1" fmla="val -56230"/>
              <a:gd name="adj2" fmla="val 84156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Молодец!</a:t>
            </a:r>
          </a:p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Правильный ответ.</a:t>
            </a:r>
          </a:p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Давай посмотрим подробнее про Крутую гору.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00D7BAB-81E5-4106-A76A-14CCF91DF6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24128" y="3789040"/>
            <a:ext cx="2921636" cy="1944216"/>
          </a:xfrm>
          <a:prstGeom prst="rect">
            <a:avLst/>
          </a:prstGeom>
        </p:spPr>
      </p:pic>
      <p:pic>
        <p:nvPicPr>
          <p:cNvPr id="8" name="Рисунок 7">
            <a:hlinkClick r:id="rId5" action="ppaction://hlinksldjump"/>
            <a:extLst>
              <a:ext uri="{FF2B5EF4-FFF2-40B4-BE49-F238E27FC236}">
                <a16:creationId xmlns:a16="http://schemas.microsoft.com/office/drawing/2014/main" id="{873837F6-2CDB-40C7-A5EF-1A7CD56A97E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8526" y="2005490"/>
            <a:ext cx="114300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3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E6843EA-F624-432D-8183-12C82071C4D7}"/>
              </a:ext>
            </a:extLst>
          </p:cNvPr>
          <p:cNvSpPr/>
          <p:nvPr/>
        </p:nvSpPr>
        <p:spPr>
          <a:xfrm>
            <a:off x="1835696" y="116632"/>
            <a:ext cx="5904656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Крутая гора (</a:t>
            </a:r>
            <a:r>
              <a:rPr lang="ru-RU" sz="24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Крутушка</a:t>
            </a: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142C076-B4B8-42C5-B56B-35C4DCCBBA5D}"/>
              </a:ext>
            </a:extLst>
          </p:cNvPr>
          <p:cNvSpPr/>
          <p:nvPr/>
        </p:nvSpPr>
        <p:spPr>
          <a:xfrm>
            <a:off x="1979712" y="692696"/>
            <a:ext cx="7092280" cy="23083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600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Ее история очень интересна и необычна. В начале 18 века село Богородское стало собственностью боярского рода Шереметьевых. Помещик организовывал садоводческое хозяйство, был построен большой парк с аллеями, декоративными растениями и роскошной беседкой. В память о своей возлюбленной, Шереметьев распорядился выкопать озеро по форме напоминающей девушки с очертанием богини Венеры. А позднее, рядом с озером появилась Крутая гора, построенная крестьянами помещика. День и ночь они носили ведра песка, и земли, пока не появилась одна из самых больших гор Нижегородской области.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759267D-0F66-4DC1-8D3D-9F3F0B1309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backgroundMark x1="50092" y1="31771" x2="59300" y2="20964"/>
                        <a14:backgroundMark x1="58932" y1="25000" x2="60773" y2="436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730408"/>
            <a:ext cx="4680520" cy="6619962"/>
          </a:xfrm>
          <a:prstGeom prst="rect">
            <a:avLst/>
          </a:prstGeom>
        </p:spPr>
      </p:pic>
      <p:pic>
        <p:nvPicPr>
          <p:cNvPr id="9" name="Рисунок 8">
            <a:hlinkClick r:id="rId4" action="ppaction://hlinksldjump"/>
            <a:extLst>
              <a:ext uri="{FF2B5EF4-FFF2-40B4-BE49-F238E27FC236}">
                <a16:creationId xmlns:a16="http://schemas.microsoft.com/office/drawing/2014/main" id="{1C9A2073-30A5-4C60-921B-E63C2AE7E18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5514538"/>
            <a:ext cx="1043608" cy="57398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098F4CA-A7EE-4FA0-8EFE-CDA1A1E1CF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786" y="3171036"/>
            <a:ext cx="3672408" cy="224016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D9EF81C-0BDB-472D-B78D-B3B1E32D84E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3294" y="3238822"/>
            <a:ext cx="3131840" cy="2104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730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DF9091A-46BD-4B4C-8796-9BED4E457B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11" b="97889" l="6676" r="94126">
                        <a14:foregroundMark x1="19760" y1="91000" x2="19760" y2="91000"/>
                        <a14:foregroundMark x1="24299" y1="96333" x2="24299" y2="96333"/>
                        <a14:foregroundMark x1="6809" y1="62111" x2="6809" y2="62111"/>
                        <a14:foregroundMark x1="63151" y1="95444" x2="63151" y2="95444"/>
                        <a14:foregroundMark x1="61949" y1="97889" x2="61949" y2="97889"/>
                        <a14:foregroundMark x1="35514" y1="6889" x2="35514" y2="6889"/>
                        <a14:foregroundMark x1="82377" y1="14444" x2="82377" y2="14444"/>
                        <a14:foregroundMark x1="80908" y1="20889" x2="80908" y2="20889"/>
                        <a14:foregroundMark x1="68091" y1="46889" x2="68091" y2="46889"/>
                        <a14:foregroundMark x1="61015" y1="79222" x2="61015" y2="79222"/>
                        <a14:foregroundMark x1="66355" y1="58889" x2="66355" y2="58889"/>
                        <a14:foregroundMark x1="69025" y1="54222" x2="69025" y2="54222"/>
                        <a14:foregroundMark x1="68491" y1="41889" x2="68491" y2="41889"/>
                        <a14:foregroundMark x1="75834" y1="32889" x2="75834" y2="32889"/>
                        <a14:foregroundMark x1="78238" y1="24000" x2="78238" y2="24000"/>
                        <a14:foregroundMark x1="78238" y1="22111" x2="78238" y2="22111"/>
                        <a14:foregroundMark x1="79039" y1="20111" x2="79039" y2="20111"/>
                        <a14:foregroundMark x1="79039" y1="20111" x2="79039" y2="20111"/>
                        <a14:foregroundMark x1="83845" y1="10778" x2="83845" y2="10778"/>
                        <a14:foregroundMark x1="81175" y1="1444" x2="83311" y2="22333"/>
                        <a14:foregroundMark x1="83311" y1="22333" x2="89319" y2="31444"/>
                        <a14:foregroundMark x1="89319" y1="31444" x2="89319" y2="45111"/>
                        <a14:foregroundMark x1="81709" y1="2889" x2="81709" y2="2889"/>
                        <a14:foregroundMark x1="84379" y1="2000" x2="85180" y2="14667"/>
                        <a14:foregroundMark x1="85180" y1="14667" x2="90521" y2="24333"/>
                        <a14:foregroundMark x1="90521" y1="24333" x2="89453" y2="31667"/>
                        <a14:foregroundMark x1="89720" y1="26000" x2="93458" y2="41222"/>
                        <a14:foregroundMark x1="93858" y1="39667" x2="94126" y2="54444"/>
                        <a14:foregroundMark x1="72497" y1="51556" x2="75834" y2="56222"/>
                        <a14:foregroundMark x1="77303" y1="55889" x2="78104" y2="55889"/>
                        <a14:foregroundMark x1="76368" y1="58556" x2="83178" y2="60556"/>
                        <a14:foregroundMark x1="80240" y1="61778" x2="82644" y2="67222"/>
                        <a14:foregroundMark x1="81175" y1="67889" x2="83178" y2="71111"/>
                        <a14:foregroundMark x1="39920" y1="9111" x2="43391" y2="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80" y="332655"/>
            <a:ext cx="3909173" cy="4697271"/>
          </a:xfrm>
          <a:prstGeom prst="rect">
            <a:avLst/>
          </a:prstGeom>
        </p:spPr>
      </p:pic>
      <p:sp>
        <p:nvSpPr>
          <p:cNvPr id="6" name="Облачко с текстом: прямоугольное 5">
            <a:extLst>
              <a:ext uri="{FF2B5EF4-FFF2-40B4-BE49-F238E27FC236}">
                <a16:creationId xmlns:a16="http://schemas.microsoft.com/office/drawing/2014/main" id="{FE3749CB-2E39-4C81-A021-6A97DB8D9E1B}"/>
              </a:ext>
            </a:extLst>
          </p:cNvPr>
          <p:cNvSpPr/>
          <p:nvPr/>
        </p:nvSpPr>
        <p:spPr>
          <a:xfrm>
            <a:off x="4716016" y="332654"/>
            <a:ext cx="4032448" cy="1944218"/>
          </a:xfrm>
          <a:prstGeom prst="wedgeRectCallout">
            <a:avLst>
              <a:gd name="adj1" fmla="val -61362"/>
              <a:gd name="adj2" fmla="val 947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Вспомнили главную достопримечательность нашего города? Тогда переходим к следующему вопросу!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00D7BAB-81E5-4106-A76A-14CCF91DF6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2160" y="3235370"/>
            <a:ext cx="2921636" cy="1944216"/>
          </a:xfrm>
          <a:prstGeom prst="rect">
            <a:avLst/>
          </a:prstGeom>
        </p:spPr>
      </p:pic>
      <p:pic>
        <p:nvPicPr>
          <p:cNvPr id="8" name="Рисунок 7">
            <a:hlinkClick r:id="rId5" action="ppaction://hlinksldjump"/>
            <a:extLst>
              <a:ext uri="{FF2B5EF4-FFF2-40B4-BE49-F238E27FC236}">
                <a16:creationId xmlns:a16="http://schemas.microsoft.com/office/drawing/2014/main" id="{BE65C693-F96B-491C-BF6F-BBDE3FFC281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836746"/>
            <a:ext cx="1043608" cy="573984"/>
          </a:xfrm>
          <a:prstGeom prst="rect">
            <a:avLst/>
          </a:prstGeom>
        </p:spPr>
      </p:pic>
      <p:pic>
        <p:nvPicPr>
          <p:cNvPr id="9" name="Рисунок 8">
            <a:hlinkClick r:id="rId7" action="ppaction://hlinksldjump"/>
            <a:extLst>
              <a:ext uri="{FF2B5EF4-FFF2-40B4-BE49-F238E27FC236}">
                <a16:creationId xmlns:a16="http://schemas.microsoft.com/office/drawing/2014/main" id="{94594DA0-BDE9-422D-AAF4-89725FB201C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5661248"/>
            <a:ext cx="1043608" cy="573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489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hlinkClick r:id="rId2" action="ppaction://hlinksldjump"/>
            <a:extLst>
              <a:ext uri="{FF2B5EF4-FFF2-40B4-BE49-F238E27FC236}">
                <a16:creationId xmlns:a16="http://schemas.microsoft.com/office/drawing/2014/main" id="{F4843EB0-62CD-431D-BD52-709EA3120B9C}"/>
              </a:ext>
            </a:extLst>
          </p:cNvPr>
          <p:cNvSpPr/>
          <p:nvPr/>
        </p:nvSpPr>
        <p:spPr>
          <a:xfrm>
            <a:off x="4713864" y="4005064"/>
            <a:ext cx="3875512" cy="62636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>
            <a:hlinkClick r:id="rId3" action="ppaction://hlinksldjump"/>
            <a:extLst>
              <a:ext uri="{FF2B5EF4-FFF2-40B4-BE49-F238E27FC236}">
                <a16:creationId xmlns:a16="http://schemas.microsoft.com/office/drawing/2014/main" id="{EF551DEB-C07D-4516-96FC-5F34E2AFBE8A}"/>
              </a:ext>
            </a:extLst>
          </p:cNvPr>
          <p:cNvSpPr/>
          <p:nvPr/>
        </p:nvSpPr>
        <p:spPr>
          <a:xfrm>
            <a:off x="531808" y="4005064"/>
            <a:ext cx="3600400" cy="62636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95EC05D-643B-4A7E-B08B-EE5BEE64DBDE}"/>
              </a:ext>
            </a:extLst>
          </p:cNvPr>
          <p:cNvSpPr/>
          <p:nvPr/>
        </p:nvSpPr>
        <p:spPr>
          <a:xfrm>
            <a:off x="0" y="116632"/>
            <a:ext cx="866999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Вопрос 8. В каком музее нашего города мы можем познакомиться с бытом </a:t>
            </a:r>
            <a:r>
              <a:rPr lang="ru-RU" sz="24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богородчан</a:t>
            </a: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и историей города?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719F796-658C-434B-8356-5A5FD1ED2B1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5616" y="1141094"/>
            <a:ext cx="3412784" cy="2559588"/>
          </a:xfrm>
          <a:prstGeom prst="rect">
            <a:avLst/>
          </a:prstGeom>
        </p:spPr>
      </p:pic>
      <p:sp>
        <p:nvSpPr>
          <p:cNvPr id="7" name="TextBox 6">
            <a:hlinkClick r:id="rId3" action="ppaction://hlinksldjump"/>
            <a:extLst>
              <a:ext uri="{FF2B5EF4-FFF2-40B4-BE49-F238E27FC236}">
                <a16:creationId xmlns:a16="http://schemas.microsoft.com/office/drawing/2014/main" id="{749B22A9-4F4A-47DC-82CB-505EA063C5A3}"/>
              </a:ext>
            </a:extLst>
          </p:cNvPr>
          <p:cNvSpPr txBox="1"/>
          <p:nvPr/>
        </p:nvSpPr>
        <p:spPr>
          <a:xfrm>
            <a:off x="891848" y="3970941"/>
            <a:ext cx="30689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Музей керамики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59F3361-1424-4AE6-92A4-2B37B38CABB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50942" y="1141094"/>
            <a:ext cx="4279354" cy="2559588"/>
          </a:xfrm>
          <a:prstGeom prst="rect">
            <a:avLst/>
          </a:prstGeom>
        </p:spPr>
      </p:pic>
      <p:sp>
        <p:nvSpPr>
          <p:cNvPr id="14" name="TextBox 13">
            <a:hlinkClick r:id="rId2" action="ppaction://hlinksldjump"/>
            <a:extLst>
              <a:ext uri="{FF2B5EF4-FFF2-40B4-BE49-F238E27FC236}">
                <a16:creationId xmlns:a16="http://schemas.microsoft.com/office/drawing/2014/main" id="{A2F6B642-6B30-41EC-82D6-6F60215C1503}"/>
              </a:ext>
            </a:extLst>
          </p:cNvPr>
          <p:cNvSpPr txBox="1"/>
          <p:nvPr/>
        </p:nvSpPr>
        <p:spPr>
          <a:xfrm>
            <a:off x="4713864" y="3970940"/>
            <a:ext cx="38202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Исторический музей</a:t>
            </a:r>
          </a:p>
        </p:txBody>
      </p:sp>
    </p:spTree>
    <p:extLst>
      <p:ext uri="{BB962C8B-B14F-4D97-AF65-F5344CB8AC3E}">
        <p14:creationId xmlns:p14="http://schemas.microsoft.com/office/powerpoint/2010/main" val="248464606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DF9091A-46BD-4B4C-8796-9BED4E457B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11" b="97889" l="6676" r="94126">
                        <a14:foregroundMark x1="19760" y1="91000" x2="19760" y2="91000"/>
                        <a14:foregroundMark x1="24299" y1="96333" x2="24299" y2="96333"/>
                        <a14:foregroundMark x1="6809" y1="62111" x2="6809" y2="62111"/>
                        <a14:foregroundMark x1="63151" y1="95444" x2="63151" y2="95444"/>
                        <a14:foregroundMark x1="61949" y1="97889" x2="61949" y2="97889"/>
                        <a14:foregroundMark x1="35514" y1="6889" x2="35514" y2="6889"/>
                        <a14:foregroundMark x1="82377" y1="14444" x2="82377" y2="14444"/>
                        <a14:foregroundMark x1="80908" y1="20889" x2="80908" y2="20889"/>
                        <a14:foregroundMark x1="68091" y1="46889" x2="68091" y2="46889"/>
                        <a14:foregroundMark x1="61015" y1="79222" x2="61015" y2="79222"/>
                        <a14:foregroundMark x1="66355" y1="58889" x2="66355" y2="58889"/>
                        <a14:foregroundMark x1="69025" y1="54222" x2="69025" y2="54222"/>
                        <a14:foregroundMark x1="68491" y1="41889" x2="68491" y2="41889"/>
                        <a14:foregroundMark x1="75834" y1="32889" x2="75834" y2="32889"/>
                        <a14:foregroundMark x1="78238" y1="24000" x2="78238" y2="24000"/>
                        <a14:foregroundMark x1="78238" y1="22111" x2="78238" y2="22111"/>
                        <a14:foregroundMark x1="79039" y1="20111" x2="79039" y2="20111"/>
                        <a14:foregroundMark x1="79039" y1="20111" x2="79039" y2="20111"/>
                        <a14:foregroundMark x1="83845" y1="10778" x2="83845" y2="10778"/>
                        <a14:foregroundMark x1="81175" y1="1444" x2="83311" y2="22333"/>
                        <a14:foregroundMark x1="83311" y1="22333" x2="89319" y2="31444"/>
                        <a14:foregroundMark x1="89319" y1="31444" x2="89319" y2="45111"/>
                        <a14:foregroundMark x1="81709" y1="2889" x2="81709" y2="2889"/>
                        <a14:foregroundMark x1="84379" y1="2000" x2="85180" y2="14667"/>
                        <a14:foregroundMark x1="85180" y1="14667" x2="90521" y2="24333"/>
                        <a14:foregroundMark x1="90521" y1="24333" x2="89453" y2="31667"/>
                        <a14:foregroundMark x1="89720" y1="26000" x2="93458" y2="41222"/>
                        <a14:foregroundMark x1="93858" y1="39667" x2="94126" y2="54444"/>
                        <a14:foregroundMark x1="72497" y1="51556" x2="75834" y2="56222"/>
                        <a14:foregroundMark x1="77303" y1="55889" x2="78104" y2="55889"/>
                        <a14:foregroundMark x1="76368" y1="58556" x2="83178" y2="60556"/>
                        <a14:foregroundMark x1="80240" y1="61778" x2="82644" y2="67222"/>
                        <a14:foregroundMark x1="81175" y1="67889" x2="83178" y2="71111"/>
                        <a14:foregroundMark x1="39920" y1="9111" x2="43391" y2="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80" y="332655"/>
            <a:ext cx="3909173" cy="4697271"/>
          </a:xfrm>
          <a:prstGeom prst="rect">
            <a:avLst/>
          </a:prstGeom>
        </p:spPr>
      </p:pic>
      <p:sp>
        <p:nvSpPr>
          <p:cNvPr id="6" name="Облачко с текстом: прямоугольное 5">
            <a:extLst>
              <a:ext uri="{FF2B5EF4-FFF2-40B4-BE49-F238E27FC236}">
                <a16:creationId xmlns:a16="http://schemas.microsoft.com/office/drawing/2014/main" id="{FE3749CB-2E39-4C81-A021-6A97DB8D9E1B}"/>
              </a:ext>
            </a:extLst>
          </p:cNvPr>
          <p:cNvSpPr/>
          <p:nvPr/>
        </p:nvSpPr>
        <p:spPr>
          <a:xfrm>
            <a:off x="5178756" y="692696"/>
            <a:ext cx="3024336" cy="1188132"/>
          </a:xfrm>
          <a:prstGeom prst="wedgeRectCallout">
            <a:avLst>
              <a:gd name="adj1" fmla="val -67956"/>
              <a:gd name="adj2" fmla="val 10618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 еще ! </a:t>
            </a:r>
          </a:p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Почти у цели!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00D7BAB-81E5-4106-A76A-14CCF91DF6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24128" y="3789040"/>
            <a:ext cx="2921636" cy="1944216"/>
          </a:xfrm>
          <a:prstGeom prst="rect">
            <a:avLst/>
          </a:prstGeom>
        </p:spPr>
      </p:pic>
      <p:pic>
        <p:nvPicPr>
          <p:cNvPr id="8" name="Рисунок 7">
            <a:hlinkClick r:id="rId5" action="ppaction://hlinksldjump"/>
            <a:extLst>
              <a:ext uri="{FF2B5EF4-FFF2-40B4-BE49-F238E27FC236}">
                <a16:creationId xmlns:a16="http://schemas.microsoft.com/office/drawing/2014/main" id="{BE65C693-F96B-491C-BF6F-BBDE3FFC281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59876" y="5187490"/>
            <a:ext cx="1043608" cy="573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634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DF9091A-46BD-4B4C-8796-9BED4E457B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11" b="97889" l="6676" r="94126">
                        <a14:foregroundMark x1="19760" y1="91000" x2="19760" y2="91000"/>
                        <a14:foregroundMark x1="24299" y1="96333" x2="24299" y2="96333"/>
                        <a14:foregroundMark x1="6809" y1="62111" x2="6809" y2="62111"/>
                        <a14:foregroundMark x1="63151" y1="95444" x2="63151" y2="95444"/>
                        <a14:foregroundMark x1="61949" y1="97889" x2="61949" y2="97889"/>
                        <a14:foregroundMark x1="35514" y1="6889" x2="35514" y2="6889"/>
                        <a14:foregroundMark x1="82377" y1="14444" x2="82377" y2="14444"/>
                        <a14:foregroundMark x1="80908" y1="20889" x2="80908" y2="20889"/>
                        <a14:foregroundMark x1="68091" y1="46889" x2="68091" y2="46889"/>
                        <a14:foregroundMark x1="61015" y1="79222" x2="61015" y2="79222"/>
                        <a14:foregroundMark x1="66355" y1="58889" x2="66355" y2="58889"/>
                        <a14:foregroundMark x1="69025" y1="54222" x2="69025" y2="54222"/>
                        <a14:foregroundMark x1="68491" y1="41889" x2="68491" y2="41889"/>
                        <a14:foregroundMark x1="75834" y1="32889" x2="75834" y2="32889"/>
                        <a14:foregroundMark x1="78238" y1="24000" x2="78238" y2="24000"/>
                        <a14:foregroundMark x1="78238" y1="22111" x2="78238" y2="22111"/>
                        <a14:foregroundMark x1="79039" y1="20111" x2="79039" y2="20111"/>
                        <a14:foregroundMark x1="79039" y1="20111" x2="79039" y2="20111"/>
                        <a14:foregroundMark x1="83845" y1="10778" x2="83845" y2="10778"/>
                        <a14:foregroundMark x1="81175" y1="1444" x2="83311" y2="22333"/>
                        <a14:foregroundMark x1="83311" y1="22333" x2="89319" y2="31444"/>
                        <a14:foregroundMark x1="89319" y1="31444" x2="89319" y2="45111"/>
                        <a14:foregroundMark x1="81709" y1="2889" x2="81709" y2="2889"/>
                        <a14:foregroundMark x1="84379" y1="2000" x2="85180" y2="14667"/>
                        <a14:foregroundMark x1="85180" y1="14667" x2="90521" y2="24333"/>
                        <a14:foregroundMark x1="90521" y1="24333" x2="89453" y2="31667"/>
                        <a14:foregroundMark x1="89720" y1="26000" x2="93458" y2="41222"/>
                        <a14:foregroundMark x1="93858" y1="39667" x2="94126" y2="54444"/>
                        <a14:foregroundMark x1="72497" y1="51556" x2="75834" y2="56222"/>
                        <a14:foregroundMark x1="77303" y1="55889" x2="78104" y2="55889"/>
                        <a14:foregroundMark x1="76368" y1="58556" x2="83178" y2="60556"/>
                        <a14:foregroundMark x1="80240" y1="61778" x2="82644" y2="67222"/>
                        <a14:foregroundMark x1="81175" y1="67889" x2="83178" y2="71111"/>
                        <a14:foregroundMark x1="39920" y1="9111" x2="43391" y2="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80" y="332655"/>
            <a:ext cx="3909173" cy="4697271"/>
          </a:xfrm>
          <a:prstGeom prst="rect">
            <a:avLst/>
          </a:prstGeom>
        </p:spPr>
      </p:pic>
      <p:sp>
        <p:nvSpPr>
          <p:cNvPr id="6" name="Облачко с текстом: прямоугольное 5">
            <a:extLst>
              <a:ext uri="{FF2B5EF4-FFF2-40B4-BE49-F238E27FC236}">
                <a16:creationId xmlns:a16="http://schemas.microsoft.com/office/drawing/2014/main" id="{FE3749CB-2E39-4C81-A021-6A97DB8D9E1B}"/>
              </a:ext>
            </a:extLst>
          </p:cNvPr>
          <p:cNvSpPr/>
          <p:nvPr/>
        </p:nvSpPr>
        <p:spPr>
          <a:xfrm>
            <a:off x="4590853" y="512676"/>
            <a:ext cx="3909173" cy="1548172"/>
          </a:xfrm>
          <a:prstGeom prst="wedgeRectCallout">
            <a:avLst>
              <a:gd name="adj1" fmla="val -53646"/>
              <a:gd name="adj2" fmla="val 96717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Молодец!</a:t>
            </a:r>
          </a:p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Правильный ответ.</a:t>
            </a:r>
          </a:p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Давай посмотрим подробнее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00D7BAB-81E5-4106-A76A-14CCF91DF6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24128" y="3789040"/>
            <a:ext cx="2921636" cy="1944216"/>
          </a:xfrm>
          <a:prstGeom prst="rect">
            <a:avLst/>
          </a:prstGeom>
        </p:spPr>
      </p:pic>
      <p:pic>
        <p:nvPicPr>
          <p:cNvPr id="3" name="Рисунок 2">
            <a:hlinkClick r:id="rId5" action="ppaction://hlinksldjump"/>
            <a:extLst>
              <a:ext uri="{FF2B5EF4-FFF2-40B4-BE49-F238E27FC236}">
                <a16:creationId xmlns:a16="http://schemas.microsoft.com/office/drawing/2014/main" id="{501FC0EB-52E8-4366-94F0-5093B6FE389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1727473"/>
            <a:ext cx="114300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460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E6843EA-F624-432D-8183-12C82071C4D7}"/>
              </a:ext>
            </a:extLst>
          </p:cNvPr>
          <p:cNvSpPr/>
          <p:nvPr/>
        </p:nvSpPr>
        <p:spPr>
          <a:xfrm>
            <a:off x="1835696" y="116632"/>
            <a:ext cx="5904656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Исторический музей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142C076-B4B8-42C5-B56B-35C4DCCBBA5D}"/>
              </a:ext>
            </a:extLst>
          </p:cNvPr>
          <p:cNvSpPr/>
          <p:nvPr/>
        </p:nvSpPr>
        <p:spPr>
          <a:xfrm>
            <a:off x="1979712" y="692696"/>
            <a:ext cx="7092280" cy="255454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600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музей в селе Богородском был открыт в 1901 году.</a:t>
            </a:r>
          </a:p>
          <a:p>
            <a:pPr algn="just"/>
            <a:r>
              <a:rPr lang="ru-RU" sz="1600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Богородский исторический музей расположен в залах, где в годы войны проходила запись добровольцев на фронт. Музейная экспозиция создана из личных вещей ветеранов войны и находок на местах боев, переданных музею областным поисковым отрядом «Курган». Среди экспонатов подлинные виды вооружения, форма, награды, вещи узников концлагерей. В музее собраны предметы декоративно-прикладного искусства русского народа, коллекции ювелирных украшений, оружия, документов, фотографий. Среди них великолепные изделия из войлока, шерсти, кожи, дерева созданные руками богородских мастеров.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759267D-0F66-4DC1-8D3D-9F3F0B1309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backgroundMark x1="50092" y1="31771" x2="59300" y2="20964"/>
                        <a14:backgroundMark x1="58932" y1="25000" x2="60773" y2="436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753226"/>
            <a:ext cx="4896544" cy="6619962"/>
          </a:xfrm>
          <a:prstGeom prst="rect">
            <a:avLst/>
          </a:prstGeom>
        </p:spPr>
      </p:pic>
      <p:pic>
        <p:nvPicPr>
          <p:cNvPr id="9" name="Рисунок 8">
            <a:hlinkClick r:id="rId4" action="ppaction://hlinksldjump"/>
            <a:extLst>
              <a:ext uri="{FF2B5EF4-FFF2-40B4-BE49-F238E27FC236}">
                <a16:creationId xmlns:a16="http://schemas.microsoft.com/office/drawing/2014/main" id="{1C9A2073-30A5-4C60-921B-E63C2AE7E18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5514538"/>
            <a:ext cx="1043608" cy="57398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09D8251-7CAC-4C9C-8C99-E79F2CB3961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3388862"/>
            <a:ext cx="2683388" cy="220037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0C3803A-C182-46AE-B36A-F4D3885F75F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3363053"/>
            <a:ext cx="3025215" cy="2276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511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лачко с текстом: прямоугольное 5">
            <a:extLst>
              <a:ext uri="{FF2B5EF4-FFF2-40B4-BE49-F238E27FC236}">
                <a16:creationId xmlns:a16="http://schemas.microsoft.com/office/drawing/2014/main" id="{FE3749CB-2E39-4C81-A021-6A97DB8D9E1B}"/>
              </a:ext>
            </a:extLst>
          </p:cNvPr>
          <p:cNvSpPr/>
          <p:nvPr/>
        </p:nvSpPr>
        <p:spPr>
          <a:xfrm>
            <a:off x="2411760" y="373728"/>
            <a:ext cx="6353014" cy="3055272"/>
          </a:xfrm>
          <a:prstGeom prst="wedgeRectCallout">
            <a:avLst>
              <a:gd name="adj1" fmla="val -50784"/>
              <a:gd name="adj2" fmla="val 706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Наша игра подошла к концу! Запомни! Любовь к Родине начинается с чувства любви к своему городу. История города-это живая история, она отражается в биографии семьи и в судьбе поколения. </a:t>
            </a:r>
          </a:p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Мы обязательно скоро встретимся снова!</a:t>
            </a:r>
          </a:p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 новых встреч!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00D7BAB-81E5-4106-A76A-14CCF91DF6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40152" y="3892231"/>
            <a:ext cx="2921636" cy="1944216"/>
          </a:xfrm>
          <a:prstGeom prst="rect">
            <a:avLst/>
          </a:prstGeom>
        </p:spPr>
      </p:pic>
      <p:pic>
        <p:nvPicPr>
          <p:cNvPr id="8" name="Рисунок 7">
            <a:hlinkClick r:id="rId5" action="ppaction://hlinksldjump"/>
            <a:extLst>
              <a:ext uri="{FF2B5EF4-FFF2-40B4-BE49-F238E27FC236}">
                <a16:creationId xmlns:a16="http://schemas.microsoft.com/office/drawing/2014/main" id="{BE65C693-F96B-491C-BF6F-BBDE3FFC281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836746"/>
            <a:ext cx="1043608" cy="57398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AE8D0FB-0765-4880-91EF-25F9574A627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backgroundMark x1="50092" y1="31771" x2="59300" y2="20964"/>
                        <a14:backgroundMark x1="58932" y1="25000" x2="60773" y2="436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26" y="-1109999"/>
            <a:ext cx="5008164" cy="7083370"/>
          </a:xfrm>
          <a:prstGeom prst="rect">
            <a:avLst/>
          </a:prstGeom>
        </p:spPr>
      </p:pic>
      <p:pic>
        <p:nvPicPr>
          <p:cNvPr id="2" name="ZDRAVICA_-_Nash_milyj_kraj_-_Berezopole_(iPlayer.fm)">
            <a:hlinkClick r:id="" action="ppaction://media"/>
            <a:extLst>
              <a:ext uri="{FF2B5EF4-FFF2-40B4-BE49-F238E27FC236}">
                <a16:creationId xmlns:a16="http://schemas.microsoft.com/office/drawing/2014/main" id="{17F2C15D-7564-4060-803F-BEC7DDE82B7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6393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35544" y="517958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63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772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DF9091A-46BD-4B4C-8796-9BED4E457B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11" b="97889" l="6676" r="94126">
                        <a14:foregroundMark x1="19760" y1="91000" x2="19760" y2="91000"/>
                        <a14:foregroundMark x1="24299" y1="96333" x2="24299" y2="96333"/>
                        <a14:foregroundMark x1="6809" y1="62111" x2="6809" y2="62111"/>
                        <a14:foregroundMark x1="63151" y1="95444" x2="63151" y2="95444"/>
                        <a14:foregroundMark x1="61949" y1="97889" x2="61949" y2="97889"/>
                        <a14:foregroundMark x1="35514" y1="6889" x2="35514" y2="6889"/>
                        <a14:foregroundMark x1="82377" y1="14444" x2="82377" y2="14444"/>
                        <a14:foregroundMark x1="80908" y1="20889" x2="80908" y2="20889"/>
                        <a14:foregroundMark x1="68091" y1="46889" x2="68091" y2="46889"/>
                        <a14:foregroundMark x1="61015" y1="79222" x2="61015" y2="79222"/>
                        <a14:foregroundMark x1="66355" y1="58889" x2="66355" y2="58889"/>
                        <a14:foregroundMark x1="69025" y1="54222" x2="69025" y2="54222"/>
                        <a14:foregroundMark x1="68491" y1="41889" x2="68491" y2="41889"/>
                        <a14:foregroundMark x1="75834" y1="32889" x2="75834" y2="32889"/>
                        <a14:foregroundMark x1="78238" y1="24000" x2="78238" y2="24000"/>
                        <a14:foregroundMark x1="78238" y1="22111" x2="78238" y2="22111"/>
                        <a14:foregroundMark x1="79039" y1="20111" x2="79039" y2="20111"/>
                        <a14:foregroundMark x1="79039" y1="20111" x2="79039" y2="20111"/>
                        <a14:foregroundMark x1="83845" y1="10778" x2="83845" y2="10778"/>
                        <a14:foregroundMark x1="81175" y1="1444" x2="83311" y2="22333"/>
                        <a14:foregroundMark x1="83311" y1="22333" x2="89319" y2="31444"/>
                        <a14:foregroundMark x1="89319" y1="31444" x2="89319" y2="45111"/>
                        <a14:foregroundMark x1="81709" y1="2889" x2="81709" y2="2889"/>
                        <a14:foregroundMark x1="84379" y1="2000" x2="85180" y2="14667"/>
                        <a14:foregroundMark x1="85180" y1="14667" x2="90521" y2="24333"/>
                        <a14:foregroundMark x1="90521" y1="24333" x2="89453" y2="31667"/>
                        <a14:foregroundMark x1="89720" y1="26000" x2="93458" y2="41222"/>
                        <a14:foregroundMark x1="93858" y1="39667" x2="94126" y2="54444"/>
                        <a14:foregroundMark x1="72497" y1="51556" x2="75834" y2="56222"/>
                        <a14:foregroundMark x1="77303" y1="55889" x2="78104" y2="55889"/>
                        <a14:foregroundMark x1="76368" y1="58556" x2="83178" y2="60556"/>
                        <a14:foregroundMark x1="80240" y1="61778" x2="82644" y2="67222"/>
                        <a14:foregroundMark x1="81175" y1="67889" x2="83178" y2="71111"/>
                        <a14:foregroundMark x1="39920" y1="9111" x2="43391" y2="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80" y="332655"/>
            <a:ext cx="3909173" cy="4697271"/>
          </a:xfrm>
          <a:prstGeom prst="rect">
            <a:avLst/>
          </a:prstGeom>
        </p:spPr>
      </p:pic>
      <p:sp>
        <p:nvSpPr>
          <p:cNvPr id="6" name="Облачко с текстом: прямоугольное 5">
            <a:extLst>
              <a:ext uri="{FF2B5EF4-FFF2-40B4-BE49-F238E27FC236}">
                <a16:creationId xmlns:a16="http://schemas.microsoft.com/office/drawing/2014/main" id="{FE3749CB-2E39-4C81-A021-6A97DB8D9E1B}"/>
              </a:ext>
            </a:extLst>
          </p:cNvPr>
          <p:cNvSpPr/>
          <p:nvPr/>
        </p:nvSpPr>
        <p:spPr>
          <a:xfrm>
            <a:off x="5004048" y="440668"/>
            <a:ext cx="3458272" cy="1404156"/>
          </a:xfrm>
          <a:prstGeom prst="wedgeRectCallout">
            <a:avLst>
              <a:gd name="adj1" fmla="val -67019"/>
              <a:gd name="adj2" fmla="val 89016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 еще ! </a:t>
            </a:r>
          </a:p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Почти у цели!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00D7BAB-81E5-4106-A76A-14CCF91DF6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24128" y="3789040"/>
            <a:ext cx="2921636" cy="1944216"/>
          </a:xfrm>
          <a:prstGeom prst="rect">
            <a:avLst/>
          </a:prstGeom>
        </p:spPr>
      </p:pic>
      <p:pic>
        <p:nvPicPr>
          <p:cNvPr id="8" name="Рисунок 7">
            <a:hlinkClick r:id="rId5" action="ppaction://hlinksldjump"/>
            <a:extLst>
              <a:ext uri="{FF2B5EF4-FFF2-40B4-BE49-F238E27FC236}">
                <a16:creationId xmlns:a16="http://schemas.microsoft.com/office/drawing/2014/main" id="{BE65C693-F96B-491C-BF6F-BBDE3FFC281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59876" y="5187490"/>
            <a:ext cx="1043608" cy="573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678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DF9091A-46BD-4B4C-8796-9BED4E457B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11" b="97889" l="6676" r="94126">
                        <a14:foregroundMark x1="19760" y1="91000" x2="19760" y2="91000"/>
                        <a14:foregroundMark x1="24299" y1="96333" x2="24299" y2="96333"/>
                        <a14:foregroundMark x1="6809" y1="62111" x2="6809" y2="62111"/>
                        <a14:foregroundMark x1="63151" y1="95444" x2="63151" y2="95444"/>
                        <a14:foregroundMark x1="61949" y1="97889" x2="61949" y2="97889"/>
                        <a14:foregroundMark x1="35514" y1="6889" x2="35514" y2="6889"/>
                        <a14:foregroundMark x1="82377" y1="14444" x2="82377" y2="14444"/>
                        <a14:foregroundMark x1="80908" y1="20889" x2="80908" y2="20889"/>
                        <a14:foregroundMark x1="68091" y1="46889" x2="68091" y2="46889"/>
                        <a14:foregroundMark x1="61015" y1="79222" x2="61015" y2="79222"/>
                        <a14:foregroundMark x1="66355" y1="58889" x2="66355" y2="58889"/>
                        <a14:foregroundMark x1="69025" y1="54222" x2="69025" y2="54222"/>
                        <a14:foregroundMark x1="68491" y1="41889" x2="68491" y2="41889"/>
                        <a14:foregroundMark x1="75834" y1="32889" x2="75834" y2="32889"/>
                        <a14:foregroundMark x1="78238" y1="24000" x2="78238" y2="24000"/>
                        <a14:foregroundMark x1="78238" y1="22111" x2="78238" y2="22111"/>
                        <a14:foregroundMark x1="79039" y1="20111" x2="79039" y2="20111"/>
                        <a14:foregroundMark x1="79039" y1="20111" x2="79039" y2="20111"/>
                        <a14:foregroundMark x1="83845" y1="10778" x2="83845" y2="10778"/>
                        <a14:foregroundMark x1="81175" y1="1444" x2="83311" y2="22333"/>
                        <a14:foregroundMark x1="83311" y1="22333" x2="89319" y2="31444"/>
                        <a14:foregroundMark x1="89319" y1="31444" x2="89319" y2="45111"/>
                        <a14:foregroundMark x1="81709" y1="2889" x2="81709" y2="2889"/>
                        <a14:foregroundMark x1="84379" y1="2000" x2="85180" y2="14667"/>
                        <a14:foregroundMark x1="85180" y1="14667" x2="90521" y2="24333"/>
                        <a14:foregroundMark x1="90521" y1="24333" x2="89453" y2="31667"/>
                        <a14:foregroundMark x1="89720" y1="26000" x2="93458" y2="41222"/>
                        <a14:foregroundMark x1="93858" y1="39667" x2="94126" y2="54444"/>
                        <a14:foregroundMark x1="72497" y1="51556" x2="75834" y2="56222"/>
                        <a14:foregroundMark x1="77303" y1="55889" x2="78104" y2="55889"/>
                        <a14:foregroundMark x1="76368" y1="58556" x2="83178" y2="60556"/>
                        <a14:foregroundMark x1="80240" y1="61778" x2="82644" y2="67222"/>
                        <a14:foregroundMark x1="81175" y1="67889" x2="83178" y2="71111"/>
                        <a14:foregroundMark x1="39920" y1="9111" x2="43391" y2="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80" y="332655"/>
            <a:ext cx="3909173" cy="4697271"/>
          </a:xfrm>
          <a:prstGeom prst="rect">
            <a:avLst/>
          </a:prstGeom>
        </p:spPr>
      </p:pic>
      <p:sp>
        <p:nvSpPr>
          <p:cNvPr id="6" name="Облачко с текстом: прямоугольное 5">
            <a:extLst>
              <a:ext uri="{FF2B5EF4-FFF2-40B4-BE49-F238E27FC236}">
                <a16:creationId xmlns:a16="http://schemas.microsoft.com/office/drawing/2014/main" id="{FE3749CB-2E39-4C81-A021-6A97DB8D9E1B}"/>
              </a:ext>
            </a:extLst>
          </p:cNvPr>
          <p:cNvSpPr/>
          <p:nvPr/>
        </p:nvSpPr>
        <p:spPr>
          <a:xfrm>
            <a:off x="5047136" y="541385"/>
            <a:ext cx="3386264" cy="1584176"/>
          </a:xfrm>
          <a:prstGeom prst="wedgeRectCallout">
            <a:avLst>
              <a:gd name="adj1" fmla="val -63263"/>
              <a:gd name="adj2" fmla="val 77946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Молодец!</a:t>
            </a:r>
          </a:p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Правильный ответ. </a:t>
            </a:r>
          </a:p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Посмотрим подробнее.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00D7BAB-81E5-4106-A76A-14CCF91DF6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24128" y="3789040"/>
            <a:ext cx="2921636" cy="1944216"/>
          </a:xfrm>
          <a:prstGeom prst="rect">
            <a:avLst/>
          </a:prstGeom>
        </p:spPr>
      </p:pic>
      <p:pic>
        <p:nvPicPr>
          <p:cNvPr id="9" name="Рисунок 8">
            <a:hlinkClick r:id="rId5" action="ppaction://hlinksldjump"/>
            <a:extLst>
              <a:ext uri="{FF2B5EF4-FFF2-40B4-BE49-F238E27FC236}">
                <a16:creationId xmlns:a16="http://schemas.microsoft.com/office/drawing/2014/main" id="{DB38899F-CB1A-4596-9F03-586A02A82EA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1792186"/>
            <a:ext cx="114300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787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E6843EA-F624-432D-8183-12C82071C4D7}"/>
              </a:ext>
            </a:extLst>
          </p:cNvPr>
          <p:cNvSpPr/>
          <p:nvPr/>
        </p:nvSpPr>
        <p:spPr>
          <a:xfrm>
            <a:off x="1835696" y="116632"/>
            <a:ext cx="5904656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Село Богородское 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142C076-B4B8-42C5-B56B-35C4DCCBBA5D}"/>
              </a:ext>
            </a:extLst>
          </p:cNvPr>
          <p:cNvSpPr/>
          <p:nvPr/>
        </p:nvSpPr>
        <p:spPr>
          <a:xfrm>
            <a:off x="2195736" y="692696"/>
            <a:ext cx="6534472" cy="501675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600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Первое упоминание о селе упоминается ко второй половине 16 века ко времени поселения здесь ремесленников из Новгорода Великого. Оно поначалу звалось </a:t>
            </a:r>
            <a:r>
              <a:rPr lang="ru-RU" sz="1600" dirty="0" err="1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Подольцом</a:t>
            </a:r>
            <a:r>
              <a:rPr lang="ru-RU" sz="1600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так как располагалось по долу речки Рязанки. А затем - Богородским, Богородским - в честь церкви, а затем собора Рождества Пресвятой Богородицы.</a:t>
            </a:r>
          </a:p>
          <a:p>
            <a:pPr algn="just"/>
            <a:r>
              <a:rPr lang="ru-RU" sz="16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 В конце XVIII – начале XIX веков в Богородском насчитывалось около 120 кожевен, а к началу века ХХ-</a:t>
            </a:r>
            <a:r>
              <a:rPr lang="ru-RU" sz="1600" dirty="0" err="1">
                <a:ln>
                  <a:solidFill>
                    <a:schemeClr val="accent1">
                      <a:lumMod val="75000"/>
                    </a:schemeClr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го</a:t>
            </a:r>
            <a:r>
              <a:rPr lang="ru-RU" sz="16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их число выросло почти до 500. Вторым важным промыслом в селе Богородском был гончарный. По легендам, его тоже принесли выходцы из Великого Новгорода. Продукция богородских гончаров славилась по всей Нижегородской губернии. Здешнюю глину прикупали, для улучшения своей, мастера Арзамасского уезда, а кустари из Большого. Казаринова, выпускавшие черно-лощенную керамику, приглашали </a:t>
            </a:r>
            <a:r>
              <a:rPr lang="ru-RU" sz="1600" dirty="0" err="1">
                <a:ln>
                  <a:solidFill>
                    <a:schemeClr val="accent1">
                      <a:lumMod val="75000"/>
                    </a:schemeClr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богородчан</a:t>
            </a:r>
            <a:r>
              <a:rPr lang="ru-RU" sz="16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для обучения по изготовлению политой посуды.</a:t>
            </a:r>
            <a:endParaRPr lang="ru-RU" sz="1600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несколько легенд об образовании села - о найденной в глухом лесу </a:t>
            </a:r>
            <a:r>
              <a:rPr lang="ru-RU" sz="1600" dirty="0" err="1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Березополья</a:t>
            </a:r>
            <a:r>
              <a:rPr lang="ru-RU" sz="1600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иконе Богородицы, о купце, спасшемся от разбойников с помощью молитвы Владычицы Заступницы и построившем часовенку, а затем церковь во имя чудесного избавления.</a:t>
            </a:r>
          </a:p>
          <a:p>
            <a:pPr algn="just"/>
            <a:r>
              <a:rPr lang="ru-RU" sz="16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30 июля 1923 года село Богородское получило статус города и, соответственно, стало называться Богородск.</a:t>
            </a:r>
            <a:endParaRPr lang="ru-RU" sz="1600" b="0" i="0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rgbClr val="3333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759267D-0F66-4DC1-8D3D-9F3F0B1309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backgroundMark x1="50092" y1="31771" x2="59300" y2="20964"/>
                        <a14:backgroundMark x1="58932" y1="25000" x2="60773" y2="436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7173" y="-531440"/>
            <a:ext cx="4680520" cy="6619962"/>
          </a:xfrm>
          <a:prstGeom prst="rect">
            <a:avLst/>
          </a:prstGeom>
        </p:spPr>
      </p:pic>
      <p:pic>
        <p:nvPicPr>
          <p:cNvPr id="9" name="Рисунок 8">
            <a:hlinkClick r:id="rId4" action="ppaction://hlinksldjump"/>
            <a:extLst>
              <a:ext uri="{FF2B5EF4-FFF2-40B4-BE49-F238E27FC236}">
                <a16:creationId xmlns:a16="http://schemas.microsoft.com/office/drawing/2014/main" id="{1C9A2073-30A5-4C60-921B-E63C2AE7E18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5514538"/>
            <a:ext cx="1043608" cy="573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778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DF9091A-46BD-4B4C-8796-9BED4E457B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11" b="97889" l="6676" r="94126">
                        <a14:foregroundMark x1="19760" y1="91000" x2="19760" y2="91000"/>
                        <a14:foregroundMark x1="24299" y1="96333" x2="24299" y2="96333"/>
                        <a14:foregroundMark x1="6809" y1="62111" x2="6809" y2="62111"/>
                        <a14:foregroundMark x1="63151" y1="95444" x2="63151" y2="95444"/>
                        <a14:foregroundMark x1="61949" y1="97889" x2="61949" y2="97889"/>
                        <a14:foregroundMark x1="35514" y1="6889" x2="35514" y2="6889"/>
                        <a14:foregroundMark x1="82377" y1="14444" x2="82377" y2="14444"/>
                        <a14:foregroundMark x1="80908" y1="20889" x2="80908" y2="20889"/>
                        <a14:foregroundMark x1="68091" y1="46889" x2="68091" y2="46889"/>
                        <a14:foregroundMark x1="61015" y1="79222" x2="61015" y2="79222"/>
                        <a14:foregroundMark x1="66355" y1="58889" x2="66355" y2="58889"/>
                        <a14:foregroundMark x1="69025" y1="54222" x2="69025" y2="54222"/>
                        <a14:foregroundMark x1="68491" y1="41889" x2="68491" y2="41889"/>
                        <a14:foregroundMark x1="75834" y1="32889" x2="75834" y2="32889"/>
                        <a14:foregroundMark x1="78238" y1="24000" x2="78238" y2="24000"/>
                        <a14:foregroundMark x1="78238" y1="22111" x2="78238" y2="22111"/>
                        <a14:foregroundMark x1="79039" y1="20111" x2="79039" y2="20111"/>
                        <a14:foregroundMark x1="79039" y1="20111" x2="79039" y2="20111"/>
                        <a14:foregroundMark x1="83845" y1="10778" x2="83845" y2="10778"/>
                        <a14:foregroundMark x1="81175" y1="1444" x2="83311" y2="22333"/>
                        <a14:foregroundMark x1="83311" y1="22333" x2="89319" y2="31444"/>
                        <a14:foregroundMark x1="89319" y1="31444" x2="89319" y2="45111"/>
                        <a14:foregroundMark x1="81709" y1="2889" x2="81709" y2="2889"/>
                        <a14:foregroundMark x1="84379" y1="2000" x2="85180" y2="14667"/>
                        <a14:foregroundMark x1="85180" y1="14667" x2="90521" y2="24333"/>
                        <a14:foregroundMark x1="90521" y1="24333" x2="89453" y2="31667"/>
                        <a14:foregroundMark x1="89720" y1="26000" x2="93458" y2="41222"/>
                        <a14:foregroundMark x1="93858" y1="39667" x2="94126" y2="54444"/>
                        <a14:foregroundMark x1="72497" y1="51556" x2="75834" y2="56222"/>
                        <a14:foregroundMark x1="77303" y1="55889" x2="78104" y2="55889"/>
                        <a14:foregroundMark x1="76368" y1="58556" x2="83178" y2="60556"/>
                        <a14:foregroundMark x1="80240" y1="61778" x2="82644" y2="67222"/>
                        <a14:foregroundMark x1="81175" y1="67889" x2="83178" y2="71111"/>
                        <a14:foregroundMark x1="39920" y1="9111" x2="43391" y2="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80" y="332655"/>
            <a:ext cx="3909173" cy="4697271"/>
          </a:xfrm>
          <a:prstGeom prst="rect">
            <a:avLst/>
          </a:prstGeom>
        </p:spPr>
      </p:pic>
      <p:sp>
        <p:nvSpPr>
          <p:cNvPr id="6" name="Облачко с текстом: прямоугольное 5">
            <a:extLst>
              <a:ext uri="{FF2B5EF4-FFF2-40B4-BE49-F238E27FC236}">
                <a16:creationId xmlns:a16="http://schemas.microsoft.com/office/drawing/2014/main" id="{FE3749CB-2E39-4C81-A021-6A97DB8D9E1B}"/>
              </a:ext>
            </a:extLst>
          </p:cNvPr>
          <p:cNvSpPr/>
          <p:nvPr/>
        </p:nvSpPr>
        <p:spPr>
          <a:xfrm>
            <a:off x="5004048" y="332654"/>
            <a:ext cx="3744416" cy="1728193"/>
          </a:xfrm>
          <a:prstGeom prst="wedgeRectCallout">
            <a:avLst>
              <a:gd name="adj1" fmla="val -66223"/>
              <a:gd name="adj2" fmla="val 83939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Вспомнили историю нашего города? Тогда переходим к следующему вопросу!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00D7BAB-81E5-4106-A76A-14CCF91DF6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2160" y="3235370"/>
            <a:ext cx="2921636" cy="1944216"/>
          </a:xfrm>
          <a:prstGeom prst="rect">
            <a:avLst/>
          </a:prstGeom>
        </p:spPr>
      </p:pic>
      <p:pic>
        <p:nvPicPr>
          <p:cNvPr id="8" name="Рисунок 7">
            <a:hlinkClick r:id="rId5" action="ppaction://hlinksldjump"/>
            <a:extLst>
              <a:ext uri="{FF2B5EF4-FFF2-40B4-BE49-F238E27FC236}">
                <a16:creationId xmlns:a16="http://schemas.microsoft.com/office/drawing/2014/main" id="{BE65C693-F96B-491C-BF6F-BBDE3FFC281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836746"/>
            <a:ext cx="1043608" cy="573984"/>
          </a:xfrm>
          <a:prstGeom prst="rect">
            <a:avLst/>
          </a:prstGeom>
        </p:spPr>
      </p:pic>
      <p:pic>
        <p:nvPicPr>
          <p:cNvPr id="9" name="Рисунок 8">
            <a:hlinkClick r:id="rId7" action="ppaction://hlinksldjump"/>
            <a:extLst>
              <a:ext uri="{FF2B5EF4-FFF2-40B4-BE49-F238E27FC236}">
                <a16:creationId xmlns:a16="http://schemas.microsoft.com/office/drawing/2014/main" id="{94594DA0-BDE9-422D-AAF4-89725FB201C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1355" y="5780125"/>
            <a:ext cx="1043608" cy="573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809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hlinkClick r:id="rId2" action="ppaction://hlinksldjump"/>
            <a:extLst>
              <a:ext uri="{FF2B5EF4-FFF2-40B4-BE49-F238E27FC236}">
                <a16:creationId xmlns:a16="http://schemas.microsoft.com/office/drawing/2014/main" id="{F4843EB0-62CD-431D-BD52-709EA3120B9C}"/>
              </a:ext>
            </a:extLst>
          </p:cNvPr>
          <p:cNvSpPr/>
          <p:nvPr/>
        </p:nvSpPr>
        <p:spPr>
          <a:xfrm>
            <a:off x="4860032" y="4005064"/>
            <a:ext cx="3875512" cy="62636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>
            <a:hlinkClick r:id="rId3" action="ppaction://hlinksldjump"/>
            <a:extLst>
              <a:ext uri="{FF2B5EF4-FFF2-40B4-BE49-F238E27FC236}">
                <a16:creationId xmlns:a16="http://schemas.microsoft.com/office/drawing/2014/main" id="{EF551DEB-C07D-4516-96FC-5F34E2AFBE8A}"/>
              </a:ext>
            </a:extLst>
          </p:cNvPr>
          <p:cNvSpPr/>
          <p:nvPr/>
        </p:nvSpPr>
        <p:spPr>
          <a:xfrm>
            <a:off x="531808" y="4005064"/>
            <a:ext cx="3600400" cy="62636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95EC05D-643B-4A7E-B08B-EE5BEE64DBDE}"/>
              </a:ext>
            </a:extLst>
          </p:cNvPr>
          <p:cNvSpPr/>
          <p:nvPr/>
        </p:nvSpPr>
        <p:spPr>
          <a:xfrm>
            <a:off x="395536" y="116632"/>
            <a:ext cx="827446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Вопрос </a:t>
            </a:r>
            <a:r>
              <a:rPr lang="en-US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Назови, самую главную улицу нашего города?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719F796-658C-434B-8356-5A5FD1ED2B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1068" y="1124744"/>
            <a:ext cx="3961880" cy="2592288"/>
          </a:xfrm>
          <a:prstGeom prst="rect">
            <a:avLst/>
          </a:prstGeom>
        </p:spPr>
      </p:pic>
      <p:sp>
        <p:nvSpPr>
          <p:cNvPr id="7" name="TextBox 6">
            <a:hlinkClick r:id="rId3" action="ppaction://hlinksldjump"/>
            <a:extLst>
              <a:ext uri="{FF2B5EF4-FFF2-40B4-BE49-F238E27FC236}">
                <a16:creationId xmlns:a16="http://schemas.microsoft.com/office/drawing/2014/main" id="{749B22A9-4F4A-47DC-82CB-505EA063C5A3}"/>
              </a:ext>
            </a:extLst>
          </p:cNvPr>
          <p:cNvSpPr txBox="1"/>
          <p:nvPr/>
        </p:nvSpPr>
        <p:spPr>
          <a:xfrm>
            <a:off x="891848" y="3970941"/>
            <a:ext cx="26586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Улица Ленина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59F3361-1424-4AE6-92A4-2B37B38CABB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34182" y="1093078"/>
            <a:ext cx="3796114" cy="2592288"/>
          </a:xfrm>
          <a:prstGeom prst="rect">
            <a:avLst/>
          </a:prstGeom>
        </p:spPr>
      </p:pic>
      <p:sp>
        <p:nvSpPr>
          <p:cNvPr id="14" name="TextBox 13">
            <a:hlinkClick r:id="rId2" action="ppaction://hlinksldjump"/>
            <a:extLst>
              <a:ext uri="{FF2B5EF4-FFF2-40B4-BE49-F238E27FC236}">
                <a16:creationId xmlns:a16="http://schemas.microsoft.com/office/drawing/2014/main" id="{A2F6B642-6B30-41EC-82D6-6F60215C1503}"/>
              </a:ext>
            </a:extLst>
          </p:cNvPr>
          <p:cNvSpPr txBox="1"/>
          <p:nvPr/>
        </p:nvSpPr>
        <p:spPr>
          <a:xfrm>
            <a:off x="4990971" y="4025860"/>
            <a:ext cx="37603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Улица Котельникова</a:t>
            </a:r>
          </a:p>
        </p:txBody>
      </p:sp>
    </p:spTree>
    <p:extLst>
      <p:ext uri="{BB962C8B-B14F-4D97-AF65-F5344CB8AC3E}">
        <p14:creationId xmlns:p14="http://schemas.microsoft.com/office/powerpoint/2010/main" val="419794920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7"/>
</p:tagLst>
</file>

<file path=ppt/theme/theme1.xml><?xml version="1.0" encoding="utf-8"?>
<a:theme xmlns:a="http://schemas.openxmlformats.org/drawingml/2006/main" name="shablon10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shablon10</Template>
  <TotalTime>5135</TotalTime>
  <Words>1320</Words>
  <Application>Microsoft Office PowerPoint</Application>
  <PresentationFormat>Экран (4:3)</PresentationFormat>
  <Paragraphs>128</Paragraphs>
  <Slides>48</Slides>
  <Notes>1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52" baseType="lpstr">
      <vt:lpstr>Arial</vt:lpstr>
      <vt:lpstr>Calibri</vt:lpstr>
      <vt:lpstr>Times New Roman</vt:lpstr>
      <vt:lpstr>shablon10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Home</cp:lastModifiedBy>
  <cp:revision>306</cp:revision>
  <dcterms:created xsi:type="dcterms:W3CDTF">2019-01-27T14:46:19Z</dcterms:created>
  <dcterms:modified xsi:type="dcterms:W3CDTF">2020-04-16T13:58:38Z</dcterms:modified>
</cp:coreProperties>
</file>