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9" r:id="rId24"/>
    <p:sldId id="280" r:id="rId25"/>
    <p:sldId id="286" r:id="rId26"/>
    <p:sldId id="281" r:id="rId27"/>
    <p:sldId id="282" r:id="rId28"/>
    <p:sldId id="287" r:id="rId29"/>
    <p:sldId id="288" r:id="rId30"/>
    <p:sldId id="289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39" autoAdjust="0"/>
  </p:normalViewPr>
  <p:slideViewPr>
    <p:cSldViewPr>
      <p:cViewPr varScale="1">
        <p:scale>
          <a:sx n="109" d="100"/>
          <a:sy n="109" d="100"/>
        </p:scale>
        <p:origin x="63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00214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4959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902109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19961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385714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0483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04483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6608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30138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51443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3/12/2024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6558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3/12/2024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07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3/12/2024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59563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3/12/2024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819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3/12/2024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18233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3/12/2024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76860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smtClean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39620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84371FE-7948-3E78-2365-B44FC7CCF55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77E25C-1B3A-F047-9D2B-746CD61C4B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09700" y="1828800"/>
            <a:ext cx="9372600" cy="2348755"/>
          </a:xfrm>
        </p:spPr>
        <p:txBody>
          <a:bodyPr/>
          <a:lstStyle/>
          <a:p>
            <a:pPr algn="ctr"/>
            <a:r>
              <a:rPr lang="ru-RU" sz="8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Холестеатома</a:t>
            </a:r>
            <a:r>
              <a:rPr lang="ru-RU" sz="8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уха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A18931F-2A07-A54B-8EAE-1741B90FC4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962400"/>
            <a:ext cx="12192000" cy="2895599"/>
          </a:xfrm>
        </p:spPr>
        <p:txBody>
          <a:bodyPr>
            <a:noAutofit/>
          </a:bodyPr>
          <a:lstStyle/>
          <a:p>
            <a:pPr algn="r" rtl="0"/>
            <a:r>
              <a:rPr lang="ru" sz="1800" dirty="0">
                <a:solidFill>
                  <a:schemeClr val="bg1"/>
                </a:solidFill>
              </a:rPr>
              <a:t>Выполнил преподаватель</a:t>
            </a:r>
          </a:p>
          <a:p>
            <a:pPr algn="r" rtl="0"/>
            <a:r>
              <a:rPr lang="ru" sz="1800" dirty="0">
                <a:solidFill>
                  <a:schemeClr val="bg1"/>
                </a:solidFill>
              </a:rPr>
              <a:t> высшей квалификационной</a:t>
            </a:r>
          </a:p>
          <a:p>
            <a:pPr algn="r" rtl="0"/>
            <a:r>
              <a:rPr lang="ru" sz="1800" dirty="0">
                <a:solidFill>
                  <a:schemeClr val="bg1"/>
                </a:solidFill>
              </a:rPr>
              <a:t> категории дисциплины</a:t>
            </a:r>
          </a:p>
          <a:p>
            <a:pPr algn="r" rtl="0"/>
            <a:r>
              <a:rPr lang="ru" sz="1800" dirty="0">
                <a:solidFill>
                  <a:schemeClr val="bg1"/>
                </a:solidFill>
              </a:rPr>
              <a:t> «Лечение пациентов</a:t>
            </a:r>
          </a:p>
          <a:p>
            <a:pPr algn="r" rtl="0"/>
            <a:r>
              <a:rPr lang="ru" sz="1800" dirty="0">
                <a:solidFill>
                  <a:schemeClr val="bg1"/>
                </a:solidFill>
              </a:rPr>
              <a:t> отоларингического профиля»</a:t>
            </a:r>
          </a:p>
          <a:p>
            <a:pPr algn="r" rtl="0"/>
            <a:r>
              <a:rPr lang="ru" sz="1800" dirty="0">
                <a:solidFill>
                  <a:schemeClr val="bg1"/>
                </a:solidFill>
              </a:rPr>
              <a:t> Карымова Окасана Вячеславовна</a:t>
            </a:r>
          </a:p>
          <a:p>
            <a:pPr algn="ctr" rtl="0"/>
            <a:r>
              <a:rPr lang="ru-RU" dirty="0">
                <a:solidFill>
                  <a:schemeClr val="bg1"/>
                </a:solidFill>
              </a:rPr>
              <a:t>г</a:t>
            </a:r>
            <a:r>
              <a:rPr lang="ru" dirty="0">
                <a:solidFill>
                  <a:schemeClr val="bg1"/>
                </a:solidFill>
              </a:rPr>
              <a:t>. Череповец, </a:t>
            </a:r>
            <a:r>
              <a:rPr lang="ru" dirty="0">
                <a:solidFill>
                  <a:schemeClr val="tx2">
                    <a:lumMod val="10000"/>
                  </a:schemeClr>
                </a:solidFill>
              </a:rPr>
              <a:t>2024 г</a:t>
            </a:r>
            <a:endParaRPr lang="ru-RU" i="1" u="sng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B4FCFB7-BC6D-3013-1E63-A11CA1DE4729}"/>
              </a:ext>
            </a:extLst>
          </p:cNvPr>
          <p:cNvSpPr txBox="1"/>
          <p:nvPr/>
        </p:nvSpPr>
        <p:spPr>
          <a:xfrm>
            <a:off x="0" y="-76200"/>
            <a:ext cx="12192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Бюджетное профессиональное образовательное учреждение Вологодской области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«Череповецкий медицинский колледж имени Н.М. Амосова»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БПОУ ВО «Череповецкий медицинский колледж имени Н.М. Амосова»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78183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>
            <a:extLst>
              <a:ext uri="{FF2B5EF4-FFF2-40B4-BE49-F238E27FC236}">
                <a16:creationId xmlns:a16="http://schemas.microsoft.com/office/drawing/2014/main" id="{B51AA107-613B-3A54-D703-5FC311596779}"/>
              </a:ext>
            </a:extLst>
          </p:cNvPr>
          <p:cNvSpPr/>
          <p:nvPr/>
        </p:nvSpPr>
        <p:spPr>
          <a:xfrm>
            <a:off x="3276600" y="5587999"/>
            <a:ext cx="2971800" cy="6604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EF0D68DC-27D1-3D5E-6FE9-29AA59CE1EA1}"/>
              </a:ext>
            </a:extLst>
          </p:cNvPr>
          <p:cNvSpPr/>
          <p:nvPr/>
        </p:nvSpPr>
        <p:spPr>
          <a:xfrm>
            <a:off x="6553200" y="4191000"/>
            <a:ext cx="44196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122A2A78-1D6F-CCBE-8500-7751F4AA6D76}"/>
              </a:ext>
            </a:extLst>
          </p:cNvPr>
          <p:cNvSpPr/>
          <p:nvPr/>
        </p:nvSpPr>
        <p:spPr>
          <a:xfrm>
            <a:off x="914400" y="3581400"/>
            <a:ext cx="3352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A2F6BFA1-9437-8FDD-74C7-68DE80F5D05E}"/>
              </a:ext>
            </a:extLst>
          </p:cNvPr>
          <p:cNvSpPr/>
          <p:nvPr/>
        </p:nvSpPr>
        <p:spPr>
          <a:xfrm>
            <a:off x="4648200" y="2362201"/>
            <a:ext cx="29718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BB784F-003E-D649-915F-C4B2F61BD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Классификация (1)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8F39076-F687-0A4C-A40B-A59AD5E705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9353" y="1270001"/>
            <a:ext cx="10622971" cy="504976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800" b="1" i="1" u="sng" dirty="0">
                <a:solidFill>
                  <a:schemeClr val="tx2">
                    <a:lumMod val="75000"/>
                    <a:lumOff val="25000"/>
                  </a:schemeClr>
                </a:solidFill>
              </a:rPr>
              <a:t>По происхождению:</a:t>
            </a:r>
          </a:p>
          <a:p>
            <a:pPr marL="0" indent="0">
              <a:buNone/>
            </a:pPr>
            <a:r>
              <a:rPr lang="ru-RU" sz="2800" b="1" i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			                 </a:t>
            </a:r>
            <a:r>
              <a:rPr lang="ru-RU" sz="2800" b="1" i="1" dirty="0" err="1">
                <a:solidFill>
                  <a:schemeClr val="tx2">
                    <a:lumMod val="75000"/>
                    <a:lumOff val="25000"/>
                  </a:schemeClr>
                </a:solidFill>
              </a:rPr>
              <a:t>Холестеатомы</a:t>
            </a:r>
            <a:endParaRPr lang="ru-RU" sz="2800" b="1" i="1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endParaRPr lang="ru-RU" sz="2800" b="1" i="1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r>
              <a:rPr lang="ru-RU" sz="2800" b="1" i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	                                  Врождённые  		         </a:t>
            </a:r>
          </a:p>
          <a:p>
            <a:pPr marL="0" indent="0">
              <a:buNone/>
            </a:pPr>
            <a:endParaRPr lang="ru-RU" sz="2800" b="1" i="1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endParaRPr lang="ru-RU" sz="2800" b="1" i="1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r>
              <a:rPr lang="ru-RU" sz="2800" b="1" i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 Приобретённые </a:t>
            </a:r>
          </a:p>
          <a:p>
            <a:pPr marL="0" indent="0">
              <a:buNone/>
            </a:pPr>
            <a:r>
              <a:rPr lang="ru-RU" sz="2800" b="1" i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					                                    	Посттравматические</a:t>
            </a:r>
          </a:p>
          <a:p>
            <a:pPr marL="0" indent="0">
              <a:buNone/>
            </a:pPr>
            <a:r>
              <a:rPr lang="ru-RU" sz="2800" b="1" i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			              </a:t>
            </a:r>
          </a:p>
          <a:p>
            <a:pPr marL="0" indent="0">
              <a:buNone/>
            </a:pPr>
            <a:endParaRPr lang="ru-RU" sz="2800" b="1" i="1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r>
              <a:rPr lang="ru-RU" sz="2800" b="1" i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                           Ятрогенные </a:t>
            </a: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EAB6E60A-FDCC-AD60-C663-ABAAE1E16056}"/>
              </a:ext>
            </a:extLst>
          </p:cNvPr>
          <p:cNvCxnSpPr/>
          <p:nvPr/>
        </p:nvCxnSpPr>
        <p:spPr>
          <a:xfrm flipH="1">
            <a:off x="2971800" y="2290840"/>
            <a:ext cx="1066800" cy="9857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C1170284-56F8-4D75-6525-E94BF2CF831B}"/>
              </a:ext>
            </a:extLst>
          </p:cNvPr>
          <p:cNvCxnSpPr/>
          <p:nvPr/>
        </p:nvCxnSpPr>
        <p:spPr>
          <a:xfrm>
            <a:off x="5334000" y="2209800"/>
            <a:ext cx="0" cy="2286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2FC82C93-DD9D-8A9D-CBBC-A857B4948CF0}"/>
              </a:ext>
            </a:extLst>
          </p:cNvPr>
          <p:cNvCxnSpPr/>
          <p:nvPr/>
        </p:nvCxnSpPr>
        <p:spPr>
          <a:xfrm>
            <a:off x="7315200" y="2209800"/>
            <a:ext cx="1600200" cy="17526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DBCC90FA-B0FE-66F9-95EF-3FD5C18FD901}"/>
              </a:ext>
            </a:extLst>
          </p:cNvPr>
          <p:cNvCxnSpPr/>
          <p:nvPr/>
        </p:nvCxnSpPr>
        <p:spPr>
          <a:xfrm>
            <a:off x="4382153" y="2438400"/>
            <a:ext cx="237066" cy="2971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06411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ADBFE9-5D4B-E548-80B4-4EA3815D1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781781"/>
          </a:xfrm>
        </p:spPr>
        <p:txBody>
          <a:bodyPr>
            <a:normAutofit/>
          </a:bodyPr>
          <a:lstStyle/>
          <a:p>
            <a:r>
              <a:rPr lang="ru-RU" dirty="0"/>
              <a:t>Врожденная </a:t>
            </a:r>
            <a:r>
              <a:rPr lang="ru-RU" dirty="0" err="1"/>
              <a:t>холестеатома</a:t>
            </a:r>
            <a:r>
              <a:rPr lang="ru-RU" dirty="0"/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FECA742-91F8-EB4F-9B2A-EE9E75236D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3929" y="1164166"/>
            <a:ext cx="10674047" cy="5693833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dirty="0"/>
              <a:t>Сохранение эмбрионального зачатка в пирамиде височной кости или в среднем ухе, из которого образование далее распространяется по направлению к верхушке пирамиды височной кости;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Состоит из плоского эпителия;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Возникает в </a:t>
            </a:r>
            <a:r>
              <a:rPr lang="ru-RU" dirty="0" err="1"/>
              <a:t>передне-верхнем</a:t>
            </a:r>
            <a:r>
              <a:rPr lang="ru-RU" dirty="0"/>
              <a:t> квадранте барабанной перепонки, что отражает путь эмбриональной миграции эпителиальных клеток;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Располагается ЗА б.п.;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Барабанная перепонка </a:t>
            </a:r>
            <a:r>
              <a:rPr lang="ru-RU" dirty="0" err="1"/>
              <a:t>ИНТАКТНА</a:t>
            </a:r>
            <a:r>
              <a:rPr lang="ru-RU" dirty="0"/>
              <a:t> при врожденной </a:t>
            </a:r>
            <a:r>
              <a:rPr lang="ru-RU" dirty="0" err="1"/>
              <a:t>холестеатоме</a:t>
            </a:r>
            <a:r>
              <a:rPr lang="ru-RU" dirty="0"/>
              <a:t>;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Не разрушает стенку аттика;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Вызывает деструкцию цепи слуховых косточек (</a:t>
            </a:r>
            <a:r>
              <a:rPr lang="ru-RU" dirty="0" err="1"/>
              <a:t>кондуктивная</a:t>
            </a:r>
            <a:r>
              <a:rPr lang="ru-RU" dirty="0"/>
              <a:t> тугоухость) и верхней стенки б.п.;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В анамнезе у пациентов чаще всего отсутствуют патологии среднего уха;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Отсутствие  в анамнезе </a:t>
            </a:r>
            <a:r>
              <a:rPr lang="ru-RU" dirty="0" err="1"/>
              <a:t>инвазивных</a:t>
            </a:r>
            <a:r>
              <a:rPr lang="ru-RU" dirty="0"/>
              <a:t> вмешательств на барабанную перепонку, включая шунтирование б.п.</a:t>
            </a:r>
          </a:p>
        </p:txBody>
      </p:sp>
    </p:spTree>
    <p:extLst>
      <p:ext uri="{BB962C8B-B14F-4D97-AF65-F5344CB8AC3E}">
        <p14:creationId xmlns:p14="http://schemas.microsoft.com/office/powerpoint/2010/main" val="13063213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7373C9A2-160A-3449-877D-A3240945A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0297" y="-16117"/>
            <a:ext cx="10178322" cy="781781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Врожденная </a:t>
            </a:r>
            <a:r>
              <a:rPr lang="ru-RU" dirty="0" err="1"/>
              <a:t>холестеатома</a:t>
            </a:r>
            <a:r>
              <a:rPr lang="ru-RU" dirty="0"/>
              <a:t> </a:t>
            </a:r>
          </a:p>
        </p:txBody>
      </p:sp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7685ABA9-A9F7-F340-8535-1374E1EB78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6421" y="1090275"/>
            <a:ext cx="4677449" cy="46774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3451CA9-9AD3-7E32-43A6-2D48E5B2B8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6600" y="609600"/>
            <a:ext cx="2819400" cy="290736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7428F9E-B9A6-2B2B-8A6B-BE0C85C7E1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0" y="3733800"/>
            <a:ext cx="5930627" cy="2876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52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7BEDAA-04D9-6D4C-88A9-45C5A66AC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79925"/>
            <a:ext cx="10178322" cy="570115"/>
          </a:xfrm>
        </p:spPr>
        <p:txBody>
          <a:bodyPr>
            <a:normAutofit fontScale="90000"/>
          </a:bodyPr>
          <a:lstStyle/>
          <a:p>
            <a:r>
              <a:rPr lang="ru-RU" dirty="0"/>
              <a:t>Приобретённая </a:t>
            </a:r>
            <a:r>
              <a:rPr lang="ru-RU" dirty="0" err="1"/>
              <a:t>Холестеатома</a:t>
            </a:r>
            <a:r>
              <a:rPr lang="ru-RU" dirty="0"/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CDD797-6CF2-D24D-A792-D8A7001859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4416" y="982738"/>
            <a:ext cx="5748441" cy="48212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chemeClr val="tx2"/>
                </a:solidFill>
              </a:rPr>
              <a:t>ПЕРВИЧНАЯ – </a:t>
            </a:r>
            <a:r>
              <a:rPr lang="ru-RU" sz="2400" dirty="0">
                <a:solidFill>
                  <a:schemeClr val="tx2"/>
                </a:solidFill>
              </a:rPr>
              <a:t>инвазия эпидермиса в результате </a:t>
            </a:r>
            <a:r>
              <a:rPr lang="ru-RU" sz="2400" dirty="0" err="1">
                <a:solidFill>
                  <a:schemeClr val="tx2"/>
                </a:solidFill>
              </a:rPr>
              <a:t>ретракции</a:t>
            </a:r>
            <a:r>
              <a:rPr lang="ru-RU" sz="2400" dirty="0">
                <a:solidFill>
                  <a:schemeClr val="tx2"/>
                </a:solidFill>
              </a:rPr>
              <a:t> (образование </a:t>
            </a:r>
            <a:r>
              <a:rPr lang="ru-RU" sz="2400" dirty="0" err="1">
                <a:solidFill>
                  <a:schemeClr val="tx2"/>
                </a:solidFill>
              </a:rPr>
              <a:t>ретракционных</a:t>
            </a:r>
            <a:r>
              <a:rPr lang="ru-RU" sz="2400" dirty="0">
                <a:solidFill>
                  <a:schemeClr val="tx2"/>
                </a:solidFill>
              </a:rPr>
              <a:t> карманов в области </a:t>
            </a:r>
            <a:r>
              <a:rPr lang="ru-RU" sz="2400" dirty="0" err="1">
                <a:solidFill>
                  <a:schemeClr val="tx2"/>
                </a:solidFill>
              </a:rPr>
              <a:t>эпитимпанума</a:t>
            </a:r>
            <a:r>
              <a:rPr lang="ru-RU" sz="2400" dirty="0">
                <a:solidFill>
                  <a:schemeClr val="tx2"/>
                </a:solidFill>
              </a:rPr>
              <a:t>).</a:t>
            </a:r>
          </a:p>
          <a:p>
            <a:pPr marL="0" indent="0">
              <a:buNone/>
            </a:pPr>
            <a:endParaRPr lang="ru-RU" sz="24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ru-RU" sz="2400" dirty="0">
                <a:solidFill>
                  <a:schemeClr val="tx2"/>
                </a:solidFill>
              </a:rPr>
              <a:t>Классификация </a:t>
            </a:r>
            <a:r>
              <a:rPr lang="en-US" sz="2400" dirty="0" err="1">
                <a:solidFill>
                  <a:schemeClr val="tx2"/>
                </a:solidFill>
              </a:rPr>
              <a:t>Charachon</a:t>
            </a:r>
            <a:r>
              <a:rPr lang="ru-RU" sz="2400" dirty="0">
                <a:solidFill>
                  <a:schemeClr val="tx2"/>
                </a:solidFill>
              </a:rPr>
              <a:t>: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>
                <a:solidFill>
                  <a:schemeClr val="tx2"/>
                </a:solidFill>
              </a:rPr>
              <a:t>Контролируемый и подвижный;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>
                <a:solidFill>
                  <a:schemeClr val="tx2"/>
                </a:solidFill>
              </a:rPr>
              <a:t>Контролируемый и неподвижный;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>
                <a:solidFill>
                  <a:schemeClr val="tx2"/>
                </a:solidFill>
              </a:rPr>
              <a:t>Неконтролируемый и неподвижный</a:t>
            </a:r>
            <a:r>
              <a:rPr lang="ru-RU" sz="2400" dirty="0">
                <a:solidFill>
                  <a:schemeClr val="bg1">
                    <a:lumMod val="25000"/>
                  </a:schemeClr>
                </a:solidFill>
              </a:rPr>
              <a:t>.</a:t>
            </a:r>
          </a:p>
        </p:txBody>
      </p:sp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20BA3E32-09F3-6E40-BFBE-45EAF330D9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62" t="7957" r="2929" b="10534"/>
          <a:stretch/>
        </p:blipFill>
        <p:spPr>
          <a:xfrm>
            <a:off x="7499137" y="686826"/>
            <a:ext cx="3728447" cy="57940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46690AD-8872-9785-B4B6-5B271D84707F}"/>
              </a:ext>
            </a:extLst>
          </p:cNvPr>
          <p:cNvSpPr txBox="1"/>
          <p:nvPr/>
        </p:nvSpPr>
        <p:spPr>
          <a:xfrm>
            <a:off x="914400" y="5410200"/>
            <a:ext cx="610125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ВТОРИЧНАЯ – проникновение плоского эпителия через перфорацию барабанной перепонки. </a:t>
            </a:r>
          </a:p>
        </p:txBody>
      </p:sp>
    </p:spTree>
    <p:extLst>
      <p:ext uri="{BB962C8B-B14F-4D97-AF65-F5344CB8AC3E}">
        <p14:creationId xmlns:p14="http://schemas.microsoft.com/office/powerpoint/2010/main" val="29137661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20F3BB0C-0E0B-7D4B-9878-A755D9405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79925"/>
            <a:ext cx="10178322" cy="57011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Приобретённая </a:t>
            </a:r>
            <a:r>
              <a:rPr lang="ru-RU" dirty="0" err="1"/>
              <a:t>Холестеатома</a:t>
            </a:r>
            <a:r>
              <a:rPr lang="ru-RU" dirty="0"/>
              <a:t> </a:t>
            </a:r>
          </a:p>
        </p:txBody>
      </p: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A9CC520A-CDA5-5B42-ABBA-23EEC465E9BE}"/>
              </a:ext>
            </a:extLst>
          </p:cNvPr>
          <p:cNvCxnSpPr>
            <a:cxnSpLocks/>
          </p:cNvCxnSpPr>
          <p:nvPr/>
        </p:nvCxnSpPr>
        <p:spPr>
          <a:xfrm flipH="1" flipV="1">
            <a:off x="6495054" y="2797024"/>
            <a:ext cx="2878756" cy="1406071"/>
          </a:xfrm>
          <a:prstGeom prst="straightConnector1">
            <a:avLst/>
          </a:prstGeom>
          <a:ln>
            <a:solidFill>
              <a:schemeClr val="accent4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4F579E1-178F-AC9D-4D03-5CCC5C1A46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178" y="1295400"/>
            <a:ext cx="10519644" cy="5089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2070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19A01D-5E5E-FD48-9AC0-BF13DE76D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7666" y="90857"/>
            <a:ext cx="8596668" cy="1320800"/>
          </a:xfrm>
        </p:spPr>
        <p:txBody>
          <a:bodyPr/>
          <a:lstStyle/>
          <a:p>
            <a:pPr algn="ctr"/>
            <a:r>
              <a:rPr lang="ru-RU" dirty="0" err="1"/>
              <a:t>Ятрогенная</a:t>
            </a:r>
            <a:r>
              <a:rPr lang="ru-RU" dirty="0"/>
              <a:t> </a:t>
            </a:r>
            <a:r>
              <a:rPr lang="ru-RU" dirty="0" err="1"/>
              <a:t>холестеатома</a:t>
            </a:r>
            <a:endParaRPr lang="ru-RU" dirty="0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1E66A55F-B8C3-1E40-B45E-3CEB6401F3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997" t="4972" r="15882" b="4835"/>
          <a:stretch/>
        </p:blipFill>
        <p:spPr>
          <a:xfrm>
            <a:off x="3657600" y="914400"/>
            <a:ext cx="5113866" cy="55076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96262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BC68AE-F722-944C-BF6B-F4A1D841A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7666" y="318008"/>
            <a:ext cx="8596668" cy="1320800"/>
          </a:xfrm>
        </p:spPr>
        <p:txBody>
          <a:bodyPr/>
          <a:lstStyle/>
          <a:p>
            <a:pPr algn="ctr"/>
            <a:r>
              <a:rPr lang="ru-RU" dirty="0"/>
              <a:t>Классификация (2)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818BD0-8BBE-4E42-B58B-1F28D935B2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0" y="1620415"/>
            <a:ext cx="10616774" cy="359359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i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По локализации образования п</a:t>
            </a:r>
            <a:r>
              <a:rPr lang="en-US" sz="2400" b="1" i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o</a:t>
            </a:r>
            <a:r>
              <a:rPr lang="ru-RU" sz="2400" b="1" i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 отношению к лабиринту (</a:t>
            </a:r>
            <a:r>
              <a:rPr lang="en-US" sz="2000" b="1" i="1" dirty="0">
                <a:solidFill>
                  <a:schemeClr val="tx2">
                    <a:lumMod val="75000"/>
                    <a:lumOff val="25000"/>
                  </a:schemeClr>
                </a:solidFill>
                <a:effectLst/>
              </a:rPr>
              <a:t>D. Moffat </a:t>
            </a:r>
            <a:r>
              <a:rPr lang="ru-RU" sz="2000" b="1" i="1" dirty="0">
                <a:solidFill>
                  <a:schemeClr val="tx2">
                    <a:lumMod val="75000"/>
                    <a:lumOff val="25000"/>
                  </a:schemeClr>
                </a:solidFill>
                <a:effectLst/>
              </a:rPr>
              <a:t>и </a:t>
            </a:r>
            <a:r>
              <a:rPr lang="en-US" sz="2000" b="1" i="1" dirty="0">
                <a:solidFill>
                  <a:schemeClr val="tx2">
                    <a:lumMod val="75000"/>
                    <a:lumOff val="25000"/>
                  </a:schemeClr>
                </a:solidFill>
                <a:effectLst/>
              </a:rPr>
              <a:t>W. Smith</a:t>
            </a:r>
            <a:r>
              <a:rPr lang="ru-RU" sz="2400" b="1" i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 ):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err="1">
                <a:solidFill>
                  <a:schemeClr val="tx2">
                    <a:lumMod val="75000"/>
                    <a:lumOff val="25000"/>
                  </a:schemeClr>
                </a:solidFill>
              </a:rPr>
              <a:t>Супралабиринтное</a:t>
            </a:r>
            <a:r>
              <a:rPr lang="ru-RU" sz="24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 расположение (65</a:t>
            </a:r>
            <a:r>
              <a:rPr lang="en-US" sz="24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%</a:t>
            </a:r>
            <a:r>
              <a:rPr lang="ru-RU" sz="24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);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Супралабиринтное-апикальное  расположение (12</a:t>
            </a:r>
            <a:r>
              <a:rPr lang="en-US" sz="24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%</a:t>
            </a:r>
            <a:r>
              <a:rPr lang="ru-RU" sz="24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);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err="1">
                <a:solidFill>
                  <a:schemeClr val="tx2">
                    <a:lumMod val="75000"/>
                    <a:lumOff val="25000"/>
                  </a:schemeClr>
                </a:solidFill>
              </a:rPr>
              <a:t>Инфралабиринтное</a:t>
            </a:r>
            <a:r>
              <a:rPr lang="ru-RU" sz="24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 (8</a:t>
            </a:r>
            <a:r>
              <a:rPr lang="en-US" sz="24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%</a:t>
            </a:r>
            <a:r>
              <a:rPr lang="ru-RU" sz="24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);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err="1">
                <a:solidFill>
                  <a:schemeClr val="tx2">
                    <a:lumMod val="75000"/>
                    <a:lumOff val="25000"/>
                  </a:schemeClr>
                </a:solidFill>
              </a:rPr>
              <a:t>Инфралабиринтно</a:t>
            </a:r>
            <a:r>
              <a:rPr lang="ru-RU" sz="24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 и достигает верхушки пирамиды (7</a:t>
            </a:r>
            <a:r>
              <a:rPr lang="en-US" sz="24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%</a:t>
            </a:r>
            <a:r>
              <a:rPr lang="ru-RU" sz="24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);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Верхушечные (5</a:t>
            </a:r>
            <a:r>
              <a:rPr lang="en-US" sz="24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%</a:t>
            </a:r>
            <a:r>
              <a:rPr lang="ru-RU" sz="24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);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Массивные поражения (2</a:t>
            </a:r>
            <a:r>
              <a:rPr lang="en-US" sz="24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%</a:t>
            </a:r>
            <a:r>
              <a:rPr lang="ru-RU" sz="24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)</a:t>
            </a:r>
            <a:r>
              <a:rPr lang="en-US" sz="24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.</a:t>
            </a:r>
            <a:endParaRPr lang="ru-RU" sz="24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5323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1B70D59-F11C-044A-9505-DE285784A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304800"/>
            <a:ext cx="5936040" cy="344714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i="1" u="sng" dirty="0" err="1">
                <a:solidFill>
                  <a:schemeClr val="tx2"/>
                </a:solidFill>
                <a:latin typeface="Corbel" panose="020B0503020204020204" pitchFamily="34" charset="0"/>
              </a:rPr>
              <a:t>С</a:t>
            </a:r>
            <a:r>
              <a:rPr lang="ru-RU" sz="2400" b="1" i="1" u="sng" dirty="0" err="1">
                <a:solidFill>
                  <a:schemeClr val="tx2"/>
                </a:solidFill>
                <a:effectLst/>
                <a:latin typeface="Corbel" panose="020B0503020204020204" pitchFamily="34" charset="0"/>
              </a:rPr>
              <a:t>упралабиринтная</a:t>
            </a:r>
            <a:r>
              <a:rPr lang="ru-RU" sz="2400" b="1" i="1" u="sng" dirty="0">
                <a:solidFill>
                  <a:schemeClr val="tx2"/>
                </a:solidFill>
                <a:effectLst/>
                <a:latin typeface="Corbel" panose="020B0503020204020204" pitchFamily="34" charset="0"/>
              </a:rPr>
              <a:t> </a:t>
            </a:r>
            <a:r>
              <a:rPr lang="ru-RU" sz="2400" b="1" i="1" u="sng" dirty="0" err="1">
                <a:solidFill>
                  <a:schemeClr val="tx2"/>
                </a:solidFill>
                <a:effectLst/>
                <a:latin typeface="Corbel" panose="020B0503020204020204" pitchFamily="34" charset="0"/>
              </a:rPr>
              <a:t>холестеатома</a:t>
            </a:r>
            <a:r>
              <a:rPr lang="ru-RU" sz="2400" b="0" i="0" dirty="0">
                <a:solidFill>
                  <a:schemeClr val="tx2"/>
                </a:solidFill>
                <a:effectLst/>
                <a:latin typeface="Corbel" panose="020B0503020204020204" pitchFamily="34" charset="0"/>
              </a:rPr>
              <a:t> чаще всего бывает врожденной, но также может быть и результатом глубокого врастания эпидермиса в </a:t>
            </a:r>
            <a:r>
              <a:rPr lang="ru-RU" sz="2400" b="0" i="0" dirty="0" err="1">
                <a:solidFill>
                  <a:schemeClr val="tx2"/>
                </a:solidFill>
                <a:effectLst/>
                <a:latin typeface="Corbel" panose="020B0503020204020204" pitchFamily="34" charset="0"/>
              </a:rPr>
              <a:t>эпитимпанум</a:t>
            </a:r>
            <a:r>
              <a:rPr lang="ru-RU" sz="2400" b="0" i="0" dirty="0">
                <a:solidFill>
                  <a:schemeClr val="tx2"/>
                </a:solidFill>
                <a:effectLst/>
                <a:latin typeface="Corbel" panose="020B0503020204020204" pitchFamily="34" charset="0"/>
              </a:rPr>
              <a:t>. Она чаще поражает переднее </a:t>
            </a:r>
            <a:r>
              <a:rPr lang="ru-RU" sz="2400" b="0" i="0" dirty="0" err="1">
                <a:solidFill>
                  <a:schemeClr val="tx2"/>
                </a:solidFill>
                <a:effectLst/>
                <a:latin typeface="Corbel" panose="020B0503020204020204" pitchFamily="34" charset="0"/>
              </a:rPr>
              <a:t>эпитимпанальное</a:t>
            </a:r>
            <a:r>
              <a:rPr lang="ru-RU" sz="2400" b="0" i="0" dirty="0">
                <a:solidFill>
                  <a:schemeClr val="tx2"/>
                </a:solidFill>
                <a:effectLst/>
                <a:latin typeface="Corbel" panose="020B0503020204020204" pitchFamily="34" charset="0"/>
              </a:rPr>
              <a:t> пространство и простирается </a:t>
            </a:r>
            <a:r>
              <a:rPr lang="ru-RU" sz="2400" b="0" i="0" dirty="0" err="1">
                <a:solidFill>
                  <a:schemeClr val="tx2"/>
                </a:solidFill>
                <a:effectLst/>
                <a:latin typeface="Corbel" panose="020B0503020204020204" pitchFamily="34" charset="0"/>
              </a:rPr>
              <a:t>медиально</a:t>
            </a:r>
            <a:r>
              <a:rPr lang="ru-RU" sz="2400" b="0" i="0" dirty="0">
                <a:solidFill>
                  <a:schemeClr val="tx2"/>
                </a:solidFill>
                <a:effectLst/>
                <a:latin typeface="Corbel" panose="020B0503020204020204" pitchFamily="34" charset="0"/>
              </a:rPr>
              <a:t> к внутреннему слуховому проходу и вперед по направлению к сонной артерии. Также </a:t>
            </a:r>
            <a:r>
              <a:rPr lang="ru-RU" sz="2400" b="0" i="0" dirty="0" err="1">
                <a:solidFill>
                  <a:schemeClr val="tx2"/>
                </a:solidFill>
                <a:effectLst/>
                <a:latin typeface="Corbel" panose="020B0503020204020204" pitchFamily="34" charset="0"/>
              </a:rPr>
              <a:t>холестеатома</a:t>
            </a:r>
            <a:r>
              <a:rPr lang="ru-RU" sz="2400" b="0" i="0" dirty="0">
                <a:solidFill>
                  <a:schemeClr val="tx2"/>
                </a:solidFill>
                <a:effectLst/>
                <a:latin typeface="Corbel" panose="020B0503020204020204" pitchFamily="34" charset="0"/>
              </a:rPr>
              <a:t> может распространяться к заднему отделу лабиринта и в </a:t>
            </a:r>
            <a:r>
              <a:rPr lang="ru-RU" sz="2400" b="0" i="0" dirty="0" err="1">
                <a:solidFill>
                  <a:schemeClr val="tx2"/>
                </a:solidFill>
                <a:effectLst/>
                <a:latin typeface="Corbel" panose="020B0503020204020204" pitchFamily="34" charset="0"/>
              </a:rPr>
              <a:t>ретролабиринтные</a:t>
            </a:r>
            <a:r>
              <a:rPr lang="ru-RU" sz="2400" b="0" i="0" dirty="0">
                <a:solidFill>
                  <a:schemeClr val="tx2"/>
                </a:solidFill>
                <a:effectLst/>
                <a:latin typeface="Corbel" panose="020B0503020204020204" pitchFamily="34" charset="0"/>
              </a:rPr>
              <a:t> клетки сосцевидного отростка с поражением базального завитка улитки и лицевого нерва. В большинстве случаев </a:t>
            </a:r>
            <a:r>
              <a:rPr lang="ru-RU" sz="2400" b="0" i="0" dirty="0" err="1">
                <a:solidFill>
                  <a:schemeClr val="tx2"/>
                </a:solidFill>
                <a:effectLst/>
                <a:latin typeface="Corbel" panose="020B0503020204020204" pitchFamily="34" charset="0"/>
              </a:rPr>
              <a:t>супралабиринтная</a:t>
            </a:r>
            <a:r>
              <a:rPr lang="ru-RU" sz="2400" b="0" i="0" dirty="0">
                <a:solidFill>
                  <a:schemeClr val="tx2"/>
                </a:solidFill>
                <a:effectLst/>
                <a:latin typeface="Corbel" panose="020B0503020204020204" pitchFamily="34" charset="0"/>
              </a:rPr>
              <a:t> </a:t>
            </a:r>
            <a:r>
              <a:rPr lang="ru-RU" sz="2400" b="0" i="0" dirty="0" err="1">
                <a:solidFill>
                  <a:schemeClr val="tx2"/>
                </a:solidFill>
                <a:effectLst/>
                <a:latin typeface="Corbel" panose="020B0503020204020204" pitchFamily="34" charset="0"/>
              </a:rPr>
              <a:t>холестеатома</a:t>
            </a:r>
            <a:r>
              <a:rPr lang="ru-RU" sz="2400" b="0" i="0" dirty="0">
                <a:solidFill>
                  <a:schemeClr val="tx2"/>
                </a:solidFill>
                <a:effectLst/>
                <a:latin typeface="Corbel" panose="020B0503020204020204" pitchFamily="34" charset="0"/>
              </a:rPr>
              <a:t> клинически проявляется развитием пареза (паралича) мимической мускулатуры. </a:t>
            </a:r>
            <a:endParaRPr lang="ru-RU" sz="2400" dirty="0">
              <a:solidFill>
                <a:schemeClr val="tx2"/>
              </a:solidFill>
              <a:latin typeface="Corbel" panose="020B0503020204020204" pitchFamily="34" charset="0"/>
            </a:endParaRPr>
          </a:p>
        </p:txBody>
      </p:sp>
      <p:pic>
        <p:nvPicPr>
          <p:cNvPr id="2" name="Рисунок 3">
            <a:extLst>
              <a:ext uri="{FF2B5EF4-FFF2-40B4-BE49-F238E27FC236}">
                <a16:creationId xmlns:a16="http://schemas.microsoft.com/office/drawing/2014/main" id="{14C4AD50-1032-BD4C-BB0B-B223B65D30D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1176" r="50361" b="78530"/>
          <a:stretch/>
        </p:blipFill>
        <p:spPr>
          <a:xfrm>
            <a:off x="6705600" y="1752600"/>
            <a:ext cx="5176545" cy="29818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772715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C0F3AD5-032E-1442-8F98-0C5C96E0E6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0488" y="305407"/>
            <a:ext cx="10178322" cy="159959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800" b="1" u="sng" kern="1200" dirty="0" err="1">
                <a:solidFill>
                  <a:schemeClr val="tx2"/>
                </a:solidFill>
                <a:effectLst/>
                <a:ea typeface="+mn-ea"/>
                <a:cs typeface="+mn-cs"/>
              </a:rPr>
              <a:t>Инфралабиринтная</a:t>
            </a:r>
            <a:r>
              <a:rPr lang="ru-RU" sz="2800" b="1" u="sng" kern="1200" dirty="0">
                <a:solidFill>
                  <a:schemeClr val="tx2"/>
                </a:solidFill>
                <a:effectLst/>
                <a:ea typeface="+mn-ea"/>
                <a:cs typeface="+mn-cs"/>
              </a:rPr>
              <a:t> </a:t>
            </a:r>
            <a:r>
              <a:rPr lang="ru-RU" sz="2800" b="1" u="sng" kern="1200" dirty="0" err="1">
                <a:solidFill>
                  <a:schemeClr val="tx2"/>
                </a:solidFill>
                <a:effectLst/>
                <a:ea typeface="+mn-ea"/>
                <a:cs typeface="+mn-cs"/>
              </a:rPr>
              <a:t>холестеатома</a:t>
            </a:r>
            <a:r>
              <a:rPr lang="ru-RU" sz="2800" b="0" kern="1200" dirty="0">
                <a:solidFill>
                  <a:schemeClr val="tx2"/>
                </a:solidFill>
                <a:effectLst/>
                <a:ea typeface="+mn-ea"/>
                <a:cs typeface="+mn-cs"/>
              </a:rPr>
              <a:t> возникает в </a:t>
            </a:r>
            <a:r>
              <a:rPr lang="ru-RU" sz="2800" b="0" kern="1200" dirty="0" err="1">
                <a:solidFill>
                  <a:schemeClr val="tx2"/>
                </a:solidFill>
                <a:effectLst/>
                <a:ea typeface="+mn-ea"/>
                <a:cs typeface="+mn-cs"/>
              </a:rPr>
              <a:t>гипотимпануме</a:t>
            </a:r>
            <a:r>
              <a:rPr lang="ru-RU" sz="2800" b="0" kern="1200" dirty="0">
                <a:solidFill>
                  <a:schemeClr val="tx2"/>
                </a:solidFill>
                <a:effectLst/>
                <a:ea typeface="+mn-ea"/>
                <a:cs typeface="+mn-cs"/>
              </a:rPr>
              <a:t> и в </a:t>
            </a:r>
            <a:r>
              <a:rPr lang="ru-RU" sz="2800" b="0" kern="1200" dirty="0" err="1">
                <a:solidFill>
                  <a:schemeClr val="tx2"/>
                </a:solidFill>
                <a:effectLst/>
                <a:ea typeface="+mn-ea"/>
                <a:cs typeface="+mn-cs"/>
              </a:rPr>
              <a:t>инфралабиринтных</a:t>
            </a:r>
            <a:r>
              <a:rPr lang="ru-RU" sz="2800" b="0" kern="1200" dirty="0">
                <a:solidFill>
                  <a:schemeClr val="tx2"/>
                </a:solidFill>
                <a:effectLst/>
                <a:ea typeface="+mn-ea"/>
                <a:cs typeface="+mn-cs"/>
              </a:rPr>
              <a:t> клетках сосцевидного отростка и распространяется вперед к внутренней сонной артерии и сзади к задней черепной ямке. </a:t>
            </a:r>
            <a:endParaRPr lang="ru-RU" sz="2800" dirty="0">
              <a:solidFill>
                <a:schemeClr val="tx2"/>
              </a:solidFill>
            </a:endParaRP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6D2EBC5A-61E1-084D-B39A-DD05075B72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t="25126" r="50819" b="49822"/>
          <a:stretch/>
        </p:blipFill>
        <p:spPr>
          <a:xfrm>
            <a:off x="2590800" y="2133600"/>
            <a:ext cx="7389062" cy="42665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774533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FAD371F-27DA-EA40-8471-4651518516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0964" y="184454"/>
            <a:ext cx="10178322" cy="237066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400" b="1" u="sng" kern="1200" dirty="0">
                <a:solidFill>
                  <a:schemeClr val="tx2"/>
                </a:solidFill>
                <a:effectLst/>
                <a:ea typeface="+mn-ea"/>
                <a:cs typeface="+mn-cs"/>
              </a:rPr>
              <a:t>Массивная лабиринтная </a:t>
            </a:r>
            <a:r>
              <a:rPr lang="ru-RU" sz="2400" b="1" u="sng" kern="1200" dirty="0" err="1">
                <a:solidFill>
                  <a:schemeClr val="tx2"/>
                </a:solidFill>
                <a:effectLst/>
                <a:ea typeface="+mn-ea"/>
                <a:cs typeface="+mn-cs"/>
              </a:rPr>
              <a:t>холестеатома</a:t>
            </a:r>
            <a:r>
              <a:rPr lang="ru-RU" sz="2400" b="1" u="sng" kern="1200" dirty="0">
                <a:solidFill>
                  <a:schemeClr val="tx2"/>
                </a:solidFill>
                <a:effectLst/>
                <a:ea typeface="+mn-ea"/>
                <a:cs typeface="+mn-cs"/>
              </a:rPr>
              <a:t> </a:t>
            </a:r>
            <a:r>
              <a:rPr lang="ru-RU" sz="2400" b="0" kern="1200" dirty="0">
                <a:solidFill>
                  <a:schemeClr val="tx2"/>
                </a:solidFill>
                <a:effectLst/>
                <a:ea typeface="+mn-ea"/>
                <a:cs typeface="+mn-cs"/>
              </a:rPr>
              <a:t>диффузно поражает височную кость с вовлечением в патологический процесс всего заднего и переднего отдела лабиринта и чаще является результатом роста </a:t>
            </a:r>
            <a:r>
              <a:rPr lang="ru-RU" sz="2400" b="0" kern="1200" dirty="0" err="1">
                <a:solidFill>
                  <a:schemeClr val="tx2"/>
                </a:solidFill>
                <a:effectLst/>
                <a:ea typeface="+mn-ea"/>
                <a:cs typeface="+mn-cs"/>
              </a:rPr>
              <a:t>супра</a:t>
            </a:r>
            <a:r>
              <a:rPr lang="ru-RU" sz="2400" b="0" kern="1200" dirty="0">
                <a:solidFill>
                  <a:schemeClr val="tx2"/>
                </a:solidFill>
                <a:effectLst/>
                <a:ea typeface="+mn-ea"/>
                <a:cs typeface="+mn-cs"/>
              </a:rPr>
              <a:t>- и </a:t>
            </a:r>
            <a:r>
              <a:rPr lang="ru-RU" sz="2400" b="0" kern="1200" dirty="0" err="1">
                <a:solidFill>
                  <a:schemeClr val="tx2"/>
                </a:solidFill>
                <a:effectLst/>
                <a:ea typeface="+mn-ea"/>
                <a:cs typeface="+mn-cs"/>
              </a:rPr>
              <a:t>инфралабиринтной</a:t>
            </a:r>
            <a:r>
              <a:rPr lang="ru-RU" sz="2400" b="0" kern="1200" dirty="0">
                <a:solidFill>
                  <a:schemeClr val="tx2"/>
                </a:solidFill>
                <a:effectLst/>
                <a:ea typeface="+mn-ea"/>
                <a:cs typeface="+mn-cs"/>
              </a:rPr>
              <a:t> </a:t>
            </a:r>
            <a:r>
              <a:rPr lang="ru-RU" sz="2400" b="0" kern="1200" dirty="0" err="1">
                <a:solidFill>
                  <a:schemeClr val="tx2"/>
                </a:solidFill>
                <a:effectLst/>
                <a:ea typeface="+mn-ea"/>
                <a:cs typeface="+mn-cs"/>
              </a:rPr>
              <a:t>холестеатомы</a:t>
            </a:r>
            <a:r>
              <a:rPr lang="ru-RU" sz="2400" b="0" kern="1200" dirty="0">
                <a:solidFill>
                  <a:schemeClr val="tx2"/>
                </a:solidFill>
                <a:effectLst/>
                <a:ea typeface="+mn-ea"/>
                <a:cs typeface="+mn-cs"/>
              </a:rPr>
              <a:t>, а также </a:t>
            </a:r>
            <a:r>
              <a:rPr lang="ru-RU" sz="2400" b="0" kern="1200" dirty="0" err="1">
                <a:solidFill>
                  <a:schemeClr val="tx2"/>
                </a:solidFill>
                <a:effectLst/>
                <a:ea typeface="+mn-ea"/>
                <a:cs typeface="+mn-cs"/>
              </a:rPr>
              <a:t>инвазивного</a:t>
            </a:r>
            <a:r>
              <a:rPr lang="ru-RU" sz="2400" b="0" kern="1200" dirty="0">
                <a:solidFill>
                  <a:schemeClr val="tx2"/>
                </a:solidFill>
                <a:effectLst/>
                <a:ea typeface="+mn-ea"/>
                <a:cs typeface="+mn-cs"/>
              </a:rPr>
              <a:t> роста первичной приобретенной </a:t>
            </a:r>
            <a:r>
              <a:rPr lang="ru-RU" sz="2400" b="0" kern="1200" dirty="0" err="1">
                <a:solidFill>
                  <a:schemeClr val="tx2"/>
                </a:solidFill>
                <a:effectLst/>
                <a:ea typeface="+mn-ea"/>
                <a:cs typeface="+mn-cs"/>
              </a:rPr>
              <a:t>холестеатомы</a:t>
            </a:r>
            <a:r>
              <a:rPr lang="ru-RU" sz="2400" b="0" kern="1200" dirty="0">
                <a:solidFill>
                  <a:schemeClr val="tx2"/>
                </a:solidFill>
                <a:effectLst/>
                <a:ea typeface="+mn-ea"/>
                <a:cs typeface="+mn-cs"/>
              </a:rPr>
              <a:t>. Она обычно протекает бессимптомно, но может вызвать паралич мимической мускулатуры и частичную или полную </a:t>
            </a:r>
            <a:r>
              <a:rPr lang="ru-RU" sz="2400" b="0" kern="1200" dirty="0" err="1">
                <a:solidFill>
                  <a:schemeClr val="tx2"/>
                </a:solidFill>
                <a:effectLst/>
                <a:ea typeface="+mn-ea"/>
                <a:cs typeface="+mn-cs"/>
              </a:rPr>
              <a:t>сенсоневральную</a:t>
            </a:r>
            <a:r>
              <a:rPr lang="ru-RU" sz="2400" b="0" kern="1200" dirty="0">
                <a:solidFill>
                  <a:schemeClr val="tx2"/>
                </a:solidFill>
                <a:effectLst/>
                <a:ea typeface="+mn-ea"/>
                <a:cs typeface="+mn-cs"/>
              </a:rPr>
              <a:t> тугоухость. </a:t>
            </a:r>
            <a:endParaRPr lang="ru-RU" sz="2000" dirty="0">
              <a:solidFill>
                <a:schemeClr val="tx2"/>
              </a:solidFill>
            </a:endParaRP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7FF9A49D-8AD1-D04F-8A84-12F7D591DB7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2180" r="51732" b="23677"/>
          <a:stretch/>
        </p:blipFill>
        <p:spPr>
          <a:xfrm>
            <a:off x="2776226" y="2667000"/>
            <a:ext cx="6639547" cy="37646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33648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C78277-33FC-0E4A-A932-BB535E12E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Определение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BFC9414-3580-F44E-9AEE-791AD9FECB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288143"/>
            <a:ext cx="5638800" cy="4960257"/>
          </a:xfrm>
        </p:spPr>
        <p:txBody>
          <a:bodyPr>
            <a:normAutofit/>
          </a:bodyPr>
          <a:lstStyle/>
          <a:p>
            <a:r>
              <a:rPr lang="ru-RU" sz="2800" u="sng" dirty="0" err="1"/>
              <a:t>Холестеатома</a:t>
            </a:r>
            <a:r>
              <a:rPr lang="ru-RU" sz="2800" dirty="0"/>
              <a:t> ( </a:t>
            </a:r>
            <a:r>
              <a:rPr lang="en-US" sz="2800" b="1" dirty="0" err="1"/>
              <a:t>chole</a:t>
            </a:r>
            <a:r>
              <a:rPr lang="ru-RU" sz="2800" dirty="0"/>
              <a:t> – желчь, </a:t>
            </a:r>
            <a:r>
              <a:rPr lang="en-US" sz="2800" b="1" dirty="0" err="1"/>
              <a:t>stear</a:t>
            </a:r>
            <a:r>
              <a:rPr lang="en-US" sz="2800" b="1" dirty="0"/>
              <a:t>/</a:t>
            </a:r>
            <a:r>
              <a:rPr lang="en-US" sz="2800" b="1" dirty="0" err="1"/>
              <a:t>steatos</a:t>
            </a:r>
            <a:r>
              <a:rPr lang="en-US" sz="2800" b="1" dirty="0"/>
              <a:t> </a:t>
            </a:r>
            <a:r>
              <a:rPr lang="en-US" sz="2800" dirty="0"/>
              <a:t>– </a:t>
            </a:r>
            <a:r>
              <a:rPr lang="ru-RU" sz="2800" dirty="0"/>
              <a:t>жир, </a:t>
            </a:r>
            <a:r>
              <a:rPr lang="en-US" sz="2800" b="1" dirty="0" err="1"/>
              <a:t>oma</a:t>
            </a:r>
            <a:r>
              <a:rPr lang="ru-RU" sz="2800" dirty="0"/>
              <a:t> – опухоль) </a:t>
            </a:r>
            <a:r>
              <a:rPr lang="ru-RU" sz="2800" u="sng" dirty="0"/>
              <a:t>височной кости</a:t>
            </a:r>
            <a:r>
              <a:rPr lang="ru-RU" sz="2800" dirty="0"/>
              <a:t> – </a:t>
            </a:r>
            <a:r>
              <a:rPr lang="ru-RU" sz="2800" dirty="0" err="1"/>
              <a:t>опухолеподобное</a:t>
            </a:r>
            <a:r>
              <a:rPr lang="ru-RU" sz="2800" dirty="0"/>
              <a:t> </a:t>
            </a:r>
            <a:r>
              <a:rPr lang="ru-RU" sz="2800" dirty="0" err="1"/>
              <a:t>эпидермальное</a:t>
            </a:r>
            <a:r>
              <a:rPr lang="ru-RU" sz="2800" dirty="0"/>
              <a:t> доброкачественное образование, локализующееся в среднем ухе с возможностью распространения в другие структуры височной кости.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C225688-7A8F-7272-35E0-1E195E217F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8253" y="1014248"/>
            <a:ext cx="5324354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2888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BA9F605-9BC4-0949-A1BE-A1A1E6697E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0010" y="169334"/>
            <a:ext cx="10767965" cy="279399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400" b="1" u="sng" kern="1200" dirty="0">
                <a:solidFill>
                  <a:schemeClr val="tx2"/>
                </a:solidFill>
                <a:effectLst/>
                <a:ea typeface="+mn-ea"/>
                <a:cs typeface="+mn-cs"/>
              </a:rPr>
              <a:t>Инфралабиринтная-апикальная </a:t>
            </a:r>
            <a:r>
              <a:rPr lang="ru-RU" sz="2400" b="1" u="sng" kern="1200" dirty="0" err="1">
                <a:solidFill>
                  <a:schemeClr val="tx2"/>
                </a:solidFill>
                <a:effectLst/>
                <a:ea typeface="+mn-ea"/>
                <a:cs typeface="+mn-cs"/>
              </a:rPr>
              <a:t>холестеатома</a:t>
            </a:r>
            <a:r>
              <a:rPr lang="ru-RU" sz="2400" b="0" kern="1200" dirty="0">
                <a:solidFill>
                  <a:schemeClr val="tx2"/>
                </a:solidFill>
                <a:effectLst/>
                <a:ea typeface="+mn-ea"/>
                <a:cs typeface="+mn-cs"/>
              </a:rPr>
              <a:t> встречается в </a:t>
            </a:r>
            <a:r>
              <a:rPr lang="ru-RU" sz="2400" b="0" kern="1200" dirty="0" err="1">
                <a:solidFill>
                  <a:schemeClr val="tx2"/>
                </a:solidFill>
                <a:effectLst/>
                <a:ea typeface="+mn-ea"/>
                <a:cs typeface="+mn-cs"/>
              </a:rPr>
              <a:t>инфралабиринтных</a:t>
            </a:r>
            <a:r>
              <a:rPr lang="ru-RU" sz="2400" b="0" kern="1200" dirty="0">
                <a:solidFill>
                  <a:schemeClr val="tx2"/>
                </a:solidFill>
                <a:effectLst/>
                <a:ea typeface="+mn-ea"/>
                <a:cs typeface="+mn-cs"/>
              </a:rPr>
              <a:t> и в верхушечных отделах пирамиды височной кости.    Изначально поражает передние отделы пирамиды височной кости, горизонтальную часть внутренней сонной артерии, после поражает апикальный отдел пирамиды височной кости, а затем распространяется или вверх к клиновидной пазухе, или кзади и вниз в </a:t>
            </a:r>
            <a:r>
              <a:rPr lang="ru-RU" sz="2400" b="0" kern="1200" dirty="0" err="1">
                <a:solidFill>
                  <a:schemeClr val="tx2"/>
                </a:solidFill>
                <a:effectLst/>
                <a:ea typeface="+mn-ea"/>
                <a:cs typeface="+mn-cs"/>
              </a:rPr>
              <a:t>инфралабиринтный</a:t>
            </a:r>
            <a:r>
              <a:rPr lang="ru-RU" sz="2400" b="0" kern="1200" dirty="0">
                <a:solidFill>
                  <a:schemeClr val="tx2"/>
                </a:solidFill>
                <a:effectLst/>
                <a:ea typeface="+mn-ea"/>
                <a:cs typeface="+mn-cs"/>
              </a:rPr>
              <a:t> отдел височной кости. Данная </a:t>
            </a:r>
            <a:r>
              <a:rPr lang="ru-RU" sz="2400" b="0" kern="1200" dirty="0" err="1">
                <a:solidFill>
                  <a:schemeClr val="tx2"/>
                </a:solidFill>
                <a:effectLst/>
                <a:ea typeface="+mn-ea"/>
                <a:cs typeface="+mn-cs"/>
              </a:rPr>
              <a:t>холестеатома</a:t>
            </a:r>
            <a:r>
              <a:rPr lang="ru-RU" sz="2400" b="0" kern="1200" dirty="0">
                <a:solidFill>
                  <a:schemeClr val="tx2"/>
                </a:solidFill>
                <a:effectLst/>
                <a:ea typeface="+mn-ea"/>
                <a:cs typeface="+mn-cs"/>
              </a:rPr>
              <a:t> чаще всего бывает врожденной и при </a:t>
            </a:r>
            <a:r>
              <a:rPr lang="ru-RU" sz="2400" b="0" kern="1200" dirty="0" err="1">
                <a:solidFill>
                  <a:schemeClr val="tx2"/>
                </a:solidFill>
                <a:effectLst/>
                <a:ea typeface="+mn-ea"/>
                <a:cs typeface="+mn-cs"/>
              </a:rPr>
              <a:t>ее</a:t>
            </a:r>
            <a:r>
              <a:rPr lang="ru-RU" sz="2400" b="0" kern="1200" dirty="0">
                <a:solidFill>
                  <a:schemeClr val="tx2"/>
                </a:solidFill>
                <a:effectLst/>
                <a:ea typeface="+mn-ea"/>
                <a:cs typeface="+mn-cs"/>
              </a:rPr>
              <a:t> распространении во внутреннее ухо у пациентов развивается хроническая </a:t>
            </a:r>
            <a:r>
              <a:rPr lang="ru-RU" sz="2400" b="0" kern="1200" dirty="0" err="1">
                <a:solidFill>
                  <a:schemeClr val="tx2"/>
                </a:solidFill>
                <a:effectLst/>
                <a:ea typeface="+mn-ea"/>
                <a:cs typeface="+mn-cs"/>
              </a:rPr>
              <a:t>сенсоневральная</a:t>
            </a:r>
            <a:r>
              <a:rPr lang="ru-RU" sz="2400" b="0" kern="1200" dirty="0">
                <a:solidFill>
                  <a:schemeClr val="tx2"/>
                </a:solidFill>
                <a:effectLst/>
                <a:ea typeface="+mn-ea"/>
                <a:cs typeface="+mn-cs"/>
              </a:rPr>
              <a:t> тугоухость </a:t>
            </a:r>
            <a:r>
              <a:rPr lang="en-US" sz="2400" b="0" kern="1200" dirty="0">
                <a:solidFill>
                  <a:schemeClr val="tx2"/>
                </a:solidFill>
                <a:effectLst/>
                <a:ea typeface="+mn-ea"/>
                <a:cs typeface="+mn-cs"/>
              </a:rPr>
              <a:t>IV </a:t>
            </a:r>
            <a:r>
              <a:rPr lang="ru-RU" sz="2400" b="0" kern="1200" dirty="0">
                <a:solidFill>
                  <a:schemeClr val="tx2"/>
                </a:solidFill>
                <a:effectLst/>
                <a:ea typeface="+mn-ea"/>
                <a:cs typeface="+mn-cs"/>
              </a:rPr>
              <a:t>степени. Функция лицевого нерва, как правило, у пациентов не нарушена. </a:t>
            </a:r>
            <a:endParaRPr lang="ru-RU" sz="2000" dirty="0">
              <a:solidFill>
                <a:schemeClr val="tx2"/>
              </a:solidFill>
            </a:endParaRP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EC3FD936-76D4-EA48-A1B2-42123D1A35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788" t="25839" r="328" b="50414"/>
          <a:stretch/>
        </p:blipFill>
        <p:spPr>
          <a:xfrm>
            <a:off x="2895600" y="3124200"/>
            <a:ext cx="6244166" cy="33033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609936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8DB8171-C03E-404F-832F-2F6949D139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1600"/>
            <a:ext cx="4172431" cy="173566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300" b="1" u="sng" kern="1200" dirty="0" err="1">
                <a:solidFill>
                  <a:schemeClr val="tx2"/>
                </a:solidFill>
                <a:effectLst/>
                <a:ea typeface="+mn-ea"/>
                <a:cs typeface="+mn-cs"/>
              </a:rPr>
              <a:t>Апикальная</a:t>
            </a:r>
            <a:r>
              <a:rPr lang="ru-RU" sz="2300" b="1" u="sng" kern="1200" dirty="0">
                <a:solidFill>
                  <a:schemeClr val="tx2"/>
                </a:solidFill>
                <a:effectLst/>
                <a:ea typeface="+mn-ea"/>
                <a:cs typeface="+mn-cs"/>
              </a:rPr>
              <a:t> </a:t>
            </a:r>
            <a:r>
              <a:rPr lang="ru-RU" sz="2300" b="1" u="sng" kern="1200" dirty="0" err="1">
                <a:solidFill>
                  <a:schemeClr val="tx2"/>
                </a:solidFill>
                <a:effectLst/>
                <a:ea typeface="+mn-ea"/>
                <a:cs typeface="+mn-cs"/>
              </a:rPr>
              <a:t>холестеатома</a:t>
            </a:r>
            <a:r>
              <a:rPr lang="ru-RU" sz="2300" b="1" u="sng" kern="1200" dirty="0">
                <a:solidFill>
                  <a:schemeClr val="tx2"/>
                </a:solidFill>
                <a:effectLst/>
                <a:ea typeface="+mn-ea"/>
                <a:cs typeface="+mn-cs"/>
              </a:rPr>
              <a:t> </a:t>
            </a:r>
            <a:r>
              <a:rPr lang="ru-RU" sz="2300" b="0" kern="1200" dirty="0">
                <a:solidFill>
                  <a:schemeClr val="tx2"/>
                </a:solidFill>
                <a:effectLst/>
                <a:ea typeface="+mn-ea"/>
                <a:cs typeface="+mn-cs"/>
              </a:rPr>
              <a:t>занимает только верхушку пирамиды височной кости и при массивном своем росте может привести к деструкции костной стенки внутреннего слухового прохода с дальнейшим распространением в сторону задней черепной ямки или к тройничному нерву</a:t>
            </a:r>
            <a:r>
              <a:rPr lang="ru-RU" sz="2300" dirty="0">
                <a:solidFill>
                  <a:schemeClr val="tx2"/>
                </a:solidFill>
              </a:rPr>
              <a:t> 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7A4C6928-E76B-C340-99F0-CA8619E039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348" t="53169" r="-1203" b="-3170"/>
          <a:stretch/>
        </p:blipFill>
        <p:spPr>
          <a:xfrm>
            <a:off x="6324600" y="381000"/>
            <a:ext cx="5283805" cy="58889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859075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44105B3-92FC-2C43-BEC9-8FE893831B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520096"/>
            <a:ext cx="4495800" cy="63379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err="1"/>
              <a:t>Холестеатома</a:t>
            </a:r>
            <a:r>
              <a:rPr lang="ru-RU" sz="2400" dirty="0"/>
              <a:t> – это </a:t>
            </a:r>
            <a:r>
              <a:rPr lang="ru-RU" sz="2400" dirty="0" err="1"/>
              <a:t>эрозивный</a:t>
            </a:r>
            <a:r>
              <a:rPr lang="ru-RU" sz="2400" dirty="0"/>
              <a:t> процесс, в большинстве случаев при зрелой </a:t>
            </a:r>
            <a:r>
              <a:rPr lang="ru-RU" sz="2400" dirty="0" err="1"/>
              <a:t>холестеатоме</a:t>
            </a:r>
            <a:r>
              <a:rPr lang="ru-RU" sz="2400" dirty="0"/>
              <a:t> определяйся костная деструкция: изначально эрозия захватывает цепь слуховых косточек и латеральную стенку аттика, затем при увеличении в размерах разрушает канал лицевого нерва, капсулу лабиринта, крышу барабанной полости. </a:t>
            </a: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EF90F1B6-035C-CA4B-B2C3-A4F87A62961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730" t="3575" r="17208" b="20083"/>
          <a:stretch/>
        </p:blipFill>
        <p:spPr>
          <a:xfrm>
            <a:off x="5638800" y="762000"/>
            <a:ext cx="6173169" cy="50461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109639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5C6070-FD9A-B044-87F5-49D3D1E296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7684" y="170718"/>
            <a:ext cx="10178322" cy="1492132"/>
          </a:xfrm>
        </p:spPr>
        <p:txBody>
          <a:bodyPr/>
          <a:lstStyle/>
          <a:p>
            <a:pPr algn="ctr"/>
            <a:r>
              <a:rPr lang="ru-RU" dirty="0"/>
              <a:t>Клинические проявления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5DD801-1E7F-374A-B1E0-DD8C8185B5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381" y="1133929"/>
            <a:ext cx="10658928" cy="5441140"/>
          </a:xfrm>
        </p:spPr>
        <p:txBody>
          <a:bodyPr>
            <a:normAutofit/>
          </a:bodyPr>
          <a:lstStyle/>
          <a:p>
            <a:pPr rtl="0">
              <a:buFont typeface="Courier New" panose="02070309020205020404" pitchFamily="49" charset="0"/>
              <a:buChar char="o"/>
            </a:pPr>
            <a:r>
              <a:rPr lang="ru-RU" sz="2400" dirty="0">
                <a:solidFill>
                  <a:schemeClr val="tx1"/>
                </a:solidFill>
              </a:rPr>
              <a:t>Т</a:t>
            </a:r>
            <a:r>
              <a:rPr lang="ru-RU" sz="2400" b="0" dirty="0">
                <a:solidFill>
                  <a:schemeClr val="tx1"/>
                </a:solidFill>
                <a:effectLst/>
              </a:rPr>
              <a:t>упые, ноющие, распирающие, давящие или стреляющие боли в ухе;</a:t>
            </a:r>
          </a:p>
          <a:p>
            <a:pPr rtl="0">
              <a:buFont typeface="Courier New" panose="02070309020205020404" pitchFamily="49" charset="0"/>
              <a:buChar char="o"/>
            </a:pPr>
            <a:r>
              <a:rPr lang="ru-RU" sz="2400" dirty="0">
                <a:solidFill>
                  <a:schemeClr val="tx1"/>
                </a:solidFill>
              </a:rPr>
              <a:t>Г</a:t>
            </a:r>
            <a:r>
              <a:rPr lang="ru-RU" sz="2400" b="0" dirty="0">
                <a:solidFill>
                  <a:schemeClr val="tx1"/>
                </a:solidFill>
                <a:effectLst/>
              </a:rPr>
              <a:t>оловная боль в половине головы на стороне поражения, в лобной, височно-теменной или затылочной областях;</a:t>
            </a:r>
          </a:p>
          <a:p>
            <a:pPr rtl="0">
              <a:buFont typeface="Courier New" panose="02070309020205020404" pitchFamily="49" charset="0"/>
              <a:buChar char="o"/>
            </a:pPr>
            <a:r>
              <a:rPr lang="ru-RU" sz="2400" b="0" dirty="0">
                <a:solidFill>
                  <a:schemeClr val="tx1"/>
                </a:solidFill>
                <a:effectLst/>
              </a:rPr>
              <a:t>Головокружение, обусловленное </a:t>
            </a:r>
            <a:r>
              <a:rPr lang="ru-RU" sz="2400" b="0" dirty="0" err="1">
                <a:solidFill>
                  <a:schemeClr val="tx1"/>
                </a:solidFill>
                <a:effectLst/>
              </a:rPr>
              <a:t>лабиринтитом</a:t>
            </a:r>
            <a:r>
              <a:rPr lang="ru-RU" sz="2400" b="0" dirty="0">
                <a:solidFill>
                  <a:schemeClr val="tx1"/>
                </a:solidFill>
                <a:effectLst/>
              </a:rPr>
              <a:t> вследствие разрушения стенки костного лабиринта (возможен свищ наружного полукружного канала). ;</a:t>
            </a:r>
          </a:p>
          <a:p>
            <a:pPr rtl="0">
              <a:buFont typeface="Courier New" panose="02070309020205020404" pitchFamily="49" charset="0"/>
              <a:buChar char="o"/>
            </a:pPr>
            <a:r>
              <a:rPr lang="ru-RU" sz="2400" b="0" dirty="0">
                <a:solidFill>
                  <a:schemeClr val="tx1"/>
                </a:solidFill>
                <a:effectLst/>
              </a:rPr>
              <a:t>Выделения из уха чаще бывают скудными, особенно при перфорации в не натянутой части барабанной перепонки. Приблизительно у 40% больных постоянно на протяжении многих лет наблюдается гноетечение</a:t>
            </a:r>
            <a:r>
              <a:rPr lang="ru-RU" sz="2400" dirty="0">
                <a:solidFill>
                  <a:schemeClr val="tx1"/>
                </a:solidFill>
              </a:rPr>
              <a:t> (</a:t>
            </a:r>
            <a:r>
              <a:rPr lang="ru-RU" sz="2400" b="0" dirty="0">
                <a:solidFill>
                  <a:schemeClr val="tx1"/>
                </a:solidFill>
                <a:effectLst/>
              </a:rPr>
              <a:t>беловатые творожистые комочки);</a:t>
            </a:r>
          </a:p>
          <a:p>
            <a:pPr rtl="0">
              <a:buFont typeface="Courier New" panose="02070309020205020404" pitchFamily="49" charset="0"/>
              <a:buChar char="o"/>
            </a:pPr>
            <a:r>
              <a:rPr lang="ru-RU" sz="2400" dirty="0">
                <a:solidFill>
                  <a:schemeClr val="tx1"/>
                </a:solidFill>
              </a:rPr>
              <a:t>Снижение слуха.</a:t>
            </a:r>
            <a:endParaRPr lang="ru-RU" sz="2400" b="0" dirty="0"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785376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718402-AD59-EF47-A85E-4513A6087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9712" y="34358"/>
            <a:ext cx="10178322" cy="751832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Внутричерепные осложнения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AEDD020-AD55-4A43-A951-533477CAA9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2869" y="786190"/>
            <a:ext cx="4114800" cy="2288453"/>
          </a:xfrm>
        </p:spPr>
        <p:txBody>
          <a:bodyPr>
            <a:noAutofit/>
          </a:bodyPr>
          <a:lstStyle/>
          <a:p>
            <a:pPr marL="0" indent="0" rtl="0">
              <a:buNone/>
            </a:pPr>
            <a:r>
              <a:rPr lang="ru-RU" b="0" dirty="0">
                <a:solidFill>
                  <a:schemeClr val="tx1"/>
                </a:solidFill>
                <a:effectLst/>
              </a:rPr>
              <a:t>При обострении </a:t>
            </a:r>
            <a:r>
              <a:rPr lang="ru-RU" b="0" dirty="0" err="1">
                <a:solidFill>
                  <a:schemeClr val="tx1"/>
                </a:solidFill>
                <a:effectLst/>
              </a:rPr>
              <a:t>холестеатома</a:t>
            </a:r>
            <a:r>
              <a:rPr lang="ru-RU" b="0" dirty="0">
                <a:solidFill>
                  <a:schemeClr val="tx1"/>
                </a:solidFill>
                <a:effectLst/>
              </a:rPr>
              <a:t> уха подвергается гнойному </a:t>
            </a:r>
            <a:r>
              <a:rPr lang="ru-RU" b="1" dirty="0">
                <a:solidFill>
                  <a:schemeClr val="tx1"/>
                </a:solidFill>
                <a:effectLst/>
              </a:rPr>
              <a:t>распаду</a:t>
            </a:r>
            <a:r>
              <a:rPr lang="ru-RU" b="0" dirty="0">
                <a:solidFill>
                  <a:schemeClr val="tx1"/>
                </a:solidFill>
                <a:effectLst/>
              </a:rPr>
              <a:t>, что нередко приводит к </a:t>
            </a:r>
            <a:r>
              <a:rPr lang="ru-RU" b="1" u="sng" dirty="0">
                <a:solidFill>
                  <a:schemeClr val="tx1"/>
                </a:solidFill>
                <a:effectLst/>
              </a:rPr>
              <a:t>внутричерепным осложнениям</a:t>
            </a:r>
            <a:r>
              <a:rPr lang="ru-RU" b="0" dirty="0">
                <a:solidFill>
                  <a:schemeClr val="tx1"/>
                </a:solidFill>
                <a:effectLst/>
              </a:rPr>
              <a:t> . </a:t>
            </a:r>
            <a:r>
              <a:rPr lang="ru-RU" b="0" dirty="0" err="1">
                <a:solidFill>
                  <a:schemeClr val="tx1"/>
                </a:solidFill>
                <a:effectLst/>
              </a:rPr>
              <a:t>Холестеатома</a:t>
            </a:r>
            <a:r>
              <a:rPr lang="ru-RU" b="0" dirty="0">
                <a:solidFill>
                  <a:schemeClr val="tx1"/>
                </a:solidFill>
                <a:effectLst/>
              </a:rPr>
              <a:t> уха может внедриться в </a:t>
            </a:r>
            <a:r>
              <a:rPr lang="ru-RU" b="1" u="none" strike="noStrike" dirty="0">
                <a:solidFill>
                  <a:schemeClr val="tx1"/>
                </a:solidFill>
                <a:effectLst/>
              </a:rPr>
              <a:t>сосцевидный отросток</a:t>
            </a:r>
            <a:r>
              <a:rPr lang="ru-RU" b="0" dirty="0">
                <a:solidFill>
                  <a:schemeClr val="tx1"/>
                </a:solidFill>
                <a:effectLst/>
              </a:rPr>
              <a:t>, в </a:t>
            </a:r>
            <a:r>
              <a:rPr lang="ru-RU" b="1" dirty="0">
                <a:solidFill>
                  <a:schemeClr val="tx1"/>
                </a:solidFill>
                <a:effectLst/>
              </a:rPr>
              <a:t>полость черепа (среднюю и заднюю черепные ямки)</a:t>
            </a:r>
            <a:r>
              <a:rPr lang="ru-RU" b="0" dirty="0">
                <a:solidFill>
                  <a:schemeClr val="tx1"/>
                </a:solidFill>
                <a:effectLst/>
              </a:rPr>
              <a:t>, оттесняя вещество мозга, и привести к возникновению </a:t>
            </a:r>
            <a:r>
              <a:rPr lang="ru-RU" b="1" dirty="0">
                <a:solidFill>
                  <a:schemeClr val="tx1"/>
                </a:solidFill>
                <a:effectLst/>
              </a:rPr>
              <a:t>менингита</a:t>
            </a:r>
            <a:r>
              <a:rPr lang="ru-RU" b="0" dirty="0">
                <a:solidFill>
                  <a:schemeClr val="tx1"/>
                </a:solidFill>
                <a:effectLst/>
              </a:rPr>
              <a:t>, </a:t>
            </a:r>
            <a:r>
              <a:rPr lang="ru-RU" b="1" dirty="0">
                <a:solidFill>
                  <a:schemeClr val="tx1"/>
                </a:solidFill>
                <a:effectLst/>
              </a:rPr>
              <a:t>пареза лицевого нерва</a:t>
            </a:r>
            <a:r>
              <a:rPr lang="ru-RU" b="0" dirty="0">
                <a:solidFill>
                  <a:schemeClr val="tx1"/>
                </a:solidFill>
                <a:effectLst/>
              </a:rPr>
              <a:t>, </a:t>
            </a:r>
            <a:r>
              <a:rPr lang="ru-RU" b="1" dirty="0">
                <a:solidFill>
                  <a:schemeClr val="tx1"/>
                </a:solidFill>
                <a:effectLst/>
              </a:rPr>
              <a:t>абсцесса мозга </a:t>
            </a:r>
            <a:r>
              <a:rPr lang="ru-RU" b="0" dirty="0">
                <a:solidFill>
                  <a:schemeClr val="tx1"/>
                </a:solidFill>
                <a:effectLst/>
              </a:rPr>
              <a:t>или </a:t>
            </a:r>
            <a:r>
              <a:rPr lang="ru-RU" b="1" dirty="0">
                <a:solidFill>
                  <a:schemeClr val="tx1"/>
                </a:solidFill>
                <a:effectLst/>
              </a:rPr>
              <a:t>мозжечка</a:t>
            </a:r>
            <a:r>
              <a:rPr lang="ru-RU" b="0" dirty="0">
                <a:solidFill>
                  <a:schemeClr val="tx1"/>
                </a:solidFill>
                <a:effectLst/>
              </a:rPr>
              <a:t>, </a:t>
            </a:r>
            <a:r>
              <a:rPr lang="ru-RU" b="1" dirty="0" err="1">
                <a:solidFill>
                  <a:schemeClr val="tx1"/>
                </a:solidFill>
                <a:effectLst/>
              </a:rPr>
              <a:t>лабиринтита</a:t>
            </a:r>
            <a:r>
              <a:rPr lang="ru-RU" b="0" dirty="0">
                <a:solidFill>
                  <a:schemeClr val="tx1"/>
                </a:solidFill>
                <a:effectLst/>
              </a:rPr>
              <a:t>, </a:t>
            </a:r>
            <a:r>
              <a:rPr lang="ru-RU" b="0" dirty="0" err="1">
                <a:solidFill>
                  <a:schemeClr val="tx1"/>
                </a:solidFill>
                <a:effectLst/>
              </a:rPr>
              <a:t>отогенного</a:t>
            </a:r>
            <a:r>
              <a:rPr lang="ru-RU" b="0" dirty="0">
                <a:solidFill>
                  <a:schemeClr val="tx1"/>
                </a:solidFill>
                <a:effectLst/>
              </a:rPr>
              <a:t> </a:t>
            </a:r>
            <a:r>
              <a:rPr lang="ru-RU" b="1" dirty="0">
                <a:solidFill>
                  <a:schemeClr val="tx1"/>
                </a:solidFill>
                <a:effectLst/>
              </a:rPr>
              <a:t>сепсиса</a:t>
            </a:r>
            <a:r>
              <a:rPr lang="ru-RU" b="0" dirty="0">
                <a:solidFill>
                  <a:schemeClr val="tx1"/>
                </a:solidFill>
                <a:effectLst/>
              </a:rPr>
              <a:t>. У детей особенно часто подвергается </a:t>
            </a:r>
            <a:r>
              <a:rPr lang="ru-RU" b="1" dirty="0">
                <a:solidFill>
                  <a:schemeClr val="tx1"/>
                </a:solidFill>
                <a:effectLst/>
              </a:rPr>
              <a:t>разрушению компактное (корковое) вещество </a:t>
            </a:r>
            <a:r>
              <a:rPr lang="ru-RU" b="0" dirty="0">
                <a:solidFill>
                  <a:schemeClr val="tx1"/>
                </a:solidFill>
                <a:effectLst/>
              </a:rPr>
              <a:t>сосцевидного отростка с образованием </a:t>
            </a:r>
            <a:r>
              <a:rPr lang="ru-RU" b="1" dirty="0" err="1">
                <a:solidFill>
                  <a:schemeClr val="tx1"/>
                </a:solidFill>
                <a:effectLst/>
              </a:rPr>
              <a:t>субпериостального</a:t>
            </a:r>
            <a:r>
              <a:rPr lang="ru-RU" b="1" dirty="0">
                <a:solidFill>
                  <a:schemeClr val="tx1"/>
                </a:solidFill>
                <a:effectLst/>
              </a:rPr>
              <a:t> абсцесса</a:t>
            </a:r>
            <a:r>
              <a:rPr lang="ru-RU" b="0" dirty="0">
                <a:solidFill>
                  <a:schemeClr val="tx1"/>
                </a:solidFill>
                <a:effectLst/>
              </a:rPr>
              <a:t>, после чего нередко остается периодически закрывающийся свищ.</a:t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575FFF4F-12C8-CA4D-BF5B-65705FE254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275" t="8818" r="29130" b="11214"/>
          <a:stretch/>
        </p:blipFill>
        <p:spPr>
          <a:xfrm>
            <a:off x="6408873" y="1295400"/>
            <a:ext cx="5160579" cy="49459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040726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B0F32B-BAFE-CC48-B7C9-87ED6978A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140481"/>
            <a:ext cx="10178322" cy="746066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Диагностика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2C799A-EEA1-C244-83DB-F08E33AAD2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297" y="886548"/>
            <a:ext cx="11070346" cy="281762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b="0" i="0" dirty="0">
                <a:solidFill>
                  <a:schemeClr val="tx1"/>
                </a:solidFill>
                <a:effectLst/>
              </a:rPr>
              <a:t>Выявление краевого прободения барабанной перепонки, </a:t>
            </a:r>
            <a:r>
              <a:rPr lang="ru-RU" b="0" i="0" dirty="0" err="1">
                <a:solidFill>
                  <a:schemeClr val="tx1"/>
                </a:solidFill>
                <a:effectLst/>
              </a:rPr>
              <a:t>холестеатомных</a:t>
            </a:r>
            <a:r>
              <a:rPr lang="ru-RU" b="0" i="0" dirty="0">
                <a:solidFill>
                  <a:schemeClr val="tx1"/>
                </a:solidFill>
                <a:effectLst/>
              </a:rPr>
              <a:t> масс белого цвета и выделений с гнилостным запахом;</a:t>
            </a:r>
          </a:p>
          <a:p>
            <a:pPr>
              <a:buFont typeface="Wingdings" pitchFamily="2" charset="2"/>
              <a:buChar char="ü"/>
            </a:pPr>
            <a:r>
              <a:rPr lang="ru-RU" b="0" i="0" dirty="0">
                <a:solidFill>
                  <a:schemeClr val="tx1"/>
                </a:solidFill>
                <a:effectLst/>
              </a:rPr>
              <a:t>После промывания или зондирования </a:t>
            </a:r>
            <a:r>
              <a:rPr lang="ru-RU" b="0" i="0" dirty="0" err="1">
                <a:solidFill>
                  <a:schemeClr val="tx1"/>
                </a:solidFill>
                <a:effectLst/>
              </a:rPr>
              <a:t>надбарабанного</a:t>
            </a:r>
            <a:r>
              <a:rPr lang="ru-RU" b="0" i="0" dirty="0">
                <a:solidFill>
                  <a:schemeClr val="tx1"/>
                </a:solidFill>
                <a:effectLst/>
              </a:rPr>
              <a:t> углубления выявляются участки </a:t>
            </a:r>
            <a:r>
              <a:rPr lang="ru-RU" b="0" i="0" dirty="0" err="1">
                <a:solidFill>
                  <a:schemeClr val="tx1"/>
                </a:solidFill>
                <a:effectLst/>
              </a:rPr>
              <a:t>холестеатомы</a:t>
            </a:r>
            <a:r>
              <a:rPr lang="ru-RU" b="0" i="0" dirty="0">
                <a:solidFill>
                  <a:schemeClr val="tx1"/>
                </a:solidFill>
                <a:effectLst/>
              </a:rPr>
              <a:t> или </a:t>
            </a:r>
            <a:r>
              <a:rPr lang="ru-RU" b="0" i="0" dirty="0" err="1">
                <a:solidFill>
                  <a:schemeClr val="tx1"/>
                </a:solidFill>
                <a:effectLst/>
              </a:rPr>
              <a:t>эпидермальные</a:t>
            </a:r>
            <a:r>
              <a:rPr lang="ru-RU" b="0" i="0" dirty="0">
                <a:solidFill>
                  <a:schemeClr val="tx1"/>
                </a:solidFill>
                <a:effectLst/>
              </a:rPr>
              <a:t> чешуйки;</a:t>
            </a:r>
          </a:p>
          <a:p>
            <a:pPr>
              <a:buFont typeface="Wingdings" pitchFamily="2" charset="2"/>
              <a:buChar char="ü"/>
            </a:pPr>
            <a:r>
              <a:rPr lang="ru-RU" b="0" i="0" dirty="0">
                <a:solidFill>
                  <a:schemeClr val="tx1"/>
                </a:solidFill>
                <a:effectLst/>
              </a:rPr>
              <a:t>На наличие </a:t>
            </a:r>
            <a:r>
              <a:rPr lang="ru-RU" b="0" i="0" dirty="0" err="1">
                <a:solidFill>
                  <a:schemeClr val="tx1"/>
                </a:solidFill>
                <a:effectLst/>
              </a:rPr>
              <a:t>холестеатомы</a:t>
            </a:r>
            <a:r>
              <a:rPr lang="ru-RU" b="0" i="0" dirty="0">
                <a:solidFill>
                  <a:schemeClr val="tx1"/>
                </a:solidFill>
                <a:effectLst/>
              </a:rPr>
              <a:t> уха может указывать сужение костного отдела наружного слухового прохода за счет провисания его </a:t>
            </a:r>
            <a:r>
              <a:rPr lang="ru-RU" b="0" i="0" dirty="0" err="1">
                <a:solidFill>
                  <a:schemeClr val="tx1"/>
                </a:solidFill>
                <a:effectLst/>
              </a:rPr>
              <a:t>задневерхней</a:t>
            </a:r>
            <a:r>
              <a:rPr lang="ru-RU" b="0" i="0" dirty="0">
                <a:solidFill>
                  <a:schemeClr val="tx1"/>
                </a:solidFill>
                <a:effectLst/>
              </a:rPr>
              <a:t> стенки, что обусловлено прорывом </a:t>
            </a:r>
            <a:r>
              <a:rPr lang="ru-RU" b="0" i="0" dirty="0" err="1">
                <a:solidFill>
                  <a:schemeClr val="tx1"/>
                </a:solidFill>
                <a:effectLst/>
              </a:rPr>
              <a:t>холестеатомы</a:t>
            </a:r>
            <a:r>
              <a:rPr lang="ru-RU" b="0" i="0" dirty="0">
                <a:solidFill>
                  <a:schemeClr val="tx1"/>
                </a:solidFill>
                <a:effectLst/>
              </a:rPr>
              <a:t> под надкостницу с </a:t>
            </a:r>
            <a:r>
              <a:rPr lang="ru-RU" b="0" i="0" dirty="0" err="1">
                <a:solidFill>
                  <a:schemeClr val="tx1"/>
                </a:solidFill>
                <a:effectLst/>
              </a:rPr>
              <a:t>отслойкой</a:t>
            </a:r>
            <a:r>
              <a:rPr lang="ru-RU" b="0" i="0" dirty="0">
                <a:solidFill>
                  <a:schemeClr val="tx1"/>
                </a:solidFill>
                <a:effectLst/>
              </a:rPr>
              <a:t> инфильтрированной кожи в костной, а иногда и хрящевой части наружного слухового прохода.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7FCC7979-73EF-DC47-84E8-AA70321FF6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238" t="6719" r="3037" b="3332"/>
          <a:stretch/>
        </p:blipFill>
        <p:spPr>
          <a:xfrm>
            <a:off x="1752600" y="3559342"/>
            <a:ext cx="2745104" cy="29724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113A26DB-7DF8-664D-956E-0FD1A442A2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4470" y="3429000"/>
            <a:ext cx="3346753" cy="32330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652781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6340A2-B5D9-2C45-9AC1-5CEAB45B3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11404107" cy="1320800"/>
          </a:xfrm>
        </p:spPr>
        <p:txBody>
          <a:bodyPr/>
          <a:lstStyle/>
          <a:p>
            <a:pPr algn="ctr"/>
            <a:r>
              <a:rPr lang="ru-RU" dirty="0"/>
              <a:t>Диагностика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7AB65C0-6A85-0B49-9EBC-9DBEAA9A68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6667" y="2134812"/>
            <a:ext cx="11097381" cy="85876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chemeClr val="tx1"/>
                </a:solidFill>
              </a:rPr>
              <a:t>Компьютерная томография </a:t>
            </a:r>
            <a:r>
              <a:rPr lang="ru-RU" sz="2800" dirty="0">
                <a:solidFill>
                  <a:schemeClr val="tx1"/>
                </a:solidFill>
              </a:rPr>
              <a:t>	    </a:t>
            </a:r>
            <a:r>
              <a:rPr lang="ru-RU" sz="2800" b="1" dirty="0">
                <a:solidFill>
                  <a:schemeClr val="tx1"/>
                </a:solidFill>
              </a:rPr>
              <a:t>Магнитно-резонансная томография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794C8499-7249-CA49-9064-25A31C6636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058" y="3895960"/>
            <a:ext cx="4699002" cy="20138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A0124347-2E16-414B-A855-9F1917F5245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648" r="939"/>
          <a:stretch/>
        </p:blipFill>
        <p:spPr>
          <a:xfrm>
            <a:off x="5883849" y="3746499"/>
            <a:ext cx="6197592" cy="24220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401909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279A61-D325-ED43-978A-97F9FF1E1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500" y="376621"/>
            <a:ext cx="8596668" cy="1320800"/>
          </a:xfrm>
        </p:spPr>
        <p:txBody>
          <a:bodyPr/>
          <a:lstStyle/>
          <a:p>
            <a:pPr algn="ctr"/>
            <a:r>
              <a:rPr lang="ru-RU" dirty="0"/>
              <a:t>Лечение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B806871-7CF9-0547-8FAA-B750F03AEC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0" y="1295400"/>
            <a:ext cx="9495669" cy="2506737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endParaRPr lang="ru-RU" sz="4000" b="1" dirty="0">
              <a:solidFill>
                <a:schemeClr val="accent5">
                  <a:lumMod val="50000"/>
                </a:schemeClr>
              </a:solidFill>
              <a:highlight>
                <a:srgbClr val="FFFF00"/>
              </a:highlight>
            </a:endParaRPr>
          </a:p>
          <a:p>
            <a:pPr marL="0" indent="0" algn="ctr">
              <a:buNone/>
            </a:pPr>
            <a:r>
              <a:rPr lang="ru-RU" sz="11200" b="1" dirty="0">
                <a:solidFill>
                  <a:schemeClr val="tx1"/>
                </a:solidFill>
                <a:highlight>
                  <a:srgbClr val="00FF00"/>
                </a:highlight>
              </a:rPr>
              <a:t>Консервативная тактика</a:t>
            </a:r>
          </a:p>
          <a:p>
            <a:pPr marL="0" indent="0" algn="ctr">
              <a:buNone/>
            </a:pPr>
            <a:endParaRPr lang="ru-RU" sz="11200" b="1" dirty="0">
              <a:solidFill>
                <a:schemeClr val="tx1"/>
              </a:solidFill>
              <a:highlight>
                <a:srgbClr val="00FF00"/>
              </a:highlight>
            </a:endParaRPr>
          </a:p>
          <a:p>
            <a:pPr marL="0" indent="0">
              <a:buNone/>
            </a:pPr>
            <a:r>
              <a:rPr lang="ru-RU" sz="11200" dirty="0">
                <a:solidFill>
                  <a:schemeClr val="tx1"/>
                </a:solidFill>
              </a:rPr>
              <a:t>Консервативное лечение возможно лишь в случае небольшой </a:t>
            </a:r>
            <a:r>
              <a:rPr lang="ru-RU" sz="11200" dirty="0" err="1">
                <a:solidFill>
                  <a:schemeClr val="tx1"/>
                </a:solidFill>
              </a:rPr>
              <a:t>холестеатомы</a:t>
            </a:r>
            <a:r>
              <a:rPr lang="ru-RU" sz="11200" dirty="0">
                <a:solidFill>
                  <a:schemeClr val="tx1"/>
                </a:solidFill>
              </a:rPr>
              <a:t> уха, находящейся в </a:t>
            </a:r>
            <a:r>
              <a:rPr lang="ru-RU" sz="11200" dirty="0" err="1">
                <a:solidFill>
                  <a:schemeClr val="tx1"/>
                </a:solidFill>
              </a:rPr>
              <a:t>надбарабанном</a:t>
            </a:r>
            <a:r>
              <a:rPr lang="ru-RU" sz="11200" dirty="0">
                <a:solidFill>
                  <a:schemeClr val="tx1"/>
                </a:solidFill>
              </a:rPr>
              <a:t> пространстве. Терапия таких </a:t>
            </a:r>
            <a:r>
              <a:rPr lang="ru-RU" sz="11200" dirty="0" err="1">
                <a:solidFill>
                  <a:schemeClr val="tx1"/>
                </a:solidFill>
              </a:rPr>
              <a:t>холестеатом</a:t>
            </a:r>
            <a:r>
              <a:rPr lang="ru-RU" sz="11200" dirty="0">
                <a:solidFill>
                  <a:schemeClr val="tx1"/>
                </a:solidFill>
              </a:rPr>
              <a:t> заключается в промывании </a:t>
            </a:r>
            <a:r>
              <a:rPr lang="ru-RU" sz="11200" dirty="0" err="1">
                <a:solidFill>
                  <a:schemeClr val="tx1"/>
                </a:solidFill>
              </a:rPr>
              <a:t>надбарабанного</a:t>
            </a:r>
            <a:r>
              <a:rPr lang="ru-RU" sz="11200" dirty="0">
                <a:solidFill>
                  <a:schemeClr val="tx1"/>
                </a:solidFill>
              </a:rPr>
              <a:t> пространства растворами протеолитических ферментов и борной кислоты. Начинают и заканчивают процедуру промыванием полости изотоническим раствором. Подобную манипуляцию проводят ежедневно в течение недели.</a:t>
            </a:r>
          </a:p>
        </p:txBody>
      </p:sp>
    </p:spTree>
    <p:extLst>
      <p:ext uri="{BB962C8B-B14F-4D97-AF65-F5344CB8AC3E}">
        <p14:creationId xmlns:p14="http://schemas.microsoft.com/office/powerpoint/2010/main" val="16223015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279A61-D325-ED43-978A-97F9FF1E1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7666" y="152400"/>
            <a:ext cx="8596668" cy="1320800"/>
          </a:xfrm>
        </p:spPr>
        <p:txBody>
          <a:bodyPr/>
          <a:lstStyle/>
          <a:p>
            <a:pPr algn="ctr"/>
            <a:r>
              <a:rPr lang="ru-RU" dirty="0"/>
              <a:t>Лечение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B806871-7CF9-0547-8FAA-B750F03AEC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7800" y="1104900"/>
            <a:ext cx="9495669" cy="4648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>
                <a:solidFill>
                  <a:schemeClr val="tx1"/>
                </a:solidFill>
                <a:highlight>
                  <a:srgbClr val="00FF00"/>
                </a:highlight>
              </a:rPr>
              <a:t>Хирургическое лечение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</a:rPr>
              <a:t>При неэффективности консервативного лечения, большом размере </a:t>
            </a:r>
            <a:r>
              <a:rPr lang="ru-RU" sz="2000" b="1" dirty="0" err="1">
                <a:solidFill>
                  <a:schemeClr val="tx1"/>
                </a:solidFill>
              </a:rPr>
              <a:t>холестеатомы</a:t>
            </a:r>
            <a:r>
              <a:rPr lang="ru-RU" sz="2000" b="1" dirty="0">
                <a:solidFill>
                  <a:schemeClr val="tx1"/>
                </a:solidFill>
              </a:rPr>
              <a:t> уха, наличии осложнений показано радикальное удаление образования. В зависимости от распространенности </a:t>
            </a:r>
            <a:r>
              <a:rPr lang="ru-RU" sz="2000" b="1" dirty="0" err="1">
                <a:solidFill>
                  <a:schemeClr val="tx1"/>
                </a:solidFill>
              </a:rPr>
              <a:t>холестеатомы</a:t>
            </a:r>
            <a:r>
              <a:rPr lang="ru-RU" sz="2000" b="1" dirty="0">
                <a:solidFill>
                  <a:schemeClr val="tx1"/>
                </a:solidFill>
              </a:rPr>
              <a:t> хирургическое вмешательство может включать:</a:t>
            </a:r>
          </a:p>
          <a:p>
            <a:pPr marL="0" indent="0">
              <a:buNone/>
            </a:pPr>
            <a:endParaRPr lang="ru-RU" sz="2000" b="1" dirty="0">
              <a:solidFill>
                <a:schemeClr val="tx1"/>
              </a:solidFill>
            </a:endParaRPr>
          </a:p>
          <a:p>
            <a:r>
              <a:rPr lang="ru-RU" sz="2000" b="1" dirty="0">
                <a:solidFill>
                  <a:schemeClr val="tx1"/>
                </a:solidFill>
              </a:rPr>
              <a:t>санирующую операцию на среднем ухе;</a:t>
            </a:r>
          </a:p>
          <a:p>
            <a:r>
              <a:rPr lang="ru-RU" sz="2000" b="1" dirty="0" err="1">
                <a:solidFill>
                  <a:schemeClr val="tx1"/>
                </a:solidFill>
              </a:rPr>
              <a:t>мастоидотомию</a:t>
            </a:r>
            <a:r>
              <a:rPr lang="ru-RU" sz="2000" b="1" dirty="0">
                <a:solidFill>
                  <a:schemeClr val="tx1"/>
                </a:solidFill>
              </a:rPr>
              <a:t>;</a:t>
            </a:r>
          </a:p>
          <a:p>
            <a:r>
              <a:rPr lang="ru-RU" sz="2000" b="1" dirty="0" err="1">
                <a:solidFill>
                  <a:schemeClr val="tx1"/>
                </a:solidFill>
              </a:rPr>
              <a:t>лабиринтотомию</a:t>
            </a:r>
            <a:r>
              <a:rPr lang="ru-RU" sz="2000" b="1" dirty="0">
                <a:solidFill>
                  <a:schemeClr val="tx1"/>
                </a:solidFill>
              </a:rPr>
              <a:t>;</a:t>
            </a:r>
          </a:p>
          <a:p>
            <a:r>
              <a:rPr lang="ru-RU" sz="2000" b="1" dirty="0" err="1">
                <a:solidFill>
                  <a:schemeClr val="tx1"/>
                </a:solidFill>
              </a:rPr>
              <a:t>транслабиринтное</a:t>
            </a:r>
            <a:r>
              <a:rPr lang="ru-RU" sz="2000" b="1" dirty="0">
                <a:solidFill>
                  <a:schemeClr val="tx1"/>
                </a:solidFill>
              </a:rPr>
              <a:t> вскрытие пирамиды височной кости;</a:t>
            </a:r>
          </a:p>
          <a:p>
            <a:r>
              <a:rPr lang="ru-RU" sz="2000" b="1" dirty="0" err="1">
                <a:solidFill>
                  <a:schemeClr val="tx1"/>
                </a:solidFill>
              </a:rPr>
              <a:t>тимпанпластику</a:t>
            </a:r>
            <a:r>
              <a:rPr lang="ru-RU" sz="2000" b="1" dirty="0">
                <a:solidFill>
                  <a:schemeClr val="tx1"/>
                </a:solidFill>
              </a:rPr>
              <a:t>, </a:t>
            </a:r>
            <a:r>
              <a:rPr lang="ru-RU" sz="2000" b="1" dirty="0" err="1">
                <a:solidFill>
                  <a:schemeClr val="tx1"/>
                </a:solidFill>
              </a:rPr>
              <a:t>мастоидопластику</a:t>
            </a:r>
            <a:r>
              <a:rPr lang="ru-RU" sz="2000" b="1" dirty="0">
                <a:solidFill>
                  <a:schemeClr val="tx1"/>
                </a:solidFill>
              </a:rPr>
              <a:t>, </a:t>
            </a:r>
            <a:r>
              <a:rPr lang="ru-RU" sz="2000" b="1" dirty="0" err="1">
                <a:solidFill>
                  <a:schemeClr val="tx1"/>
                </a:solidFill>
              </a:rPr>
              <a:t>мирингопластику</a:t>
            </a:r>
            <a:r>
              <a:rPr lang="ru-RU" sz="2000" b="1" dirty="0">
                <a:solidFill>
                  <a:schemeClr val="tx1"/>
                </a:solidFill>
              </a:rPr>
              <a:t> и пр.</a:t>
            </a:r>
          </a:p>
        </p:txBody>
      </p:sp>
    </p:spTree>
    <p:extLst>
      <p:ext uri="{BB962C8B-B14F-4D97-AF65-F5344CB8AC3E}">
        <p14:creationId xmlns:p14="http://schemas.microsoft.com/office/powerpoint/2010/main" val="25623766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16C95D-AF00-0B75-6BE3-1A1BCE98C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0603" y="156238"/>
            <a:ext cx="11209866" cy="1320800"/>
          </a:xfrm>
        </p:spPr>
        <p:txBody>
          <a:bodyPr/>
          <a:lstStyle/>
          <a:p>
            <a:pPr algn="ctr"/>
            <a:r>
              <a:rPr lang="ru-RU" dirty="0"/>
              <a:t>Прогноз и профилактика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B7F2AC-5531-04E0-972E-B2811C567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914400"/>
            <a:ext cx="10905066" cy="48221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В случае своевременного выявления, последовательного консервативного или радикального хирургического лечения </a:t>
            </a:r>
            <a:r>
              <a:rPr lang="ru-RU" sz="2000" dirty="0" err="1"/>
              <a:t>холестеатомы</a:t>
            </a:r>
            <a:r>
              <a:rPr lang="ru-RU" sz="2000" dirty="0"/>
              <a:t> прогноз благоприятный. В отдельных случаях возможны рецидивы процесса. В запущенных стадиях возможно развитие тугоухости, </a:t>
            </a:r>
            <a:r>
              <a:rPr lang="ru-RU" sz="2000" dirty="0" err="1"/>
              <a:t>жизнеугрожающих</a:t>
            </a:r>
            <a:r>
              <a:rPr lang="ru-RU" sz="2000" dirty="0"/>
              <a:t> внутричерепных осложнений. Профилактика </a:t>
            </a:r>
            <a:r>
              <a:rPr lang="ru-RU" sz="2000" dirty="0" err="1"/>
              <a:t>холестеатомы</a:t>
            </a:r>
            <a:r>
              <a:rPr lang="ru-RU" sz="2000" dirty="0"/>
              <a:t> заключается в предупреждении ХГСО, своевременном лечении воспаления среднего уха.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BDCD59E-CB5B-A8FD-DD7A-704FEE9A32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2895600"/>
            <a:ext cx="6781800" cy="367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4626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AF5E5C-CFD2-234E-A29D-56DBCF264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373"/>
            <a:ext cx="11125200" cy="1320800"/>
          </a:xfrm>
        </p:spPr>
        <p:txBody>
          <a:bodyPr/>
          <a:lstStyle/>
          <a:p>
            <a:pPr algn="ctr"/>
            <a:r>
              <a:rPr lang="ru-RU" dirty="0"/>
              <a:t>Структура </a:t>
            </a:r>
            <a:r>
              <a:rPr lang="ru-RU" dirty="0" err="1"/>
              <a:t>холестеатомы</a:t>
            </a:r>
            <a:endParaRPr lang="ru-RU" dirty="0"/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D8069F8B-2915-7045-AEAA-7EF64A959A5B}"/>
              </a:ext>
            </a:extLst>
          </p:cNvPr>
          <p:cNvSpPr>
            <a:spLocks noGrp="1"/>
          </p:cNvSpPr>
          <p:nvPr/>
        </p:nvSpPr>
        <p:spPr>
          <a:xfrm>
            <a:off x="1006839" y="1632205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1" name="Объект 2">
            <a:extLst>
              <a:ext uri="{FF2B5EF4-FFF2-40B4-BE49-F238E27FC236}">
                <a16:creationId xmlns:a16="http://schemas.microsoft.com/office/drawing/2014/main" id="{DE375770-6234-DB4F-9413-B70544D9802C}"/>
              </a:ext>
            </a:extLst>
          </p:cNvPr>
          <p:cNvSpPr txBox="1">
            <a:spLocks/>
          </p:cNvSpPr>
          <p:nvPr/>
        </p:nvSpPr>
        <p:spPr>
          <a:xfrm>
            <a:off x="228601" y="1128451"/>
            <a:ext cx="5334000" cy="52723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/>
              <a:t>Matrix</a:t>
            </a:r>
            <a:r>
              <a:rPr lang="en-US" dirty="0"/>
              <a:t> – </a:t>
            </a:r>
            <a:r>
              <a:rPr lang="ru-RU" dirty="0"/>
              <a:t>многослойный плоский </a:t>
            </a:r>
            <a:r>
              <a:rPr lang="ru-RU" dirty="0" err="1"/>
              <a:t>ороговевающий</a:t>
            </a:r>
            <a:r>
              <a:rPr lang="ru-RU" dirty="0"/>
              <a:t> эпителий, покрытый </a:t>
            </a:r>
            <a:r>
              <a:rPr lang="ru-RU" dirty="0" err="1"/>
              <a:t>соединительнотканной</a:t>
            </a:r>
            <a:r>
              <a:rPr lang="ru-RU" dirty="0"/>
              <a:t>  оболочкой. Содержит все слои эпидермиса, в том числе базальный </a:t>
            </a:r>
            <a:r>
              <a:rPr lang="ru-RU" dirty="0" err="1"/>
              <a:t>продуцирующий</a:t>
            </a:r>
            <a:r>
              <a:rPr lang="ru-RU" dirty="0"/>
              <a:t>  слой. Особенности: </a:t>
            </a:r>
          </a:p>
          <a:p>
            <a:pPr>
              <a:buFont typeface="Wingdings" pitchFamily="2" charset="2"/>
              <a:buChar char="§"/>
            </a:pPr>
            <a:r>
              <a:rPr lang="ru-RU" dirty="0"/>
              <a:t>укорочённый </a:t>
            </a:r>
            <a:r>
              <a:rPr lang="ru-RU" dirty="0" err="1"/>
              <a:t>стратификационный</a:t>
            </a:r>
            <a:r>
              <a:rPr lang="ru-RU" dirty="0"/>
              <a:t> цикл в виде быстрого ороговения;</a:t>
            </a:r>
          </a:p>
          <a:p>
            <a:pPr>
              <a:buFont typeface="Wingdings" pitchFamily="2" charset="2"/>
              <a:buChar char="§"/>
            </a:pPr>
            <a:r>
              <a:rPr lang="ru-RU" dirty="0"/>
              <a:t> в отличие от нормального эпителия, не запрограммирован на </a:t>
            </a:r>
            <a:r>
              <a:rPr lang="ru-RU" dirty="0" err="1"/>
              <a:t>апоптоз</a:t>
            </a:r>
            <a:r>
              <a:rPr lang="ru-RU" dirty="0"/>
              <a:t> (</a:t>
            </a:r>
            <a:r>
              <a:rPr lang="ru-RU" dirty="0" err="1"/>
              <a:t>отсуствие</a:t>
            </a:r>
            <a:r>
              <a:rPr lang="ru-RU" dirty="0"/>
              <a:t> </a:t>
            </a:r>
            <a:r>
              <a:rPr lang="ru-RU" dirty="0" err="1"/>
              <a:t>каспаз</a:t>
            </a:r>
            <a:r>
              <a:rPr lang="ru-RU" dirty="0"/>
              <a:t>);</a:t>
            </a:r>
          </a:p>
          <a:p>
            <a:pPr>
              <a:buFont typeface="Wingdings" pitchFamily="2" charset="2"/>
              <a:buChar char="§"/>
            </a:pPr>
            <a:r>
              <a:rPr lang="ru-RU" dirty="0"/>
              <a:t>Уровень </a:t>
            </a:r>
            <a:r>
              <a:rPr lang="ru-RU" dirty="0" err="1"/>
              <a:t>пролиферативного</a:t>
            </a:r>
            <a:r>
              <a:rPr lang="ru-RU" dirty="0"/>
              <a:t> маркёра </a:t>
            </a:r>
            <a:r>
              <a:rPr lang="en-US" dirty="0"/>
              <a:t>Ki-67 </a:t>
            </a:r>
            <a:r>
              <a:rPr lang="ru-RU" dirty="0"/>
              <a:t>в </a:t>
            </a:r>
            <a:r>
              <a:rPr lang="ru-RU" dirty="0" err="1"/>
              <a:t>холестеатоме</a:t>
            </a:r>
            <a:r>
              <a:rPr lang="ru-RU" dirty="0"/>
              <a:t> выше, чем в коже заушной области.</a:t>
            </a:r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3C191DD1-F2FE-984B-B155-FEBB87CB7F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4443" y="1868747"/>
            <a:ext cx="5570602" cy="36992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55096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16C95D-AF00-0B75-6BE3-1A1BCE98C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67" y="2438400"/>
            <a:ext cx="11209866" cy="914400"/>
          </a:xfrm>
        </p:spPr>
        <p:txBody>
          <a:bodyPr>
            <a:noAutofit/>
          </a:bodyPr>
          <a:lstStyle/>
          <a:p>
            <a:pPr algn="ctr"/>
            <a:r>
              <a:rPr lang="ru-RU" sz="5600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672230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8405DA-0208-144B-A888-D12C32CF8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880" y="228600"/>
            <a:ext cx="11438466" cy="1320800"/>
          </a:xfrm>
        </p:spPr>
        <p:txBody>
          <a:bodyPr/>
          <a:lstStyle/>
          <a:p>
            <a:pPr algn="ctr"/>
            <a:r>
              <a:rPr lang="ru-RU" dirty="0"/>
              <a:t>Структура </a:t>
            </a:r>
            <a:r>
              <a:rPr lang="ru-RU" dirty="0" err="1"/>
              <a:t>холестеатомы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0EA6180-195C-9A41-B635-54C3E677DA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880" y="1128451"/>
            <a:ext cx="10906668" cy="35935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Над истонченным </a:t>
            </a:r>
            <a:r>
              <a:rPr lang="ru-RU" sz="2400" b="1" dirty="0" err="1"/>
              <a:t>матриксом</a:t>
            </a:r>
            <a:r>
              <a:rPr lang="ru-RU" sz="2400" dirty="0"/>
              <a:t> – </a:t>
            </a:r>
            <a:r>
              <a:rPr lang="ru-RU" sz="2400" i="1" dirty="0"/>
              <a:t>пласт спрессованных роговых клеток</a:t>
            </a:r>
            <a:r>
              <a:rPr lang="ru-RU" sz="2400" dirty="0"/>
              <a:t> (</a:t>
            </a:r>
            <a:r>
              <a:rPr lang="ru-RU" sz="2400" dirty="0" err="1"/>
              <a:t>слущенный</a:t>
            </a:r>
            <a:r>
              <a:rPr lang="ru-RU" sz="2400" dirty="0"/>
              <a:t> эпителий),  между которыми располагаются кристаллы холестерина.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4FE86F61-BCA5-E14D-845C-F1571F51C3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0" y="2449251"/>
            <a:ext cx="7391399" cy="41801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898640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87C69A6-B05B-2742-AFDF-B176218802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435" y="979714"/>
            <a:ext cx="4657965" cy="55734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Над этим слоем располагается </a:t>
            </a:r>
            <a:r>
              <a:rPr lang="ru-RU" sz="2000" b="1" dirty="0" err="1"/>
              <a:t>периматрикс</a:t>
            </a:r>
            <a:r>
              <a:rPr lang="ru-RU" sz="2000" dirty="0"/>
              <a:t> – периферическая часть </a:t>
            </a:r>
            <a:r>
              <a:rPr lang="ru-RU" sz="2000" dirty="0" err="1"/>
              <a:t>холестеатомы</a:t>
            </a:r>
            <a:r>
              <a:rPr lang="ru-RU" sz="2000" dirty="0"/>
              <a:t>, от которой напрямую зависит рост </a:t>
            </a:r>
            <a:r>
              <a:rPr lang="ru-RU" sz="2000" dirty="0" err="1"/>
              <a:t>холестеатомы</a:t>
            </a:r>
            <a:r>
              <a:rPr lang="ru-RU" sz="2000" dirty="0"/>
              <a:t> и её </a:t>
            </a:r>
            <a:r>
              <a:rPr lang="ru-RU" sz="2000" dirty="0" err="1"/>
              <a:t>инвазивность</a:t>
            </a:r>
            <a:r>
              <a:rPr lang="ru-RU" sz="2000" dirty="0"/>
              <a:t>. </a:t>
            </a:r>
            <a:r>
              <a:rPr lang="ru-RU" sz="2000" dirty="0" err="1"/>
              <a:t>Периматрикс</a:t>
            </a:r>
            <a:r>
              <a:rPr lang="ru-RU" sz="2000" dirty="0"/>
              <a:t> состоит из грануляционной ткани или воспалённого </a:t>
            </a:r>
            <a:r>
              <a:rPr lang="ru-RU" sz="2000" dirty="0" err="1"/>
              <a:t>субэпителиального</a:t>
            </a:r>
            <a:r>
              <a:rPr lang="ru-RU" sz="2000" dirty="0"/>
              <a:t> </a:t>
            </a:r>
            <a:r>
              <a:rPr lang="ru-RU" sz="2000" dirty="0" err="1"/>
              <a:t>соединительнотканного</a:t>
            </a:r>
            <a:r>
              <a:rPr lang="ru-RU" sz="2000" dirty="0"/>
              <a:t> слоя, включающего лимфоциты, </a:t>
            </a:r>
            <a:r>
              <a:rPr lang="ru-RU" sz="2000" dirty="0" err="1"/>
              <a:t>нейтрофилы</a:t>
            </a:r>
            <a:r>
              <a:rPr lang="ru-RU" sz="2000" dirty="0"/>
              <a:t>, </a:t>
            </a:r>
            <a:r>
              <a:rPr lang="ru-RU" sz="2000" dirty="0" err="1"/>
              <a:t>гистиоциты</a:t>
            </a:r>
            <a:r>
              <a:rPr lang="ru-RU" sz="2000" dirty="0"/>
              <a:t>, а так же все факторы для стимуляции костной резорбции. Снаружи располагается «</a:t>
            </a:r>
            <a:r>
              <a:rPr lang="ru-RU" sz="2000" dirty="0" err="1"/>
              <a:t>биопленка</a:t>
            </a:r>
            <a:r>
              <a:rPr lang="ru-RU" sz="2000" dirty="0"/>
              <a:t>», содержащая полиморфную микрофлору.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A6F56959-693B-DE46-BF04-5A6D5A547602}"/>
              </a:ext>
            </a:extLst>
          </p:cNvPr>
          <p:cNvSpPr>
            <a:spLocks noGrp="1"/>
          </p:cNvSpPr>
          <p:nvPr/>
        </p:nvSpPr>
        <p:spPr>
          <a:xfrm>
            <a:off x="447435" y="233648"/>
            <a:ext cx="10858678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cap="none" dirty="0"/>
              <a:t>Структура </a:t>
            </a:r>
            <a:r>
              <a:rPr lang="ru-RU" cap="none" dirty="0" err="1"/>
              <a:t>холестеатомы</a:t>
            </a:r>
            <a:endParaRPr lang="ru-RU" cap="none" dirty="0"/>
          </a:p>
        </p:txBody>
      </p:sp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A54CEAEF-AE52-8B49-92DD-7BD37F1CC5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1636344"/>
            <a:ext cx="6415398" cy="4260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473469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A0E883-B312-6341-B8A4-4C99F21D2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738" y="155845"/>
            <a:ext cx="10447262" cy="1492132"/>
          </a:xfrm>
        </p:spPr>
        <p:txBody>
          <a:bodyPr/>
          <a:lstStyle/>
          <a:p>
            <a:pPr algn="ctr"/>
            <a:r>
              <a:rPr lang="ru-RU" dirty="0"/>
              <a:t>Барабанная перепонка</a:t>
            </a:r>
          </a:p>
        </p:txBody>
      </p:sp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3C1A9BCC-D68C-7049-BAAF-D749A1391D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394" t="2498" r="21190" b="2182"/>
          <a:stretch/>
        </p:blipFill>
        <p:spPr>
          <a:xfrm>
            <a:off x="1421190" y="1128451"/>
            <a:ext cx="4943930" cy="54029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4">
            <a:extLst>
              <a:ext uri="{FF2B5EF4-FFF2-40B4-BE49-F238E27FC236}">
                <a16:creationId xmlns:a16="http://schemas.microsoft.com/office/drawing/2014/main" id="{7D9042D5-3D83-774D-8BD4-3515BB351FC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" r="50140" b="1375"/>
          <a:stretch/>
        </p:blipFill>
        <p:spPr>
          <a:xfrm>
            <a:off x="6855881" y="1647977"/>
            <a:ext cx="4083358" cy="40216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879142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A63F45FC-BD45-7046-9FF3-F642BE088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738" y="155845"/>
            <a:ext cx="10447262" cy="1492132"/>
          </a:xfrm>
        </p:spPr>
        <p:txBody>
          <a:bodyPr/>
          <a:lstStyle/>
          <a:p>
            <a:pPr algn="ctr"/>
            <a:r>
              <a:rPr lang="ru-RU" dirty="0"/>
              <a:t>Барабанная полость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1BD3F0B8-0107-6049-B570-236970C663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2572" y="1227843"/>
            <a:ext cx="5772666" cy="50755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C990526D-AD74-1A44-BC48-782332F210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381" b="3961"/>
          <a:stretch/>
        </p:blipFill>
        <p:spPr>
          <a:xfrm>
            <a:off x="7635801" y="1874762"/>
            <a:ext cx="3794199" cy="34481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355140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7A6079-9C33-D749-A5F9-8C5362A5E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845" y="140072"/>
            <a:ext cx="10178322" cy="1492132"/>
          </a:xfrm>
        </p:spPr>
        <p:txBody>
          <a:bodyPr/>
          <a:lstStyle/>
          <a:p>
            <a:pPr algn="ctr"/>
            <a:r>
              <a:rPr lang="ru-RU" dirty="0"/>
              <a:t>Патогенез </a:t>
            </a:r>
            <a:r>
              <a:rPr lang="ru-RU" dirty="0" err="1"/>
              <a:t>холестеатомы</a:t>
            </a:r>
            <a:endParaRPr lang="ru-RU" dirty="0"/>
          </a:p>
        </p:txBody>
      </p:sp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47348310-FF43-AA4B-8596-FDEED528F6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1492" t="4080" r="7851" b="12185"/>
          <a:stretch/>
        </p:blipFill>
        <p:spPr>
          <a:xfrm>
            <a:off x="6096000" y="946050"/>
            <a:ext cx="5034643" cy="57718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Объект 2">
            <a:extLst>
              <a:ext uri="{FF2B5EF4-FFF2-40B4-BE49-F238E27FC236}">
                <a16:creationId xmlns:a16="http://schemas.microsoft.com/office/drawing/2014/main" id="{F867E7EC-8095-E64C-941E-81DD0AF557D0}"/>
              </a:ext>
            </a:extLst>
          </p:cNvPr>
          <p:cNvSpPr>
            <a:spLocks noGrp="1"/>
          </p:cNvSpPr>
          <p:nvPr/>
        </p:nvSpPr>
        <p:spPr>
          <a:xfrm>
            <a:off x="908565" y="1632204"/>
            <a:ext cx="4458697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arabicParenR"/>
            </a:pPr>
            <a:r>
              <a:rPr lang="ru-RU" sz="2400" dirty="0"/>
              <a:t>Ретракция и инвагинация барабанной перепонки;</a:t>
            </a:r>
          </a:p>
          <a:p>
            <a:pPr marL="457200" indent="-457200">
              <a:buAutoNum type="arabicParenR"/>
            </a:pPr>
            <a:r>
              <a:rPr lang="ru-RU" sz="2400" dirty="0"/>
              <a:t>Теория гиперплазии банального слоя;</a:t>
            </a:r>
          </a:p>
          <a:p>
            <a:pPr marL="457200" indent="-457200">
              <a:buAutoNum type="arabicParenR"/>
            </a:pPr>
            <a:r>
              <a:rPr lang="ru-RU" sz="2400" dirty="0"/>
              <a:t>Миграционная теория;</a:t>
            </a:r>
          </a:p>
          <a:p>
            <a:pPr marL="457200" indent="-457200">
              <a:buAutoNum type="arabicParenR"/>
            </a:pPr>
            <a:r>
              <a:rPr lang="ru-RU" sz="2400" dirty="0"/>
              <a:t>Теория метаплазии.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696227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4E32260A-8F18-B34F-AF17-2E2CF07859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2089" y="0"/>
            <a:ext cx="10178322" cy="876905"/>
          </a:xfrm>
        </p:spPr>
        <p:txBody>
          <a:bodyPr/>
          <a:lstStyle/>
          <a:p>
            <a:pPr algn="ctr"/>
            <a:r>
              <a:rPr lang="ru-RU" dirty="0"/>
              <a:t>Патогенез </a:t>
            </a:r>
            <a:r>
              <a:rPr lang="ru-RU" dirty="0" err="1"/>
              <a:t>холестеатомы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7FB563-25E4-E64E-9F9B-9E60374989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683382"/>
            <a:ext cx="5334001" cy="586981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tx2"/>
                </a:solidFill>
              </a:rPr>
              <a:t>В 90</a:t>
            </a:r>
            <a:r>
              <a:rPr lang="en-US" sz="2400" dirty="0">
                <a:solidFill>
                  <a:schemeClr val="tx2"/>
                </a:solidFill>
              </a:rPr>
              <a:t>% </a:t>
            </a:r>
            <a:r>
              <a:rPr lang="ru-RU" sz="2400" dirty="0">
                <a:solidFill>
                  <a:schemeClr val="tx2"/>
                </a:solidFill>
              </a:rPr>
              <a:t>случаев причиной является врастание эпителия барабанной перепонки и наружного слухового прохода через краевую перфорацию барабанной перепонки, возникшей в следствии длительного </a:t>
            </a:r>
            <a:r>
              <a:rPr lang="ru-RU" sz="2400" dirty="0" err="1">
                <a:solidFill>
                  <a:schemeClr val="tx2"/>
                </a:solidFill>
              </a:rPr>
              <a:t>эпитимпанита</a:t>
            </a:r>
            <a:r>
              <a:rPr lang="ru-RU" sz="2400" dirty="0">
                <a:solidFill>
                  <a:schemeClr val="tx2"/>
                </a:solidFill>
              </a:rPr>
              <a:t> (при патологически изменённой слизистой повышается вероятность миграции многослойного плоского </a:t>
            </a:r>
            <a:r>
              <a:rPr lang="ru-RU" sz="2400" dirty="0" err="1">
                <a:solidFill>
                  <a:schemeClr val="tx2"/>
                </a:solidFill>
              </a:rPr>
              <a:t>ороговевающего</a:t>
            </a:r>
            <a:r>
              <a:rPr lang="ru-RU" sz="2400" dirty="0">
                <a:solidFill>
                  <a:schemeClr val="tx2"/>
                </a:solidFill>
              </a:rPr>
              <a:t> эпителия).</a:t>
            </a:r>
          </a:p>
          <a:p>
            <a:pPr marL="0" indent="0">
              <a:buNone/>
            </a:pPr>
            <a:r>
              <a:rPr lang="ru-RU" sz="2400" i="0" dirty="0">
                <a:solidFill>
                  <a:schemeClr val="tx2"/>
                </a:solidFill>
                <a:effectLst/>
              </a:rPr>
              <a:t>Утолщенный эпидермис верхней стенки наружного слухового прохода врастает в виде тяжа через краевой дефект в барабанной перепонке в </a:t>
            </a:r>
            <a:r>
              <a:rPr lang="ru-RU" sz="2400" i="0" dirty="0" err="1">
                <a:solidFill>
                  <a:schemeClr val="tx2"/>
                </a:solidFill>
                <a:effectLst/>
              </a:rPr>
              <a:t>надбарабанное</a:t>
            </a:r>
            <a:r>
              <a:rPr lang="ru-RU" sz="2400" i="0" dirty="0">
                <a:solidFill>
                  <a:schemeClr val="tx2"/>
                </a:solidFill>
                <a:effectLst/>
              </a:rPr>
              <a:t> углубление (аттик) и сосцевидную пещеру (</a:t>
            </a:r>
            <a:r>
              <a:rPr lang="ru-RU" sz="2400" i="0" dirty="0" err="1">
                <a:solidFill>
                  <a:schemeClr val="tx2"/>
                </a:solidFill>
                <a:effectLst/>
              </a:rPr>
              <a:t>антрум</a:t>
            </a:r>
            <a:r>
              <a:rPr lang="ru-RU" sz="2400" i="0" dirty="0">
                <a:solidFill>
                  <a:schemeClr val="tx2"/>
                </a:solidFill>
                <a:effectLst/>
              </a:rPr>
              <a:t>), внедряется в виде тяжей в глубь тканей.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9B36CBE-A6C0-4542-1428-40EFB4BBA3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1143000"/>
            <a:ext cx="5814646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127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34</TotalTime>
  <Words>1318</Words>
  <Application>Microsoft Office PowerPoint</Application>
  <PresentationFormat>Широкоэкранный</PresentationFormat>
  <Paragraphs>111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9" baseType="lpstr">
      <vt:lpstr>Arial</vt:lpstr>
      <vt:lpstr>Calibri</vt:lpstr>
      <vt:lpstr>Corbel</vt:lpstr>
      <vt:lpstr>Courier New</vt:lpstr>
      <vt:lpstr>Times New Roman</vt:lpstr>
      <vt:lpstr>Trebuchet MS</vt:lpstr>
      <vt:lpstr>Wingdings</vt:lpstr>
      <vt:lpstr>Wingdings 3</vt:lpstr>
      <vt:lpstr>Аспект</vt:lpstr>
      <vt:lpstr>Холестеатома уха</vt:lpstr>
      <vt:lpstr>Определение</vt:lpstr>
      <vt:lpstr>Структура холестеатомы</vt:lpstr>
      <vt:lpstr>Структура холестеатомы</vt:lpstr>
      <vt:lpstr>Презентация PowerPoint</vt:lpstr>
      <vt:lpstr>Барабанная перепонка</vt:lpstr>
      <vt:lpstr>Барабанная полость</vt:lpstr>
      <vt:lpstr>Патогенез холестеатомы</vt:lpstr>
      <vt:lpstr>Патогенез холестеатомы</vt:lpstr>
      <vt:lpstr>Классификация (1)</vt:lpstr>
      <vt:lpstr>Врожденная холестеатома </vt:lpstr>
      <vt:lpstr>Врожденная холестеатома </vt:lpstr>
      <vt:lpstr>Приобретённая Холестеатома </vt:lpstr>
      <vt:lpstr>Приобретённая Холестеатома </vt:lpstr>
      <vt:lpstr>Ятрогенная холестеатома</vt:lpstr>
      <vt:lpstr>Классификация (2)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Клинические проявления</vt:lpstr>
      <vt:lpstr>Внутричерепные осложнения </vt:lpstr>
      <vt:lpstr>Диагностика</vt:lpstr>
      <vt:lpstr>Диагностика</vt:lpstr>
      <vt:lpstr>Лечение </vt:lpstr>
      <vt:lpstr>Лечение </vt:lpstr>
      <vt:lpstr>Прогноз и профилактика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Холестеатома височной кости</dc:title>
  <dc:creator>Администратор</dc:creator>
  <cp:lastModifiedBy>Ольга Фуреева</cp:lastModifiedBy>
  <cp:revision>22</cp:revision>
  <dcterms:modified xsi:type="dcterms:W3CDTF">2024-03-12T10:26:06Z</dcterms:modified>
</cp:coreProperties>
</file>