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8" r:id="rId8"/>
    <p:sldId id="281" r:id="rId9"/>
    <p:sldId id="264" r:id="rId10"/>
    <p:sldId id="274" r:id="rId11"/>
    <p:sldId id="275" r:id="rId12"/>
    <p:sldId id="276" r:id="rId13"/>
    <p:sldId id="265" r:id="rId14"/>
    <p:sldId id="268" r:id="rId15"/>
    <p:sldId id="279" r:id="rId16"/>
    <p:sldId id="277" r:id="rId17"/>
    <p:sldId id="270" r:id="rId18"/>
    <p:sldId id="271" r:id="rId19"/>
    <p:sldId id="282" r:id="rId20"/>
    <p:sldId id="28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10F0"/>
    <a:srgbClr val="640FD0"/>
    <a:srgbClr val="D786F8"/>
    <a:srgbClr val="9CC8EC"/>
    <a:srgbClr val="EFD0FC"/>
    <a:srgbClr val="D495CF"/>
    <a:srgbClr val="9246F3"/>
    <a:srgbClr val="CEADF9"/>
    <a:srgbClr val="FFFFFF"/>
    <a:srgbClr val="AF7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21" autoAdjust="0"/>
    <p:restoredTop sz="95256" autoAdjust="0"/>
  </p:normalViewPr>
  <p:slideViewPr>
    <p:cSldViewPr snapToGrid="0" showGuides="1">
      <p:cViewPr varScale="1">
        <p:scale>
          <a:sx n="83" d="100"/>
          <a:sy n="83" d="100"/>
        </p:scale>
        <p:origin x="41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300404307514746"/>
          <c:y val="0.11740236528408171"/>
          <c:w val="0.55399191384970514"/>
          <c:h val="0.8266860153858285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D495C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A9A-45EF-B679-3E128D50D765}"/>
              </c:ext>
            </c:extLst>
          </c:dPt>
          <c:dPt>
            <c:idx val="1"/>
            <c:bubble3D val="0"/>
            <c:spPr>
              <a:solidFill>
                <a:srgbClr val="CEADF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A9A-45EF-B679-3E128D50D765}"/>
              </c:ext>
            </c:extLst>
          </c:dPt>
          <c:dPt>
            <c:idx val="2"/>
            <c:bubble3D val="0"/>
            <c:spPr>
              <a:solidFill>
                <a:srgbClr val="9246F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A9A-45EF-B679-3E128D50D765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89F688C-5CC0-4CB0-BC5C-94AC3E61BFAC}" type="PERCENTAGE">
                      <a:rPr lang="en-US" sz="1800" smtClean="0"/>
                      <a:pPr>
                        <a:defRPr sz="18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A9A-45EF-B679-3E128D50D765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B159DE4-FEB9-4745-BB18-5F84DD73F1C3}" type="PERCENTAGE">
                      <a:rPr lang="en-US" sz="1800" smtClean="0"/>
                      <a:pPr>
                        <a:defRPr sz="18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A9A-45EF-B679-3E128D50D765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CD38C4C-064A-409F-B0E6-9E89BC5334BE}" type="PERCENTAGE">
                      <a:rPr lang="en-US" sz="1800" smtClean="0"/>
                      <a:pPr>
                        <a:defRPr sz="18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A9A-45EF-B679-3E128D50D7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Средний</c:v>
                </c:pt>
                <c:pt idx="1">
                  <c:v>Низкий</c:v>
                </c:pt>
                <c:pt idx="2">
                  <c:v>Высокий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65</c:v>
                </c:pt>
                <c:pt idx="1">
                  <c:v>10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9A-45EF-B679-3E128D50D7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C880E5-E02C-47F6-A0C7-0A4D1C68C9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DCDBD50-F40D-4D19-A164-8ACB22061F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CE2660-95AA-4978-B260-115ED4860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2A8684-3014-40E7-BFD0-53B2B34FE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F1EEA9-2FC7-4506-916D-F7518C5FF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31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D008A9-AC4C-474E-AE9D-8FB676C06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036E663-9899-4CD5-98D1-F552675166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4E7A73-63B0-4715-B1A1-E3510E111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B6C1A4-87C1-43E3-862C-09C6F184F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999B25-0050-4463-85CA-149348BEC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00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DCD5FD2-39FF-4557-A9F3-2B4EDB498B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410E145-3405-4A64-BE40-510E3C2B4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EF267E-4560-4C03-AAEF-10E450839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30E3F2-9684-4A94-955D-D524C0795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9E3448-7BA2-4B45-B67C-DED03F11A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16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F39AB-7236-4E71-B355-84DBDD054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09BE23-26E2-4AE2-9AC9-68AE5FA361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625B03-E55D-4A23-B64E-2BF71894E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E127EE-1B06-43E9-935B-63443F0DE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6FF768-37F4-429B-A03F-FB316C76B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74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4C674A-BAB8-4569-A293-7405701D5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EC1F86-7567-47A5-A09A-0643E344EE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3B1BEF-807B-4FAE-B04D-689F74A63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69DFF1-83EF-487C-953C-667B4B4AD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89E599-F54A-4196-9F7B-13A5D546E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84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7FA602-61EE-4066-9ADA-F3CFAF800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09F81E-BCBB-4922-8ABC-C956F3C208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5DFCC2D-1920-465B-808A-A235CFADA2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2DA7848-F3C9-4DC9-9B49-8BFD16EF6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811C91-B759-4920-B1B6-C815DE5B7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3C353F-7478-4658-9587-12C53AB4C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6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30839-B22E-4A80-8B3C-83701BAC0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887A01-B68B-49E0-A970-B4477D9725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4D01016-E932-45A4-A57A-A8C9F2724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C776673-A2ED-4D5F-84C9-5ACAA12225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2AFA798-F7D5-4DC4-AD00-0A3BD23445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4593BB0-737E-4E9A-8696-D209801BF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C32652F-EF52-490F-BD72-29AEEBBA6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B57D3AE-32AD-4C98-BF11-511FD4764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39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46321-9C88-4F81-B774-6C98AFC92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D83A5C2-B30F-4827-AB75-C4D70A7AE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EAD4EF9-ADF5-4134-9D57-E6E5A0B98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FBA4D46-3888-4A57-B359-970BDB5D5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29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E7116EF-7D0A-4DA9-B425-0EEAE8071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BDE26BE-F099-46E1-9DCD-F368228FE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A0E46B-8A42-4DC2-B969-611DC5A0D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7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D47124-7E5D-436A-A881-E6F0F4E15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639D94-F2A7-4423-A14F-7C108F6E1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ADCE3A-64CE-4C78-9A40-1C2C270097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F07D42A-3918-468B-B639-1CD3690D4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E935C6-EEE2-4B73-AFCC-721B6C861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A3C856-8A78-437C-8F4A-7065B94B1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9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BF5F7-B6D0-42F7-8B8A-8DEE08915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0DE05C5-C210-4F2A-9F12-387C41BB4C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2DC9B2-2288-4FD0-95B3-57B236F734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579E0F-5D9E-47D6-82A5-CC9C22C7F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0052B2-46EC-4A5C-8D0F-8064AE452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76DAE4-F590-4C0C-AC85-FFCF6B07D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17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8F0D8D-9DA7-4B87-9B66-62E84303C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77314F-C391-4B47-94BB-1B3BD42960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84278F-1F83-4190-BA25-201DB6B04F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A78F8-FE01-4177-8EC9-89B049E9B630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D77FFD-DF07-496B-A7C4-ED6E307F1E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D1FA75-1669-450E-B1EA-00610FA21E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DA8BF-98ED-4104-8FD2-E880E5D070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67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11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Равнобедренный треугольник 51">
            <a:extLst>
              <a:ext uri="{FF2B5EF4-FFF2-40B4-BE49-F238E27FC236}">
                <a16:creationId xmlns:a16="http://schemas.microsoft.com/office/drawing/2014/main" id="{3EB587F2-52AB-46BF-ACEA-708B87B246BE}"/>
              </a:ext>
            </a:extLst>
          </p:cNvPr>
          <p:cNvSpPr/>
          <p:nvPr/>
        </p:nvSpPr>
        <p:spPr>
          <a:xfrm rot="1678801">
            <a:off x="7964704" y="-205847"/>
            <a:ext cx="6026611" cy="5753801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44000">
                <a:srgbClr val="80A9E8"/>
              </a:gs>
              <a:gs pos="67000">
                <a:srgbClr val="D084CA">
                  <a:alpha val="84000"/>
                </a:srgbClr>
              </a:gs>
              <a:gs pos="100000">
                <a:srgbClr val="4E66BA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Арка 52">
            <a:extLst>
              <a:ext uri="{FF2B5EF4-FFF2-40B4-BE49-F238E27FC236}">
                <a16:creationId xmlns:a16="http://schemas.microsoft.com/office/drawing/2014/main" id="{FA7142C4-4623-4431-A82C-4C1B15644934}"/>
              </a:ext>
            </a:extLst>
          </p:cNvPr>
          <p:cNvSpPr/>
          <p:nvPr/>
        </p:nvSpPr>
        <p:spPr>
          <a:xfrm rot="13832831">
            <a:off x="6635325" y="794082"/>
            <a:ext cx="5121622" cy="5114953"/>
          </a:xfrm>
          <a:prstGeom prst="blockArc">
            <a:avLst>
              <a:gd name="adj1" fmla="val 10910870"/>
              <a:gd name="adj2" fmla="val 0"/>
              <a:gd name="adj3" fmla="val 25000"/>
            </a:avLst>
          </a:prstGeom>
          <a:solidFill>
            <a:srgbClr val="D49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44DD47-6236-43E7-8D85-51025195ED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9898" y="1768143"/>
            <a:ext cx="6227085" cy="2658028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Развитие элементарных математических представлений у детей старшего дошкольного возраста посредством игр логико-математического содержания и инновационных технологий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8CD2090-AE4E-4120-8E59-EFA061214E50}"/>
              </a:ext>
            </a:extLst>
          </p:cNvPr>
          <p:cNvSpPr/>
          <p:nvPr/>
        </p:nvSpPr>
        <p:spPr>
          <a:xfrm>
            <a:off x="1808510" y="79028"/>
            <a:ext cx="8804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D495CF"/>
                </a:solidFill>
                <a:latin typeface="Bahnschrift SemiLight Condensed" panose="020B0502040204020203" pitchFamily="34" charset="0"/>
              </a:rPr>
              <a:t>Муниципальное бюджетное дошкольное образовательное учреждение «Детский сад №9 «Золотая рыбка»</a:t>
            </a:r>
            <a:endParaRPr lang="ru-RU" dirty="0">
              <a:solidFill>
                <a:srgbClr val="D495C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5F22AEC-E191-49D0-9A3C-C6B1EE62B6DE}"/>
              </a:ext>
            </a:extLst>
          </p:cNvPr>
          <p:cNvSpPr/>
          <p:nvPr/>
        </p:nvSpPr>
        <p:spPr>
          <a:xfrm>
            <a:off x="7669852" y="6150114"/>
            <a:ext cx="30716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Лазаревская Анна Владимировна</a:t>
            </a:r>
          </a:p>
          <a:p>
            <a:r>
              <a:rPr lang="ru-RU" sz="20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Тарасова Светлана Анатольевна</a:t>
            </a:r>
            <a:endParaRPr lang="ru-RU" sz="2000" dirty="0">
              <a:solidFill>
                <a:srgbClr val="7310F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9DF755D-F0D2-4D9F-A954-7F6FC9483449}"/>
              </a:ext>
            </a:extLst>
          </p:cNvPr>
          <p:cNvSpPr/>
          <p:nvPr/>
        </p:nvSpPr>
        <p:spPr>
          <a:xfrm>
            <a:off x="7167296" y="5910941"/>
            <a:ext cx="1311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Подготовили:</a:t>
            </a:r>
            <a:endParaRPr lang="ru-RU" sz="2000" dirty="0">
              <a:solidFill>
                <a:srgbClr val="7310F0"/>
              </a:solidFill>
            </a:endParaRPr>
          </a:p>
        </p:txBody>
      </p:sp>
      <p:grpSp>
        <p:nvGrpSpPr>
          <p:cNvPr id="11" name="Google Shape;534;p34">
            <a:extLst>
              <a:ext uri="{FF2B5EF4-FFF2-40B4-BE49-F238E27FC236}">
                <a16:creationId xmlns:a16="http://schemas.microsoft.com/office/drawing/2014/main" id="{57A6BC49-E8F1-4528-9609-CA82A4B6CB89}"/>
              </a:ext>
            </a:extLst>
          </p:cNvPr>
          <p:cNvGrpSpPr/>
          <p:nvPr/>
        </p:nvGrpSpPr>
        <p:grpSpPr>
          <a:xfrm rot="3776086" flipH="1">
            <a:off x="4903964" y="4355187"/>
            <a:ext cx="1883805" cy="1675421"/>
            <a:chOff x="4232375" y="3335925"/>
            <a:chExt cx="743950" cy="684275"/>
          </a:xfrm>
        </p:grpSpPr>
        <p:sp>
          <p:nvSpPr>
            <p:cNvPr id="12" name="Google Shape;535;p34">
              <a:extLst>
                <a:ext uri="{FF2B5EF4-FFF2-40B4-BE49-F238E27FC236}">
                  <a16:creationId xmlns:a16="http://schemas.microsoft.com/office/drawing/2014/main" id="{6038657E-61AE-41BF-88E7-BE6A071995F3}"/>
                </a:ext>
              </a:extLst>
            </p:cNvPr>
            <p:cNvSpPr/>
            <p:nvPr/>
          </p:nvSpPr>
          <p:spPr>
            <a:xfrm>
              <a:off x="4232375" y="3391025"/>
              <a:ext cx="743950" cy="629175"/>
            </a:xfrm>
            <a:custGeom>
              <a:avLst/>
              <a:gdLst/>
              <a:ahLst/>
              <a:cxnLst/>
              <a:rect l="l" t="t" r="r" b="b"/>
              <a:pathLst>
                <a:path w="29758" h="25167" extrusionOk="0">
                  <a:moveTo>
                    <a:pt x="29758" y="25167"/>
                  </a:moveTo>
                  <a:cubicBezTo>
                    <a:pt x="29758" y="12176"/>
                    <a:pt x="12738" y="2553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" name="Google Shape;536;p34">
              <a:extLst>
                <a:ext uri="{FF2B5EF4-FFF2-40B4-BE49-F238E27FC236}">
                  <a16:creationId xmlns:a16="http://schemas.microsoft.com/office/drawing/2014/main" id="{6718DAC5-C8D5-47F6-8DBC-87FE6BD7AB30}"/>
                </a:ext>
              </a:extLst>
            </p:cNvPr>
            <p:cNvSpPr/>
            <p:nvPr/>
          </p:nvSpPr>
          <p:spPr>
            <a:xfrm>
              <a:off x="4232375" y="3391025"/>
              <a:ext cx="78075" cy="123975"/>
            </a:xfrm>
            <a:custGeom>
              <a:avLst/>
              <a:gdLst/>
              <a:ahLst/>
              <a:cxnLst/>
              <a:rect l="l" t="t" r="r" b="b"/>
              <a:pathLst>
                <a:path w="3123" h="4959" extrusionOk="0">
                  <a:moveTo>
                    <a:pt x="0" y="0"/>
                  </a:moveTo>
                  <a:cubicBezTo>
                    <a:pt x="1382" y="1380"/>
                    <a:pt x="2118" y="3284"/>
                    <a:pt x="3123" y="4959"/>
                  </a:cubicBezTo>
                </a:path>
              </a:pathLst>
            </a:custGeom>
            <a:noFill/>
            <a:ln w="19050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" name="Google Shape;537;p34">
              <a:extLst>
                <a:ext uri="{FF2B5EF4-FFF2-40B4-BE49-F238E27FC236}">
                  <a16:creationId xmlns:a16="http://schemas.microsoft.com/office/drawing/2014/main" id="{6B7D10DC-3464-43D2-87F8-A069F1E3B135}"/>
                </a:ext>
              </a:extLst>
            </p:cNvPr>
            <p:cNvSpPr/>
            <p:nvPr/>
          </p:nvSpPr>
          <p:spPr>
            <a:xfrm>
              <a:off x="4237875" y="3335925"/>
              <a:ext cx="128600" cy="59700"/>
            </a:xfrm>
            <a:custGeom>
              <a:avLst/>
              <a:gdLst/>
              <a:ahLst/>
              <a:cxnLst/>
              <a:rect l="l" t="t" r="r" b="b"/>
              <a:pathLst>
                <a:path w="5144" h="2388" extrusionOk="0">
                  <a:moveTo>
                    <a:pt x="0" y="2388"/>
                  </a:moveTo>
                  <a:cubicBezTo>
                    <a:pt x="1337" y="1051"/>
                    <a:pt x="3290" y="371"/>
                    <a:pt x="5144" y="0"/>
                  </a:cubicBezTo>
                </a:path>
              </a:pathLst>
            </a:custGeom>
            <a:noFill/>
            <a:ln w="19050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5" name="Овал 34">
            <a:extLst>
              <a:ext uri="{FF2B5EF4-FFF2-40B4-BE49-F238E27FC236}">
                <a16:creationId xmlns:a16="http://schemas.microsoft.com/office/drawing/2014/main" id="{E78287D9-E45D-4C33-97BF-5ED19961BBEA}"/>
              </a:ext>
            </a:extLst>
          </p:cNvPr>
          <p:cNvSpPr/>
          <p:nvPr/>
        </p:nvSpPr>
        <p:spPr>
          <a:xfrm>
            <a:off x="7349646" y="1261418"/>
            <a:ext cx="4144544" cy="385713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389F3F52-A203-4F36-AD99-18ABD80F5696}"/>
              </a:ext>
            </a:extLst>
          </p:cNvPr>
          <p:cNvSpPr/>
          <p:nvPr/>
        </p:nvSpPr>
        <p:spPr>
          <a:xfrm>
            <a:off x="6966356" y="834337"/>
            <a:ext cx="4762245" cy="4762245"/>
          </a:xfrm>
          <a:prstGeom prst="rect">
            <a:avLst/>
          </a:prstGeom>
        </p:spPr>
        <p:txBody>
          <a:bodyPr wrap="none">
            <a:prstTxWarp prst="textCircle">
              <a:avLst/>
            </a:prstTxWarp>
            <a:spAutoFit/>
          </a:bodyPr>
          <a:lstStyle/>
          <a:p>
            <a:r>
              <a:rPr lang="ru-RU" sz="3600" dirty="0">
                <a:solidFill>
                  <a:srgbClr val="710EF0"/>
                </a:solidFill>
                <a:latin typeface="Bahnschrift SemiLight Condensed" panose="020B0502040204020203" pitchFamily="34" charset="0"/>
              </a:rPr>
              <a:t>Логика        Мышление       Внимание       Анализ      Сравнение      Классификация       Творчество      </a:t>
            </a:r>
            <a:endParaRPr lang="ru-RU" sz="3600" dirty="0"/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D86E1F02-0BBD-4A07-94E9-F5F07A5371CD}"/>
              </a:ext>
            </a:extLst>
          </p:cNvPr>
          <p:cNvSpPr/>
          <p:nvPr/>
        </p:nvSpPr>
        <p:spPr>
          <a:xfrm>
            <a:off x="1350428" y="4547892"/>
            <a:ext cx="29466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spc="300" dirty="0">
                <a:solidFill>
                  <a:srgbClr val="9CC8EC"/>
                </a:solidFill>
                <a:latin typeface="Bahnschrift SemiLight Condensed" panose="020B0502040204020203" pitchFamily="34" charset="0"/>
              </a:rPr>
              <a:t>«ИГРЫ РАЗУМА»</a:t>
            </a:r>
          </a:p>
        </p:txBody>
      </p:sp>
      <p:sp>
        <p:nvSpPr>
          <p:cNvPr id="57" name="Овал 56">
            <a:extLst>
              <a:ext uri="{FF2B5EF4-FFF2-40B4-BE49-F238E27FC236}">
                <a16:creationId xmlns:a16="http://schemas.microsoft.com/office/drawing/2014/main" id="{F4433526-A022-4512-9F87-04FDD42318FC}"/>
              </a:ext>
            </a:extLst>
          </p:cNvPr>
          <p:cNvSpPr/>
          <p:nvPr/>
        </p:nvSpPr>
        <p:spPr>
          <a:xfrm>
            <a:off x="7371740" y="1225744"/>
            <a:ext cx="4144544" cy="3857133"/>
          </a:xfrm>
          <a:prstGeom prst="ellipse">
            <a:avLst/>
          </a:prstGeom>
          <a:solidFill>
            <a:srgbClr val="D786F8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A5C73A-4EC3-4A3D-BF6A-3F8A0C354E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63796" y="132191"/>
            <a:ext cx="955040" cy="84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72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0262E74-6C71-474C-964C-EBC409C5035E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>
            <a:gsLst>
              <a:gs pos="36000">
                <a:srgbClr val="7310F0">
                  <a:alpha val="39000"/>
                </a:srgbClr>
              </a:gs>
              <a:gs pos="77000">
                <a:srgbClr val="D495CF">
                  <a:alpha val="41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E8368BF-3847-49AE-ACEE-B8B06CF1FBB0}"/>
              </a:ext>
            </a:extLst>
          </p:cNvPr>
          <p:cNvSpPr/>
          <p:nvPr/>
        </p:nvSpPr>
        <p:spPr>
          <a:xfrm>
            <a:off x="10394126" y="92009"/>
            <a:ext cx="1797874" cy="706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6800"/>
              </a:lnSpc>
            </a:pPr>
            <a:r>
              <a:rPr lang="ru-RU" sz="8000" dirty="0">
                <a:solidFill>
                  <a:schemeClr val="bg1">
                    <a:alpha val="47000"/>
                  </a:schemeClr>
                </a:solidFill>
                <a:latin typeface="Bahnschrift SemiLight Condensed" panose="020B0502040204020203" pitchFamily="34" charset="0"/>
              </a:rPr>
              <a:t>Игры разума игры разума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152F513D-85B6-42C7-A160-6437E9897422}"/>
              </a:ext>
            </a:extLst>
          </p:cNvPr>
          <p:cNvSpPr/>
          <p:nvPr/>
        </p:nvSpPr>
        <p:spPr>
          <a:xfrm>
            <a:off x="5211440" y="367471"/>
            <a:ext cx="6681450" cy="63406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DF83BA9-1428-4544-A0AB-09B935FE0D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5" t="530" r="10322" b="1732"/>
          <a:stretch/>
        </p:blipFill>
        <p:spPr>
          <a:xfrm>
            <a:off x="5868736" y="972701"/>
            <a:ext cx="5366858" cy="5068045"/>
          </a:xfrm>
          <a:custGeom>
            <a:avLst/>
            <a:gdLst>
              <a:gd name="connsiteX0" fmla="*/ 5549179 w 11098359"/>
              <a:gd name="connsiteY0" fmla="*/ 0 h 10480432"/>
              <a:gd name="connsiteX1" fmla="*/ 11098359 w 11098359"/>
              <a:gd name="connsiteY1" fmla="*/ 5240216 h 10480432"/>
              <a:gd name="connsiteX2" fmla="*/ 5549179 w 11098359"/>
              <a:gd name="connsiteY2" fmla="*/ 10480432 h 10480432"/>
              <a:gd name="connsiteX3" fmla="*/ 0 w 11098359"/>
              <a:gd name="connsiteY3" fmla="*/ 5240216 h 10480432"/>
              <a:gd name="connsiteX4" fmla="*/ 5549179 w 11098359"/>
              <a:gd name="connsiteY4" fmla="*/ 0 h 10480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8359" h="10480432">
                <a:moveTo>
                  <a:pt x="5549179" y="0"/>
                </a:moveTo>
                <a:cubicBezTo>
                  <a:pt x="8613906" y="0"/>
                  <a:pt x="11098359" y="2346125"/>
                  <a:pt x="11098359" y="5240216"/>
                </a:cubicBezTo>
                <a:cubicBezTo>
                  <a:pt x="11098359" y="8134307"/>
                  <a:pt x="8613906" y="10480432"/>
                  <a:pt x="5549179" y="10480432"/>
                </a:cubicBezTo>
                <a:cubicBezTo>
                  <a:pt x="2484452" y="10480432"/>
                  <a:pt x="0" y="8134307"/>
                  <a:pt x="0" y="5240216"/>
                </a:cubicBezTo>
                <a:cubicBezTo>
                  <a:pt x="0" y="2346125"/>
                  <a:pt x="2484452" y="0"/>
                  <a:pt x="5549179" y="0"/>
                </a:cubicBezTo>
                <a:close/>
              </a:path>
            </a:pathLst>
          </a:cu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EA3ACA4-6854-4404-8974-150EE98E3931}"/>
              </a:ext>
            </a:extLst>
          </p:cNvPr>
          <p:cNvSpPr/>
          <p:nvPr/>
        </p:nvSpPr>
        <p:spPr>
          <a:xfrm>
            <a:off x="5478792" y="629479"/>
            <a:ext cx="6146747" cy="5754491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ru-RU" sz="2800" dirty="0">
                <a:solidFill>
                  <a:srgbClr val="7310F0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ПАЛОЧКИ КЮИЗЕНЕРА   ПАЛОЧКИ КЮИЗЕНЕРА  ПАЛОЧКИ КЮИЗЕНЕРА  ПАЛОЧКИ КЮИЗЕНЕРА  ПАЛОЧКИ КЮИЗЕНЕРА  ПАЛОЧКИ КЮИЗЕНЕРА ПАЛОЧКИ КЮИЗЕНЕРА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318C160-0915-41B4-9832-2C7DE51C8712}"/>
              </a:ext>
            </a:extLst>
          </p:cNvPr>
          <p:cNvCxnSpPr>
            <a:cxnSpLocks/>
          </p:cNvCxnSpPr>
          <p:nvPr/>
        </p:nvCxnSpPr>
        <p:spPr>
          <a:xfrm>
            <a:off x="469127" y="0"/>
            <a:ext cx="0" cy="6858000"/>
          </a:xfrm>
          <a:prstGeom prst="line">
            <a:avLst/>
          </a:prstGeom>
          <a:ln w="1206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46A4744-D1B1-447F-A9E5-DA90715E431A}"/>
              </a:ext>
            </a:extLst>
          </p:cNvPr>
          <p:cNvSpPr/>
          <p:nvPr/>
        </p:nvSpPr>
        <p:spPr>
          <a:xfrm>
            <a:off x="1019380" y="367471"/>
            <a:ext cx="3985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Получение представления о таких понятиях, как «больше» и «меньше»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9F78741-900F-4630-8665-60B6A526A4E1}"/>
              </a:ext>
            </a:extLst>
          </p:cNvPr>
          <p:cNvSpPr/>
          <p:nvPr/>
        </p:nvSpPr>
        <p:spPr>
          <a:xfrm>
            <a:off x="988503" y="1451529"/>
            <a:ext cx="35483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Понимание процесса сложения, вычитания и деления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BAED67F-4F8B-4C59-8CDC-B52B5091D31E}"/>
              </a:ext>
            </a:extLst>
          </p:cNvPr>
          <p:cNvSpPr/>
          <p:nvPr/>
        </p:nvSpPr>
        <p:spPr>
          <a:xfrm>
            <a:off x="1056552" y="2560331"/>
            <a:ext cx="38352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Знакомство с такими понятиями, как «середина», «равенство», «левый», «правый», «верхний», «нижний»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826D2C1-E55E-4863-B8DB-74EEBF5449A2}"/>
              </a:ext>
            </a:extLst>
          </p:cNvPr>
          <p:cNvSpPr/>
          <p:nvPr/>
        </p:nvSpPr>
        <p:spPr>
          <a:xfrm>
            <a:off x="988503" y="4297669"/>
            <a:ext cx="39852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Развитие креативного мышления, умения к моделированию из подручных материалов, создание конструкций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BCCE22F-1374-4BDF-B477-A9A260B3DB76}"/>
              </a:ext>
            </a:extLst>
          </p:cNvPr>
          <p:cNvSpPr/>
          <p:nvPr/>
        </p:nvSpPr>
        <p:spPr>
          <a:xfrm>
            <a:off x="1024916" y="6085482"/>
            <a:ext cx="31229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Улучшение мелкой моторики</a:t>
            </a: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B0D2816B-1772-4C14-8A3A-A7F85B273309}"/>
              </a:ext>
            </a:extLst>
          </p:cNvPr>
          <p:cNvCxnSpPr/>
          <p:nvPr/>
        </p:nvCxnSpPr>
        <p:spPr>
          <a:xfrm>
            <a:off x="457200" y="671906"/>
            <a:ext cx="541734" cy="0"/>
          </a:xfrm>
          <a:prstGeom prst="line">
            <a:avLst/>
          </a:prstGeom>
          <a:ln w="603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2798322B-B997-4903-94AE-BDF633B2897C}"/>
              </a:ext>
            </a:extLst>
          </p:cNvPr>
          <p:cNvCxnSpPr/>
          <p:nvPr/>
        </p:nvCxnSpPr>
        <p:spPr>
          <a:xfrm>
            <a:off x="477646" y="1902064"/>
            <a:ext cx="541734" cy="0"/>
          </a:xfrm>
          <a:prstGeom prst="line">
            <a:avLst/>
          </a:prstGeom>
          <a:ln w="603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92EF709D-4C98-43F3-A13B-DE647298598B}"/>
              </a:ext>
            </a:extLst>
          </p:cNvPr>
          <p:cNvCxnSpPr/>
          <p:nvPr/>
        </p:nvCxnSpPr>
        <p:spPr>
          <a:xfrm>
            <a:off x="446769" y="3429000"/>
            <a:ext cx="541734" cy="0"/>
          </a:xfrm>
          <a:prstGeom prst="line">
            <a:avLst/>
          </a:prstGeom>
          <a:ln w="603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B2E7445F-A9F8-43D8-AF7D-727A550BC3A9}"/>
              </a:ext>
            </a:extLst>
          </p:cNvPr>
          <p:cNvCxnSpPr/>
          <p:nvPr/>
        </p:nvCxnSpPr>
        <p:spPr>
          <a:xfrm>
            <a:off x="477646" y="4873864"/>
            <a:ext cx="541734" cy="0"/>
          </a:xfrm>
          <a:prstGeom prst="line">
            <a:avLst/>
          </a:prstGeom>
          <a:ln w="603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E4CD8AA0-78E0-4C6B-9015-6421DC494BA3}"/>
              </a:ext>
            </a:extLst>
          </p:cNvPr>
          <p:cNvCxnSpPr/>
          <p:nvPr/>
        </p:nvCxnSpPr>
        <p:spPr>
          <a:xfrm>
            <a:off x="447166" y="6306424"/>
            <a:ext cx="541734" cy="0"/>
          </a:xfrm>
          <a:prstGeom prst="line">
            <a:avLst/>
          </a:prstGeom>
          <a:ln w="603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72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AE1BEF2-AD4F-493F-9FB0-9AC3B69E12C8}"/>
              </a:ext>
            </a:extLst>
          </p:cNvPr>
          <p:cNvSpPr/>
          <p:nvPr/>
        </p:nvSpPr>
        <p:spPr>
          <a:xfrm>
            <a:off x="10380209" y="21793"/>
            <a:ext cx="1797874" cy="706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6800"/>
              </a:lnSpc>
            </a:pPr>
            <a:r>
              <a:rPr lang="ru-RU" sz="8000" dirty="0">
                <a:solidFill>
                  <a:srgbClr val="EFD0FC">
                    <a:alpha val="47000"/>
                  </a:srgbClr>
                </a:solidFill>
                <a:latin typeface="Bahnschrift SemiLight Condensed" panose="020B0502040204020203" pitchFamily="34" charset="0"/>
              </a:rPr>
              <a:t>Игры разума игры разума</a:t>
            </a: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DD01C1F6-E49F-435C-8C99-7C2A1C83E330}"/>
              </a:ext>
            </a:extLst>
          </p:cNvPr>
          <p:cNvSpPr/>
          <p:nvPr/>
        </p:nvSpPr>
        <p:spPr>
          <a:xfrm>
            <a:off x="8034140" y="2449076"/>
            <a:ext cx="2908632" cy="3021318"/>
          </a:xfrm>
          <a:prstGeom prst="ellipse">
            <a:avLst/>
          </a:prstGeom>
          <a:gradFill>
            <a:gsLst>
              <a:gs pos="5000">
                <a:srgbClr val="E6E6E6">
                  <a:alpha val="25000"/>
                </a:srgbClr>
              </a:gs>
              <a:gs pos="36000">
                <a:srgbClr val="7310F0">
                  <a:alpha val="34000"/>
                </a:srgbClr>
              </a:gs>
              <a:gs pos="68000">
                <a:srgbClr val="D495CF">
                  <a:alpha val="41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3FD0B60B-5A88-4696-A393-A7B88ACC9DBB}"/>
              </a:ext>
            </a:extLst>
          </p:cNvPr>
          <p:cNvSpPr/>
          <p:nvPr/>
        </p:nvSpPr>
        <p:spPr>
          <a:xfrm>
            <a:off x="4478774" y="2396603"/>
            <a:ext cx="2908632" cy="3021318"/>
          </a:xfrm>
          <a:prstGeom prst="ellipse">
            <a:avLst/>
          </a:prstGeom>
          <a:gradFill>
            <a:gsLst>
              <a:gs pos="5000">
                <a:srgbClr val="E6E6E6">
                  <a:alpha val="25000"/>
                </a:srgbClr>
              </a:gs>
              <a:gs pos="36000">
                <a:srgbClr val="7310F0">
                  <a:alpha val="34000"/>
                </a:srgbClr>
              </a:gs>
              <a:gs pos="68000">
                <a:srgbClr val="D495CF">
                  <a:alpha val="41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5ED17F6-02C5-4C3A-9FA6-34A5AE09C9ED}"/>
              </a:ext>
            </a:extLst>
          </p:cNvPr>
          <p:cNvSpPr/>
          <p:nvPr/>
        </p:nvSpPr>
        <p:spPr>
          <a:xfrm>
            <a:off x="-21858" y="-14338"/>
            <a:ext cx="2961934" cy="6872337"/>
          </a:xfrm>
          <a:prstGeom prst="rect">
            <a:avLst/>
          </a:prstGeom>
          <a:solidFill>
            <a:srgbClr val="731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55762EF1-C925-4264-B682-9453AEDDF6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088" t="37307" r="26536" b="51479"/>
          <a:stretch/>
        </p:blipFill>
        <p:spPr>
          <a:xfrm rot="10800000">
            <a:off x="10748" y="4034183"/>
            <a:ext cx="2280543" cy="282381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4AC601B-8A26-46A4-9549-18EFD26C4EBB}"/>
              </a:ext>
            </a:extLst>
          </p:cNvPr>
          <p:cNvSpPr/>
          <p:nvPr/>
        </p:nvSpPr>
        <p:spPr>
          <a:xfrm>
            <a:off x="5233968" y="434440"/>
            <a:ext cx="45069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ИГРЫ ВОСКОБОВИЧА</a:t>
            </a:r>
            <a:endParaRPr lang="ru-RU" sz="5400" dirty="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7260462-6D2D-48E1-AC61-7CAF578792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45" t="847" r="33294" b="1445"/>
          <a:stretch>
            <a:fillRect/>
          </a:stretch>
        </p:blipFill>
        <p:spPr>
          <a:xfrm>
            <a:off x="4175387" y="2513784"/>
            <a:ext cx="2752927" cy="2752927"/>
          </a:xfrm>
          <a:custGeom>
            <a:avLst/>
            <a:gdLst>
              <a:gd name="connsiteX0" fmla="*/ 1956874 w 3913748"/>
              <a:gd name="connsiteY0" fmla="*/ 0 h 3913748"/>
              <a:gd name="connsiteX1" fmla="*/ 3913748 w 3913748"/>
              <a:gd name="connsiteY1" fmla="*/ 1956874 h 3913748"/>
              <a:gd name="connsiteX2" fmla="*/ 1956874 w 3913748"/>
              <a:gd name="connsiteY2" fmla="*/ 3913748 h 3913748"/>
              <a:gd name="connsiteX3" fmla="*/ 0 w 3913748"/>
              <a:gd name="connsiteY3" fmla="*/ 1956874 h 3913748"/>
              <a:gd name="connsiteX4" fmla="*/ 1956874 w 3913748"/>
              <a:gd name="connsiteY4" fmla="*/ 0 h 391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3748" h="3913748">
                <a:moveTo>
                  <a:pt x="1956874" y="0"/>
                </a:moveTo>
                <a:cubicBezTo>
                  <a:pt x="3037626" y="0"/>
                  <a:pt x="3913748" y="876122"/>
                  <a:pt x="3913748" y="1956874"/>
                </a:cubicBezTo>
                <a:cubicBezTo>
                  <a:pt x="3913748" y="3037626"/>
                  <a:pt x="3037626" y="3913748"/>
                  <a:pt x="1956874" y="3913748"/>
                </a:cubicBezTo>
                <a:cubicBezTo>
                  <a:pt x="876122" y="3913748"/>
                  <a:pt x="0" y="3037626"/>
                  <a:pt x="0" y="1956874"/>
                </a:cubicBezTo>
                <a:cubicBezTo>
                  <a:pt x="0" y="876122"/>
                  <a:pt x="876122" y="0"/>
                  <a:pt x="1956874" y="0"/>
                </a:cubicBezTo>
                <a:close/>
              </a:path>
            </a:pathLst>
          </a:cu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F05A7414-5C87-4BB1-9C95-42BB6246920E}"/>
              </a:ext>
            </a:extLst>
          </p:cNvPr>
          <p:cNvGrpSpPr/>
          <p:nvPr/>
        </p:nvGrpSpPr>
        <p:grpSpPr>
          <a:xfrm>
            <a:off x="-56154" y="377291"/>
            <a:ext cx="3744717" cy="748710"/>
            <a:chOff x="-109907" y="261654"/>
            <a:chExt cx="3256455" cy="748710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id="{2FF8B16A-32BD-43FD-B400-0C790AA40470}"/>
                </a:ext>
              </a:extLst>
            </p:cNvPr>
            <p:cNvSpPr/>
            <p:nvPr/>
          </p:nvSpPr>
          <p:spPr>
            <a:xfrm>
              <a:off x="-109907" y="261654"/>
              <a:ext cx="3256455" cy="748710"/>
            </a:xfrm>
            <a:prstGeom prst="roundRect">
              <a:avLst/>
            </a:prstGeom>
            <a:solidFill>
              <a:srgbClr val="EFD0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566B247A-6D50-4484-8255-8FA5FE77FA5E}"/>
                </a:ext>
              </a:extLst>
            </p:cNvPr>
            <p:cNvSpPr/>
            <p:nvPr/>
          </p:nvSpPr>
          <p:spPr>
            <a:xfrm>
              <a:off x="784567" y="374399"/>
              <a:ext cx="14205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Интеллект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11CA8873-1EC1-4600-862C-38A783293D40}"/>
              </a:ext>
            </a:extLst>
          </p:cNvPr>
          <p:cNvGrpSpPr/>
          <p:nvPr/>
        </p:nvGrpSpPr>
        <p:grpSpPr>
          <a:xfrm>
            <a:off x="-63968" y="1498998"/>
            <a:ext cx="3744717" cy="748710"/>
            <a:chOff x="1578674" y="6998709"/>
            <a:chExt cx="3902388" cy="748710"/>
          </a:xfrm>
        </p:grpSpPr>
        <p:sp>
          <p:nvSpPr>
            <p:cNvPr id="31" name="Прямоугольник: скругленные углы 30">
              <a:extLst>
                <a:ext uri="{FF2B5EF4-FFF2-40B4-BE49-F238E27FC236}">
                  <a16:creationId xmlns:a16="http://schemas.microsoft.com/office/drawing/2014/main" id="{E9F68CF5-4003-4DCA-97D9-68BCE87F41FA}"/>
                </a:ext>
              </a:extLst>
            </p:cNvPr>
            <p:cNvSpPr/>
            <p:nvPr/>
          </p:nvSpPr>
          <p:spPr>
            <a:xfrm>
              <a:off x="1578674" y="6998709"/>
              <a:ext cx="3902388" cy="748710"/>
            </a:xfrm>
            <a:prstGeom prst="roundRect">
              <a:avLst/>
            </a:prstGeom>
            <a:solidFill>
              <a:srgbClr val="EFD0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B2F0303A-EE64-40E8-921D-5FCAB8A64859}"/>
                </a:ext>
              </a:extLst>
            </p:cNvPr>
            <p:cNvSpPr/>
            <p:nvPr/>
          </p:nvSpPr>
          <p:spPr>
            <a:xfrm>
              <a:off x="1631752" y="7112953"/>
              <a:ext cx="379623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Словесно-логическая память 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DD0BFFBE-9272-4032-840C-F98C1FFD5719}"/>
              </a:ext>
            </a:extLst>
          </p:cNvPr>
          <p:cNvGrpSpPr/>
          <p:nvPr/>
        </p:nvGrpSpPr>
        <p:grpSpPr>
          <a:xfrm>
            <a:off x="-56154" y="2590165"/>
            <a:ext cx="3744717" cy="748710"/>
            <a:chOff x="23261" y="2400072"/>
            <a:chExt cx="3256455" cy="748710"/>
          </a:xfrm>
        </p:grpSpPr>
        <p:sp>
          <p:nvSpPr>
            <p:cNvPr id="33" name="Прямоугольник: скругленные углы 32">
              <a:extLst>
                <a:ext uri="{FF2B5EF4-FFF2-40B4-BE49-F238E27FC236}">
                  <a16:creationId xmlns:a16="http://schemas.microsoft.com/office/drawing/2014/main" id="{FB457E4A-3DCF-4AE5-9DBE-36E537A6F9CD}"/>
                </a:ext>
              </a:extLst>
            </p:cNvPr>
            <p:cNvSpPr/>
            <p:nvPr/>
          </p:nvSpPr>
          <p:spPr>
            <a:xfrm>
              <a:off x="23261" y="2400072"/>
              <a:ext cx="3256455" cy="748710"/>
            </a:xfrm>
            <a:prstGeom prst="roundRect">
              <a:avLst/>
            </a:prstGeom>
            <a:solidFill>
              <a:srgbClr val="EFD0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503277CE-1800-414A-A3E2-87DD006F8A33}"/>
                </a:ext>
              </a:extLst>
            </p:cNvPr>
            <p:cNvSpPr/>
            <p:nvPr/>
          </p:nvSpPr>
          <p:spPr>
            <a:xfrm>
              <a:off x="259791" y="2512817"/>
              <a:ext cx="267413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Процессы внимания </a:t>
              </a: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50C2A3C-46AC-4979-9340-4D3E9B0D0429}"/>
              </a:ext>
            </a:extLst>
          </p:cNvPr>
          <p:cNvGrpSpPr/>
          <p:nvPr/>
        </p:nvGrpSpPr>
        <p:grpSpPr>
          <a:xfrm>
            <a:off x="-56154" y="3686150"/>
            <a:ext cx="3736903" cy="919634"/>
            <a:chOff x="247296" y="3411320"/>
            <a:chExt cx="3489300" cy="919634"/>
          </a:xfrm>
        </p:grpSpPr>
        <p:sp>
          <p:nvSpPr>
            <p:cNvPr id="10" name="Прямоугольник: скругленные углы 9">
              <a:extLst>
                <a:ext uri="{FF2B5EF4-FFF2-40B4-BE49-F238E27FC236}">
                  <a16:creationId xmlns:a16="http://schemas.microsoft.com/office/drawing/2014/main" id="{6BC3BA8F-72E8-4CC6-A735-163C6DA6508E}"/>
                </a:ext>
              </a:extLst>
            </p:cNvPr>
            <p:cNvSpPr/>
            <p:nvPr/>
          </p:nvSpPr>
          <p:spPr>
            <a:xfrm>
              <a:off x="247296" y="3411320"/>
              <a:ext cx="3489300" cy="919634"/>
            </a:xfrm>
            <a:prstGeom prst="roundRect">
              <a:avLst/>
            </a:prstGeom>
            <a:solidFill>
              <a:srgbClr val="EFD0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4ECCB17D-7114-4A4A-81D9-0590AA7FF58D}"/>
                </a:ext>
              </a:extLst>
            </p:cNvPr>
            <p:cNvSpPr/>
            <p:nvPr/>
          </p:nvSpPr>
          <p:spPr>
            <a:xfrm>
              <a:off x="606791" y="3615418"/>
              <a:ext cx="27703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Мелкая моторика рук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972B8913-2F2F-4ED6-B673-025F8CA63A6D}"/>
              </a:ext>
            </a:extLst>
          </p:cNvPr>
          <p:cNvGrpSpPr/>
          <p:nvPr/>
        </p:nvGrpSpPr>
        <p:grpSpPr>
          <a:xfrm>
            <a:off x="-56154" y="4849401"/>
            <a:ext cx="3744717" cy="1417700"/>
            <a:chOff x="-75695" y="4417885"/>
            <a:chExt cx="3505405" cy="1417700"/>
          </a:xfrm>
        </p:grpSpPr>
        <p:sp>
          <p:nvSpPr>
            <p:cNvPr id="12" name="Прямоугольник: скругленные углы 11">
              <a:extLst>
                <a:ext uri="{FF2B5EF4-FFF2-40B4-BE49-F238E27FC236}">
                  <a16:creationId xmlns:a16="http://schemas.microsoft.com/office/drawing/2014/main" id="{D16BFBBF-6F05-4046-8DCC-2A0AA3858AE7}"/>
                </a:ext>
              </a:extLst>
            </p:cNvPr>
            <p:cNvSpPr/>
            <p:nvPr/>
          </p:nvSpPr>
          <p:spPr>
            <a:xfrm>
              <a:off x="-75695" y="4417885"/>
              <a:ext cx="3505405" cy="1417700"/>
            </a:xfrm>
            <a:prstGeom prst="roundRect">
              <a:avLst/>
            </a:prstGeom>
            <a:solidFill>
              <a:srgbClr val="EFD0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B850D98A-BB2C-4427-B540-59028923E862}"/>
                </a:ext>
              </a:extLst>
            </p:cNvPr>
            <p:cNvSpPr/>
            <p:nvPr/>
          </p:nvSpPr>
          <p:spPr>
            <a:xfrm>
              <a:off x="-10102" y="4434238"/>
              <a:ext cx="339898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Операция пространственного и логического мышления</a:t>
              </a:r>
            </a:p>
          </p:txBody>
        </p:sp>
      </p:grp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F15979D3-6B4D-4BB2-8E80-0B4007C27FE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7223831" y="6003457"/>
            <a:ext cx="955040" cy="840206"/>
          </a:xfrm>
          <a:prstGeom prst="rect">
            <a:avLst/>
          </a:prstGeom>
        </p:spPr>
      </p:pic>
      <p:pic>
        <p:nvPicPr>
          <p:cNvPr id="28" name="document_5244968891704159125">
            <a:hlinkClick r:id="" action="ppaction://media"/>
            <a:extLst>
              <a:ext uri="{FF2B5EF4-FFF2-40B4-BE49-F238E27FC236}">
                <a16:creationId xmlns:a16="http://schemas.microsoft.com/office/drawing/2014/main" id="{3D713BAB-3CFA-4619-811F-56D463BDF2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13376" t="-502" r="26568" b="502"/>
          <a:stretch/>
        </p:blipFill>
        <p:spPr>
          <a:xfrm>
            <a:off x="7701351" y="2605253"/>
            <a:ext cx="2867112" cy="270252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7204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6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37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2DD4A77-C9F9-4533-8F6A-9A1DD9DEB174}"/>
              </a:ext>
            </a:extLst>
          </p:cNvPr>
          <p:cNvSpPr/>
          <p:nvPr/>
        </p:nvSpPr>
        <p:spPr>
          <a:xfrm>
            <a:off x="1662261" y="612805"/>
            <a:ext cx="5656998" cy="825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300"/>
              </a:lnSpc>
              <a:spcAft>
                <a:spcPts val="0"/>
              </a:spcAft>
            </a:pPr>
            <a:r>
              <a:rPr lang="ru-RU" sz="4800" dirty="0">
                <a:solidFill>
                  <a:srgbClr val="7310F0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ТЕХНОЛОГИЯ НИКИТИНА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47DD6D-9DB4-41BD-B3AB-B42B7F309B2E}"/>
              </a:ext>
            </a:extLst>
          </p:cNvPr>
          <p:cNvSpPr/>
          <p:nvPr/>
        </p:nvSpPr>
        <p:spPr>
          <a:xfrm>
            <a:off x="898968" y="2232142"/>
            <a:ext cx="51970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D786F8"/>
                </a:solidFill>
                <a:latin typeface="Bahnschrift SemiLight Condensed" panose="020B0502040204020203" pitchFamily="34" charset="0"/>
              </a:rPr>
              <a:t>Частью системы Никитина являются развивающие игры, способствующие развитию сообразительности, логики, пространственного воображения, математических, конструкторских и прочих способностей и приемов мышления.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B2C37BE-EEE3-4E94-BA81-73B7C49A7182}"/>
              </a:ext>
            </a:extLst>
          </p:cNvPr>
          <p:cNvSpPr/>
          <p:nvPr/>
        </p:nvSpPr>
        <p:spPr>
          <a:xfrm>
            <a:off x="8739609" y="0"/>
            <a:ext cx="3465594" cy="6858000"/>
          </a:xfrm>
          <a:prstGeom prst="rect">
            <a:avLst/>
          </a:prstGeom>
          <a:gradFill>
            <a:gsLst>
              <a:gs pos="35000">
                <a:srgbClr val="7310F0">
                  <a:alpha val="84000"/>
                </a:srgbClr>
              </a:gs>
              <a:gs pos="79000">
                <a:srgbClr val="D495CF">
                  <a:alpha val="83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EF29233C-BA81-4BC2-986E-0AAC706170FD}"/>
              </a:ext>
            </a:extLst>
          </p:cNvPr>
          <p:cNvSpPr/>
          <p:nvPr/>
        </p:nvSpPr>
        <p:spPr>
          <a:xfrm rot="20324349">
            <a:off x="7107791" y="2132297"/>
            <a:ext cx="5317225" cy="4542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85A810-8003-4CA3-A8CA-7C96C791C5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1" t="-422" r="14536"/>
          <a:stretch/>
        </p:blipFill>
        <p:spPr>
          <a:xfrm>
            <a:off x="7594097" y="1600415"/>
            <a:ext cx="3698935" cy="374027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5AC6C2F-06AF-4726-B889-2B1D4958437C}"/>
              </a:ext>
            </a:extLst>
          </p:cNvPr>
          <p:cNvSpPr/>
          <p:nvPr/>
        </p:nvSpPr>
        <p:spPr>
          <a:xfrm>
            <a:off x="6926840" y="5370483"/>
            <a:ext cx="45681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Главное при этом - творчество: ребенок сам, выполняя различные задания, делает множество открытий и приучается к самостоятельному, творческому мышлению</a:t>
            </a:r>
            <a:endParaRPr lang="ru-RU" dirty="0">
              <a:solidFill>
                <a:srgbClr val="7310F0"/>
              </a:solidFill>
            </a:endParaRPr>
          </a:p>
        </p:txBody>
      </p:sp>
      <p:grpSp>
        <p:nvGrpSpPr>
          <p:cNvPr id="12" name="Google Shape;1878;p67">
            <a:extLst>
              <a:ext uri="{FF2B5EF4-FFF2-40B4-BE49-F238E27FC236}">
                <a16:creationId xmlns:a16="http://schemas.microsoft.com/office/drawing/2014/main" id="{90B7DC65-39F5-4F3A-A74F-42D1C445FBD6}"/>
              </a:ext>
            </a:extLst>
          </p:cNvPr>
          <p:cNvGrpSpPr/>
          <p:nvPr/>
        </p:nvGrpSpPr>
        <p:grpSpPr>
          <a:xfrm rot="14199621">
            <a:off x="4562852" y="4873136"/>
            <a:ext cx="2028743" cy="1605311"/>
            <a:chOff x="1820425" y="880795"/>
            <a:chExt cx="1175665" cy="833105"/>
          </a:xfrm>
        </p:grpSpPr>
        <p:sp>
          <p:nvSpPr>
            <p:cNvPr id="13" name="Google Shape;1879;p67">
              <a:extLst>
                <a:ext uri="{FF2B5EF4-FFF2-40B4-BE49-F238E27FC236}">
                  <a16:creationId xmlns:a16="http://schemas.microsoft.com/office/drawing/2014/main" id="{D6AA385A-027C-435F-8890-D4CE739F946B}"/>
                </a:ext>
              </a:extLst>
            </p:cNvPr>
            <p:cNvSpPr/>
            <p:nvPr/>
          </p:nvSpPr>
          <p:spPr>
            <a:xfrm>
              <a:off x="1926915" y="880795"/>
              <a:ext cx="1069175" cy="805550"/>
            </a:xfrm>
            <a:custGeom>
              <a:avLst/>
              <a:gdLst/>
              <a:ahLst/>
              <a:cxnLst/>
              <a:rect l="l" t="t" r="r" b="b"/>
              <a:pathLst>
                <a:path w="42767" h="32222" extrusionOk="0">
                  <a:moveTo>
                    <a:pt x="149" y="32222"/>
                  </a:moveTo>
                  <a:cubicBezTo>
                    <a:pt x="-449" y="25042"/>
                    <a:pt x="4390" y="14747"/>
                    <a:pt x="11539" y="13852"/>
                  </a:cubicBezTo>
                  <a:cubicBezTo>
                    <a:pt x="14337" y="13502"/>
                    <a:pt x="17362" y="18215"/>
                    <a:pt x="16315" y="20833"/>
                  </a:cubicBezTo>
                  <a:cubicBezTo>
                    <a:pt x="15762" y="22216"/>
                    <a:pt x="12960" y="22622"/>
                    <a:pt x="11906" y="21568"/>
                  </a:cubicBezTo>
                  <a:cubicBezTo>
                    <a:pt x="8268" y="17930"/>
                    <a:pt x="8980" y="10090"/>
                    <a:pt x="12273" y="6137"/>
                  </a:cubicBezTo>
                  <a:cubicBezTo>
                    <a:pt x="16268" y="1342"/>
                    <a:pt x="24090" y="1819"/>
                    <a:pt x="30276" y="994"/>
                  </a:cubicBezTo>
                  <a:cubicBezTo>
                    <a:pt x="34403" y="444"/>
                    <a:pt x="39044" y="-870"/>
                    <a:pt x="42767" y="994"/>
                  </a:cubicBezTo>
                </a:path>
              </a:pathLst>
            </a:custGeom>
            <a:noFill/>
            <a:ln w="19050" cap="flat" cmpd="sng">
              <a:solidFill>
                <a:srgbClr val="7310F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" name="Google Shape;1880;p67">
              <a:extLst>
                <a:ext uri="{FF2B5EF4-FFF2-40B4-BE49-F238E27FC236}">
                  <a16:creationId xmlns:a16="http://schemas.microsoft.com/office/drawing/2014/main" id="{D7E9D1E2-1012-4E98-9623-084B59014AD4}"/>
                </a:ext>
              </a:extLst>
            </p:cNvPr>
            <p:cNvSpPr/>
            <p:nvPr/>
          </p:nvSpPr>
          <p:spPr>
            <a:xfrm>
              <a:off x="1820425" y="1603675"/>
              <a:ext cx="128600" cy="101025"/>
            </a:xfrm>
            <a:custGeom>
              <a:avLst/>
              <a:gdLst/>
              <a:ahLst/>
              <a:cxnLst/>
              <a:rect l="l" t="t" r="r" b="b"/>
              <a:pathLst>
                <a:path w="5144" h="4041" extrusionOk="0">
                  <a:moveTo>
                    <a:pt x="5144" y="4041"/>
                  </a:moveTo>
                  <a:cubicBezTo>
                    <a:pt x="3330" y="2831"/>
                    <a:pt x="976" y="1950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rgbClr val="7310F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" name="Google Shape;1881;p67">
              <a:extLst>
                <a:ext uri="{FF2B5EF4-FFF2-40B4-BE49-F238E27FC236}">
                  <a16:creationId xmlns:a16="http://schemas.microsoft.com/office/drawing/2014/main" id="{EA886DFD-C952-4B00-A977-7CBBED7CC187}"/>
                </a:ext>
              </a:extLst>
            </p:cNvPr>
            <p:cNvSpPr/>
            <p:nvPr/>
          </p:nvSpPr>
          <p:spPr>
            <a:xfrm>
              <a:off x="1939835" y="1566925"/>
              <a:ext cx="82675" cy="146975"/>
            </a:xfrm>
            <a:custGeom>
              <a:avLst/>
              <a:gdLst/>
              <a:ahLst/>
              <a:cxnLst/>
              <a:rect l="l" t="t" r="r" b="b"/>
              <a:pathLst>
                <a:path w="3307" h="5879" extrusionOk="0">
                  <a:moveTo>
                    <a:pt x="0" y="5879"/>
                  </a:moveTo>
                  <a:cubicBezTo>
                    <a:pt x="710" y="3746"/>
                    <a:pt x="2300" y="2011"/>
                    <a:pt x="3307" y="0"/>
                  </a:cubicBezTo>
                </a:path>
              </a:pathLst>
            </a:custGeom>
            <a:noFill/>
            <a:ln w="19050" cap="flat" cmpd="sng">
              <a:solidFill>
                <a:srgbClr val="7310F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B438574-C8C8-4209-809B-D64C2D6F0B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144902" y="192702"/>
            <a:ext cx="955040" cy="84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0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1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36F5781-BE1D-4A26-82D3-B5A218E463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088" t="37307" r="26536" b="51479"/>
          <a:stretch/>
        </p:blipFill>
        <p:spPr>
          <a:xfrm rot="5400000">
            <a:off x="9854056" y="4507001"/>
            <a:ext cx="1593163" cy="3082724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1B8784-9D3C-431C-BB83-26F25CFABC7C}"/>
              </a:ext>
            </a:extLst>
          </p:cNvPr>
          <p:cNvSpPr/>
          <p:nvPr/>
        </p:nvSpPr>
        <p:spPr>
          <a:xfrm>
            <a:off x="1704298" y="2431562"/>
            <a:ext cx="3513437" cy="2807939"/>
          </a:xfrm>
          <a:prstGeom prst="rect">
            <a:avLst/>
          </a:prstGeom>
          <a:solidFill>
            <a:srgbClr val="EFD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54B5D5-9A1F-47FA-9F2A-38A8674AB47C}"/>
              </a:ext>
            </a:extLst>
          </p:cNvPr>
          <p:cNvSpPr/>
          <p:nvPr/>
        </p:nvSpPr>
        <p:spPr>
          <a:xfrm>
            <a:off x="3572011" y="615819"/>
            <a:ext cx="61993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КОНСТРУКТОР CUBORO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D7C94F8-D48C-4B4B-ABA4-0CD7E1CADB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403"/>
                    </a14:imgEffect>
                    <a14:imgEffect>
                      <a14:saturation sat="95000"/>
                    </a14:imgEffect>
                    <a14:imgEffect>
                      <a14:brightnessContrast bright="27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43" t="19644" r="42025" b="9536"/>
          <a:stretch/>
        </p:blipFill>
        <p:spPr>
          <a:xfrm>
            <a:off x="1601461" y="2228501"/>
            <a:ext cx="3413938" cy="2807939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900CFD-BC50-4016-9131-58C9F2B5BC9E}"/>
              </a:ext>
            </a:extLst>
          </p:cNvPr>
          <p:cNvSpPr/>
          <p:nvPr/>
        </p:nvSpPr>
        <p:spPr>
          <a:xfrm>
            <a:off x="-36894" y="69704"/>
            <a:ext cx="1741192" cy="706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800"/>
              </a:lnSpc>
            </a:pPr>
            <a:r>
              <a:rPr lang="ru-RU" sz="8000" dirty="0">
                <a:solidFill>
                  <a:schemeClr val="bg1">
                    <a:alpha val="42000"/>
                  </a:schemeClr>
                </a:solidFill>
                <a:latin typeface="Bahnschrift SemiLight Condensed" panose="020B0502040204020203" pitchFamily="34" charset="0"/>
              </a:rPr>
              <a:t>Игры разума игры разума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510A3E-7BF2-4F43-832C-0BA295CE69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1" t="29757" r="34760" b="28035"/>
          <a:stretch/>
        </p:blipFill>
        <p:spPr>
          <a:xfrm>
            <a:off x="10369688" y="453017"/>
            <a:ext cx="1200037" cy="999701"/>
          </a:xfrm>
          <a:prstGeom prst="rect">
            <a:avLst/>
          </a:prstGeom>
        </p:spPr>
      </p:pic>
      <p:grpSp>
        <p:nvGrpSpPr>
          <p:cNvPr id="9" name="Google Shape;1878;p67">
            <a:extLst>
              <a:ext uri="{FF2B5EF4-FFF2-40B4-BE49-F238E27FC236}">
                <a16:creationId xmlns:a16="http://schemas.microsoft.com/office/drawing/2014/main" id="{B7270E49-E635-4C53-9528-AFFC1E1E0B09}"/>
              </a:ext>
            </a:extLst>
          </p:cNvPr>
          <p:cNvGrpSpPr/>
          <p:nvPr/>
        </p:nvGrpSpPr>
        <p:grpSpPr>
          <a:xfrm rot="12892317">
            <a:off x="4749795" y="5272620"/>
            <a:ext cx="1501198" cy="1189631"/>
            <a:chOff x="1820425" y="880795"/>
            <a:chExt cx="1175665" cy="833105"/>
          </a:xfrm>
        </p:grpSpPr>
        <p:sp>
          <p:nvSpPr>
            <p:cNvPr id="10" name="Google Shape;1879;p67">
              <a:extLst>
                <a:ext uri="{FF2B5EF4-FFF2-40B4-BE49-F238E27FC236}">
                  <a16:creationId xmlns:a16="http://schemas.microsoft.com/office/drawing/2014/main" id="{509155F0-3070-43EB-9E5B-6E522097EF85}"/>
                </a:ext>
              </a:extLst>
            </p:cNvPr>
            <p:cNvSpPr/>
            <p:nvPr/>
          </p:nvSpPr>
          <p:spPr>
            <a:xfrm>
              <a:off x="1926915" y="880795"/>
              <a:ext cx="1069175" cy="805550"/>
            </a:xfrm>
            <a:custGeom>
              <a:avLst/>
              <a:gdLst/>
              <a:ahLst/>
              <a:cxnLst/>
              <a:rect l="l" t="t" r="r" b="b"/>
              <a:pathLst>
                <a:path w="42767" h="32222" extrusionOk="0">
                  <a:moveTo>
                    <a:pt x="149" y="32222"/>
                  </a:moveTo>
                  <a:cubicBezTo>
                    <a:pt x="-449" y="25042"/>
                    <a:pt x="4390" y="14747"/>
                    <a:pt x="11539" y="13852"/>
                  </a:cubicBezTo>
                  <a:cubicBezTo>
                    <a:pt x="14337" y="13502"/>
                    <a:pt x="17362" y="18215"/>
                    <a:pt x="16315" y="20833"/>
                  </a:cubicBezTo>
                  <a:cubicBezTo>
                    <a:pt x="15762" y="22216"/>
                    <a:pt x="12960" y="22622"/>
                    <a:pt x="11906" y="21568"/>
                  </a:cubicBezTo>
                  <a:cubicBezTo>
                    <a:pt x="8268" y="17930"/>
                    <a:pt x="8980" y="10090"/>
                    <a:pt x="12273" y="6137"/>
                  </a:cubicBezTo>
                  <a:cubicBezTo>
                    <a:pt x="16268" y="1342"/>
                    <a:pt x="24090" y="1819"/>
                    <a:pt x="30276" y="994"/>
                  </a:cubicBezTo>
                  <a:cubicBezTo>
                    <a:pt x="34403" y="444"/>
                    <a:pt x="39044" y="-870"/>
                    <a:pt x="42767" y="994"/>
                  </a:cubicBezTo>
                </a:path>
              </a:pathLst>
            </a:custGeom>
            <a:noFill/>
            <a:ln w="19050" cap="flat" cmpd="sng">
              <a:solidFill>
                <a:srgbClr val="EFD0F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" name="Google Shape;1880;p67">
              <a:extLst>
                <a:ext uri="{FF2B5EF4-FFF2-40B4-BE49-F238E27FC236}">
                  <a16:creationId xmlns:a16="http://schemas.microsoft.com/office/drawing/2014/main" id="{D38D14C3-3E89-42E5-993B-7EEFBE135527}"/>
                </a:ext>
              </a:extLst>
            </p:cNvPr>
            <p:cNvSpPr/>
            <p:nvPr/>
          </p:nvSpPr>
          <p:spPr>
            <a:xfrm>
              <a:off x="1820425" y="1603675"/>
              <a:ext cx="128600" cy="101025"/>
            </a:xfrm>
            <a:custGeom>
              <a:avLst/>
              <a:gdLst/>
              <a:ahLst/>
              <a:cxnLst/>
              <a:rect l="l" t="t" r="r" b="b"/>
              <a:pathLst>
                <a:path w="5144" h="4041" extrusionOk="0">
                  <a:moveTo>
                    <a:pt x="5144" y="4041"/>
                  </a:moveTo>
                  <a:cubicBezTo>
                    <a:pt x="3330" y="2831"/>
                    <a:pt x="976" y="1950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rgbClr val="EFD0F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" name="Google Shape;1881;p67">
              <a:extLst>
                <a:ext uri="{FF2B5EF4-FFF2-40B4-BE49-F238E27FC236}">
                  <a16:creationId xmlns:a16="http://schemas.microsoft.com/office/drawing/2014/main" id="{978A6A4D-93F5-4D9E-B4C1-184A61E0A1B7}"/>
                </a:ext>
              </a:extLst>
            </p:cNvPr>
            <p:cNvSpPr/>
            <p:nvPr/>
          </p:nvSpPr>
          <p:spPr>
            <a:xfrm>
              <a:off x="1939835" y="1566925"/>
              <a:ext cx="82675" cy="146975"/>
            </a:xfrm>
            <a:custGeom>
              <a:avLst/>
              <a:gdLst/>
              <a:ahLst/>
              <a:cxnLst/>
              <a:rect l="l" t="t" r="r" b="b"/>
              <a:pathLst>
                <a:path w="3307" h="5879" extrusionOk="0">
                  <a:moveTo>
                    <a:pt x="0" y="5879"/>
                  </a:moveTo>
                  <a:cubicBezTo>
                    <a:pt x="710" y="3746"/>
                    <a:pt x="2300" y="2011"/>
                    <a:pt x="3307" y="0"/>
                  </a:cubicBezTo>
                </a:path>
              </a:pathLst>
            </a:custGeom>
            <a:noFill/>
            <a:ln w="19050" cap="flat" cmpd="sng">
              <a:solidFill>
                <a:srgbClr val="EFD0F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636CA15-F97D-4989-9AD1-DF4304D94EE2}"/>
              </a:ext>
            </a:extLst>
          </p:cNvPr>
          <p:cNvSpPr/>
          <p:nvPr/>
        </p:nvSpPr>
        <p:spPr>
          <a:xfrm>
            <a:off x="6343934" y="2836364"/>
            <a:ext cx="5280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знакомит детей с основами конструирования и моделирования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1FD045E-9D12-4AE3-89F4-9A1D5ED00257}"/>
              </a:ext>
            </a:extLst>
          </p:cNvPr>
          <p:cNvSpPr/>
          <p:nvPr/>
        </p:nvSpPr>
        <p:spPr>
          <a:xfrm>
            <a:off x="6343934" y="374870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развивает творческое, логическое инженерное мышление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D1D1612-2AD2-49B4-8B56-819DF0BFA7E0}"/>
              </a:ext>
            </a:extLst>
          </p:cNvPr>
          <p:cNvSpPr/>
          <p:nvPr/>
        </p:nvSpPr>
        <p:spPr>
          <a:xfrm>
            <a:off x="6343934" y="2259247"/>
            <a:ext cx="46257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тренирует пространственное воображение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2ACCA40-A287-436A-A4BE-0D29689A5466}"/>
              </a:ext>
            </a:extLst>
          </p:cNvPr>
          <p:cNvSpPr/>
          <p:nvPr/>
        </p:nvSpPr>
        <p:spPr>
          <a:xfrm>
            <a:off x="6343934" y="4579704"/>
            <a:ext cx="5530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учит согласованно работать в команде, коллективе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2533014A-1100-47D9-8BBB-C64DB887FE23}"/>
              </a:ext>
            </a:extLst>
          </p:cNvPr>
          <p:cNvCxnSpPr>
            <a:cxnSpLocks/>
          </p:cNvCxnSpPr>
          <p:nvPr/>
        </p:nvCxnSpPr>
        <p:spPr>
          <a:xfrm>
            <a:off x="7271591" y="2228501"/>
            <a:ext cx="315719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147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2A290C4-8EDF-4651-B600-A2A57D585E69}"/>
              </a:ext>
            </a:extLst>
          </p:cNvPr>
          <p:cNvSpPr/>
          <p:nvPr/>
        </p:nvSpPr>
        <p:spPr>
          <a:xfrm>
            <a:off x="0" y="3429000"/>
            <a:ext cx="13630450" cy="3580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800"/>
              </a:lnSpc>
            </a:pPr>
            <a:r>
              <a:rPr lang="ru-RU" sz="8000" dirty="0">
                <a:solidFill>
                  <a:srgbClr val="F8E8FE"/>
                </a:solidFill>
                <a:latin typeface="Bahnschrift SemiLight Condensed" panose="020B0502040204020203" pitchFamily="34" charset="0"/>
              </a:rPr>
              <a:t>Игры разума игры разума    Игры разума игры разума Игры разума            игры разума   игры разума игры разума      Игры разума Игры разума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036A64F-4372-4CFF-842B-4D5DD66B78A4}"/>
              </a:ext>
            </a:extLst>
          </p:cNvPr>
          <p:cNvSpPr/>
          <p:nvPr/>
        </p:nvSpPr>
        <p:spPr>
          <a:xfrm>
            <a:off x="-1" y="0"/>
            <a:ext cx="12911225" cy="4452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800"/>
              </a:lnSpc>
            </a:pPr>
            <a:r>
              <a:rPr lang="ru-RU" sz="8000" dirty="0">
                <a:solidFill>
                  <a:srgbClr val="F8E8FE"/>
                </a:solidFill>
                <a:latin typeface="Bahnschrift SemiLight Condensed" panose="020B0502040204020203" pitchFamily="34" charset="0"/>
              </a:rPr>
              <a:t>Игры разума игры разума Игры разума игры разума Игры разума игры разума игры разума игры разума Игры разума Игр игры разума игры разума игры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1CDF63C-AEBE-46D5-A298-0FB4B640D0F5}"/>
              </a:ext>
            </a:extLst>
          </p:cNvPr>
          <p:cNvSpPr/>
          <p:nvPr/>
        </p:nvSpPr>
        <p:spPr>
          <a:xfrm>
            <a:off x="4363444" y="311526"/>
            <a:ext cx="32347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ПАЗЛЫ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C1A77BCF-612E-49BB-810E-92EA5EFAD5E6}"/>
              </a:ext>
            </a:extLst>
          </p:cNvPr>
          <p:cNvGrpSpPr/>
          <p:nvPr/>
        </p:nvGrpSpPr>
        <p:grpSpPr>
          <a:xfrm>
            <a:off x="5731757" y="1804228"/>
            <a:ext cx="6724170" cy="671085"/>
            <a:chOff x="5731757" y="1847578"/>
            <a:chExt cx="6583706" cy="671085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id="{0A144258-2A5C-46E4-987C-3D627176BB8D}"/>
                </a:ext>
              </a:extLst>
            </p:cNvPr>
            <p:cNvSpPr/>
            <p:nvPr/>
          </p:nvSpPr>
          <p:spPr>
            <a:xfrm>
              <a:off x="5731757" y="1847578"/>
              <a:ext cx="6583706" cy="646331"/>
            </a:xfrm>
            <a:prstGeom prst="roundRect">
              <a:avLst/>
            </a:prstGeom>
            <a:solidFill>
              <a:srgbClr val="EFD0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EC4C85B6-5BF2-49D4-A6BC-A721F8D54A9A}"/>
                </a:ext>
              </a:extLst>
            </p:cNvPr>
            <p:cNvSpPr/>
            <p:nvPr/>
          </p:nvSpPr>
          <p:spPr>
            <a:xfrm>
              <a:off x="5975610" y="18723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altLang="ru-RU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Обучение навыку соединения частей в единое целое, выделения признаков объектов</a:t>
              </a:r>
              <a:endParaRPr lang="ru-RU" dirty="0">
                <a:solidFill>
                  <a:srgbClr val="7310F0"/>
                </a:solidFill>
              </a:endParaRPr>
            </a:p>
          </p:txBody>
        </p:sp>
      </p:grpSp>
      <p:sp>
        <p:nvSpPr>
          <p:cNvPr id="13" name="Арка 12">
            <a:extLst>
              <a:ext uri="{FF2B5EF4-FFF2-40B4-BE49-F238E27FC236}">
                <a16:creationId xmlns:a16="http://schemas.microsoft.com/office/drawing/2014/main" id="{6CB3F44F-3AAD-4F92-BEEA-C7BB32F2ED40}"/>
              </a:ext>
            </a:extLst>
          </p:cNvPr>
          <p:cNvSpPr/>
          <p:nvPr/>
        </p:nvSpPr>
        <p:spPr>
          <a:xfrm rot="13832831">
            <a:off x="886905" y="1548145"/>
            <a:ext cx="4494279" cy="4652481"/>
          </a:xfrm>
          <a:prstGeom prst="blockArc">
            <a:avLst>
              <a:gd name="adj1" fmla="val 10910870"/>
              <a:gd name="adj2" fmla="val 0"/>
              <a:gd name="adj3" fmla="val 25000"/>
            </a:avLst>
          </a:prstGeom>
          <a:solidFill>
            <a:srgbClr val="D49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365441C-35D5-4CA0-845C-D6DF107DD2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11028040" y="133040"/>
            <a:ext cx="955040" cy="84020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ECFA42E-E2B6-4BAE-839C-106858983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" t="209" r="11967"/>
          <a:stretch>
            <a:fillRect/>
          </a:stretch>
        </p:blipFill>
        <p:spPr>
          <a:xfrm>
            <a:off x="1409219" y="2207254"/>
            <a:ext cx="3334267" cy="3334267"/>
          </a:xfrm>
          <a:custGeom>
            <a:avLst/>
            <a:gdLst>
              <a:gd name="connsiteX0" fmla="*/ 3234954 w 6469908"/>
              <a:gd name="connsiteY0" fmla="*/ 0 h 6469908"/>
              <a:gd name="connsiteX1" fmla="*/ 6469908 w 6469908"/>
              <a:gd name="connsiteY1" fmla="*/ 3234954 h 6469908"/>
              <a:gd name="connsiteX2" fmla="*/ 3234954 w 6469908"/>
              <a:gd name="connsiteY2" fmla="*/ 6469908 h 6469908"/>
              <a:gd name="connsiteX3" fmla="*/ 0 w 6469908"/>
              <a:gd name="connsiteY3" fmla="*/ 3234954 h 6469908"/>
              <a:gd name="connsiteX4" fmla="*/ 3234954 w 6469908"/>
              <a:gd name="connsiteY4" fmla="*/ 0 h 6469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69908" h="6469908">
                <a:moveTo>
                  <a:pt x="3234954" y="0"/>
                </a:moveTo>
                <a:cubicBezTo>
                  <a:pt x="5021570" y="0"/>
                  <a:pt x="6469908" y="1448338"/>
                  <a:pt x="6469908" y="3234954"/>
                </a:cubicBezTo>
                <a:cubicBezTo>
                  <a:pt x="6469908" y="5021570"/>
                  <a:pt x="5021570" y="6469908"/>
                  <a:pt x="3234954" y="6469908"/>
                </a:cubicBezTo>
                <a:cubicBezTo>
                  <a:pt x="1448338" y="6469908"/>
                  <a:pt x="0" y="5021570"/>
                  <a:pt x="0" y="3234954"/>
                </a:cubicBezTo>
                <a:cubicBezTo>
                  <a:pt x="0" y="1448338"/>
                  <a:pt x="1448338" y="0"/>
                  <a:pt x="3234954" y="0"/>
                </a:cubicBezTo>
                <a:close/>
              </a:path>
            </a:pathLst>
          </a:cu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F28D0EA0-9640-4EAE-8DB6-02BE2124D809}"/>
              </a:ext>
            </a:extLst>
          </p:cNvPr>
          <p:cNvGrpSpPr/>
          <p:nvPr/>
        </p:nvGrpSpPr>
        <p:grpSpPr>
          <a:xfrm>
            <a:off x="5731757" y="2633916"/>
            <a:ext cx="6724170" cy="646331"/>
            <a:chOff x="5731757" y="2633916"/>
            <a:chExt cx="6583706" cy="646331"/>
          </a:xfrm>
        </p:grpSpPr>
        <p:sp>
          <p:nvSpPr>
            <p:cNvPr id="14" name="Прямоугольник: скругленные углы 13">
              <a:extLst>
                <a:ext uri="{FF2B5EF4-FFF2-40B4-BE49-F238E27FC236}">
                  <a16:creationId xmlns:a16="http://schemas.microsoft.com/office/drawing/2014/main" id="{76859204-9FB0-4DDE-A0F4-38A6C3F03A30}"/>
                </a:ext>
              </a:extLst>
            </p:cNvPr>
            <p:cNvSpPr/>
            <p:nvPr/>
          </p:nvSpPr>
          <p:spPr>
            <a:xfrm>
              <a:off x="5731757" y="2633916"/>
              <a:ext cx="6583706" cy="646331"/>
            </a:xfrm>
            <a:prstGeom prst="roundRect">
              <a:avLst/>
            </a:prstGeom>
            <a:solidFill>
              <a:srgbClr val="EFD0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3659FC1C-945D-4BE7-849D-FFC971A6D3DA}"/>
                </a:ext>
              </a:extLst>
            </p:cNvPr>
            <p:cNvSpPr/>
            <p:nvPr/>
          </p:nvSpPr>
          <p:spPr>
            <a:xfrm>
              <a:off x="6096000" y="2728587"/>
              <a:ext cx="53864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altLang="ru-RU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Совершенствование сенсорного восприятия, моторики пальцев рук</a:t>
              </a:r>
              <a:endParaRPr lang="ru-RU" dirty="0">
                <a:solidFill>
                  <a:srgbClr val="7310F0"/>
                </a:solidFill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9C4DA8C8-FAE2-40C8-81B9-9F1B5F7EF16B}"/>
              </a:ext>
            </a:extLst>
          </p:cNvPr>
          <p:cNvGrpSpPr/>
          <p:nvPr/>
        </p:nvGrpSpPr>
        <p:grpSpPr>
          <a:xfrm>
            <a:off x="5731756" y="3522820"/>
            <a:ext cx="6724171" cy="923330"/>
            <a:chOff x="5497352" y="3514000"/>
            <a:chExt cx="6694648" cy="923330"/>
          </a:xfrm>
        </p:grpSpPr>
        <p:sp>
          <p:nvSpPr>
            <p:cNvPr id="5" name="Прямоугольник: скругленные углы 4">
              <a:extLst>
                <a:ext uri="{FF2B5EF4-FFF2-40B4-BE49-F238E27FC236}">
                  <a16:creationId xmlns:a16="http://schemas.microsoft.com/office/drawing/2014/main" id="{BA94BD0B-1D5F-47A3-BC99-0B3C681307CA}"/>
                </a:ext>
              </a:extLst>
            </p:cNvPr>
            <p:cNvSpPr/>
            <p:nvPr/>
          </p:nvSpPr>
          <p:spPr>
            <a:xfrm>
              <a:off x="5497352" y="3514000"/>
              <a:ext cx="6694648" cy="923330"/>
            </a:xfrm>
            <a:prstGeom prst="roundRect">
              <a:avLst/>
            </a:prstGeom>
            <a:solidFill>
              <a:srgbClr val="EFD0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AB8B113A-8D30-4B7E-919D-4656D2133977}"/>
                </a:ext>
              </a:extLst>
            </p:cNvPr>
            <p:cNvSpPr/>
            <p:nvPr/>
          </p:nvSpPr>
          <p:spPr>
            <a:xfrm>
              <a:off x="5796675" y="3652499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Развитие памяти, умения логически мыслить и концентрировать внимание; воспитание аккуратности в работе, приучение к самостоятельности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51BDB7B-ED10-45D9-A03A-11B01F11F39D}"/>
              </a:ext>
            </a:extLst>
          </p:cNvPr>
          <p:cNvGrpSpPr/>
          <p:nvPr/>
        </p:nvGrpSpPr>
        <p:grpSpPr>
          <a:xfrm>
            <a:off x="5731756" y="4655822"/>
            <a:ext cx="6711028" cy="923330"/>
            <a:chOff x="5954415" y="4891681"/>
            <a:chExt cx="6711028" cy="923330"/>
          </a:xfrm>
        </p:grpSpPr>
        <p:sp>
          <p:nvSpPr>
            <p:cNvPr id="7" name="Прямоугольник: скругленные углы 6">
              <a:extLst>
                <a:ext uri="{FF2B5EF4-FFF2-40B4-BE49-F238E27FC236}">
                  <a16:creationId xmlns:a16="http://schemas.microsoft.com/office/drawing/2014/main" id="{D643A39A-CA3A-4689-BA21-81CA23448751}"/>
                </a:ext>
              </a:extLst>
            </p:cNvPr>
            <p:cNvSpPr/>
            <p:nvPr/>
          </p:nvSpPr>
          <p:spPr>
            <a:xfrm>
              <a:off x="5954415" y="4891681"/>
              <a:ext cx="6711028" cy="923330"/>
            </a:xfrm>
            <a:prstGeom prst="roundRect">
              <a:avLst/>
            </a:prstGeom>
            <a:solidFill>
              <a:srgbClr val="EFD0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1B59878C-8257-4F47-8F8E-ACE17B9F076A}"/>
                </a:ext>
              </a:extLst>
            </p:cNvPr>
            <p:cNvSpPr/>
            <p:nvPr/>
          </p:nvSpPr>
          <p:spPr>
            <a:xfrm>
              <a:off x="6289058" y="4986975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Формирование представлений о форме, размере, окраске, материале и иных признаках объектов окружающего мира, об их назначении</a:t>
              </a:r>
              <a:endParaRPr lang="ru-RU" dirty="0">
                <a:solidFill>
                  <a:srgbClr val="731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044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80F0242-DA58-4099-849D-51FE0159F8CC}"/>
              </a:ext>
            </a:extLst>
          </p:cNvPr>
          <p:cNvSpPr/>
          <p:nvPr/>
        </p:nvSpPr>
        <p:spPr>
          <a:xfrm>
            <a:off x="0" y="0"/>
            <a:ext cx="12208348" cy="6858000"/>
          </a:xfrm>
          <a:prstGeom prst="rect">
            <a:avLst/>
          </a:prstGeom>
          <a:gradFill>
            <a:gsLst>
              <a:gs pos="35000">
                <a:srgbClr val="7310F0">
                  <a:alpha val="37000"/>
                </a:srgbClr>
              </a:gs>
              <a:gs pos="79000">
                <a:srgbClr val="D495CF">
                  <a:alpha val="48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D94623C-33C4-4416-AAE1-F143A78B9272}"/>
              </a:ext>
            </a:extLst>
          </p:cNvPr>
          <p:cNvSpPr/>
          <p:nvPr/>
        </p:nvSpPr>
        <p:spPr>
          <a:xfrm>
            <a:off x="1158678" y="851855"/>
            <a:ext cx="43877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БЛОКИ ДЬЕНЕША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022A5139-1D99-4066-B551-B0B8EEFEB28F}"/>
              </a:ext>
            </a:extLst>
          </p:cNvPr>
          <p:cNvSpPr/>
          <p:nvPr/>
        </p:nvSpPr>
        <p:spPr>
          <a:xfrm rot="366132">
            <a:off x="5991910" y="1103694"/>
            <a:ext cx="5773304" cy="54101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FB0EA91-E621-4776-B5EC-6433A40D7FEC}"/>
              </a:ext>
            </a:extLst>
          </p:cNvPr>
          <p:cNvSpPr/>
          <p:nvPr/>
        </p:nvSpPr>
        <p:spPr>
          <a:xfrm>
            <a:off x="8897988" y="0"/>
            <a:ext cx="34029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DCE93DA-CFAB-4633-A012-366D2F240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" r="23994" b="3376"/>
          <a:stretch>
            <a:fillRect/>
          </a:stretch>
        </p:blipFill>
        <p:spPr>
          <a:xfrm flipH="1">
            <a:off x="6582587" y="1557756"/>
            <a:ext cx="4918138" cy="4467825"/>
          </a:xfrm>
          <a:custGeom>
            <a:avLst/>
            <a:gdLst>
              <a:gd name="connsiteX0" fmla="*/ 3647194 w 7294388"/>
              <a:gd name="connsiteY0" fmla="*/ 0 h 6626502"/>
              <a:gd name="connsiteX1" fmla="*/ 7294388 w 7294388"/>
              <a:gd name="connsiteY1" fmla="*/ 3313251 h 6626502"/>
              <a:gd name="connsiteX2" fmla="*/ 3647194 w 7294388"/>
              <a:gd name="connsiteY2" fmla="*/ 6626502 h 6626502"/>
              <a:gd name="connsiteX3" fmla="*/ 0 w 7294388"/>
              <a:gd name="connsiteY3" fmla="*/ 3313251 h 6626502"/>
              <a:gd name="connsiteX4" fmla="*/ 3647194 w 7294388"/>
              <a:gd name="connsiteY4" fmla="*/ 0 h 662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4388" h="6626502">
                <a:moveTo>
                  <a:pt x="3647194" y="0"/>
                </a:moveTo>
                <a:cubicBezTo>
                  <a:pt x="5661484" y="0"/>
                  <a:pt x="7294388" y="1483393"/>
                  <a:pt x="7294388" y="3313251"/>
                </a:cubicBezTo>
                <a:cubicBezTo>
                  <a:pt x="7294388" y="5143109"/>
                  <a:pt x="5661484" y="6626502"/>
                  <a:pt x="3647194" y="6626502"/>
                </a:cubicBezTo>
                <a:cubicBezTo>
                  <a:pt x="1632904" y="6626502"/>
                  <a:pt x="0" y="5143109"/>
                  <a:pt x="0" y="3313251"/>
                </a:cubicBezTo>
                <a:cubicBezTo>
                  <a:pt x="0" y="1483393"/>
                  <a:pt x="1632904" y="0"/>
                  <a:pt x="3647194" y="0"/>
                </a:cubicBezTo>
                <a:close/>
              </a:path>
            </a:pathLst>
          </a:cu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F20E180-C097-4C82-9C5B-3A10A3D60D0B}"/>
              </a:ext>
            </a:extLst>
          </p:cNvPr>
          <p:cNvSpPr/>
          <p:nvPr/>
        </p:nvSpPr>
        <p:spPr>
          <a:xfrm rot="16200000">
            <a:off x="5500874" y="4186861"/>
            <a:ext cx="12707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spc="600" dirty="0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Игры разума игры разума игры разума </a:t>
            </a:r>
            <a:r>
              <a:rPr lang="ru-RU" sz="2000" spc="600" dirty="0" err="1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разума</a:t>
            </a:r>
            <a:r>
              <a:rPr lang="ru-RU" sz="2000" spc="600" dirty="0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игры разума </a:t>
            </a:r>
            <a:r>
              <a:rPr lang="ru-RU" sz="2000" spc="600" dirty="0" err="1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разума</a:t>
            </a:r>
            <a:r>
              <a:rPr lang="ru-RU" sz="2000" spc="600" dirty="0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игры разума</a:t>
            </a:r>
            <a:endParaRPr lang="ru-RU" sz="2000" spc="600" dirty="0">
              <a:solidFill>
                <a:srgbClr val="ABC6EF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2BEE4BF-0A55-45CC-81E5-3C5C6F09E9ED}"/>
              </a:ext>
            </a:extLst>
          </p:cNvPr>
          <p:cNvSpPr/>
          <p:nvPr/>
        </p:nvSpPr>
        <p:spPr>
          <a:xfrm>
            <a:off x="517959" y="2719373"/>
            <a:ext cx="557290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Дети усваивают алгоритмы мышления, у них развиваются процессы познания, нарабатывается внимательность, формируется воображение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65801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8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E52CF759-06D7-43D5-A175-E626A2521104}"/>
              </a:ext>
            </a:extLst>
          </p:cNvPr>
          <p:cNvSpPr/>
          <p:nvPr/>
        </p:nvSpPr>
        <p:spPr>
          <a:xfrm>
            <a:off x="10454689" y="0"/>
            <a:ext cx="1741192" cy="706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6800"/>
              </a:lnSpc>
            </a:pPr>
            <a:r>
              <a:rPr lang="ru-RU" sz="8000" dirty="0">
                <a:solidFill>
                  <a:schemeClr val="bg1">
                    <a:alpha val="42000"/>
                  </a:schemeClr>
                </a:solidFill>
                <a:latin typeface="Bahnschrift SemiLight Condensed" panose="020B0502040204020203" pitchFamily="34" charset="0"/>
              </a:rPr>
              <a:t>Игры разума игры разума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6541F02C-00C4-4580-83B0-5B5384EEC4B5}"/>
              </a:ext>
            </a:extLst>
          </p:cNvPr>
          <p:cNvCxnSpPr>
            <a:cxnSpLocks/>
          </p:cNvCxnSpPr>
          <p:nvPr/>
        </p:nvCxnSpPr>
        <p:spPr>
          <a:xfrm>
            <a:off x="2379691" y="6695371"/>
            <a:ext cx="777130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7FBB069-BCD2-46CC-8A7E-8C5B829AA8AF}"/>
              </a:ext>
            </a:extLst>
          </p:cNvPr>
          <p:cNvSpPr/>
          <p:nvPr/>
        </p:nvSpPr>
        <p:spPr>
          <a:xfrm>
            <a:off x="3752652" y="568630"/>
            <a:ext cx="46698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ШАШКИ ШАХМАТЫ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0959ED-624C-434D-8F0A-212D9E26BB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9" t="29032" r="34605" b="27089"/>
          <a:stretch/>
        </p:blipFill>
        <p:spPr>
          <a:xfrm>
            <a:off x="240440" y="5647492"/>
            <a:ext cx="1144160" cy="104787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B4E17A-8F23-4588-B031-6076EF3F27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908" t="29685" r="19592" b="51870"/>
          <a:stretch/>
        </p:blipFill>
        <p:spPr>
          <a:xfrm flipH="1">
            <a:off x="-2" y="3944"/>
            <a:ext cx="2176401" cy="513244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DC55D0-F8AC-4BE7-A547-1361A3123392}"/>
              </a:ext>
            </a:extLst>
          </p:cNvPr>
          <p:cNvSpPr/>
          <p:nvPr/>
        </p:nvSpPr>
        <p:spPr>
          <a:xfrm>
            <a:off x="2791556" y="5391002"/>
            <a:ext cx="7047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Дети учатся просчитывать свои дальнейшие действия, предсказывать реакцию противника в уме разыгрывают различные комбинации </a:t>
            </a:r>
          </a:p>
        </p:txBody>
      </p:sp>
      <p:grpSp>
        <p:nvGrpSpPr>
          <p:cNvPr id="37" name="Google Shape;534;p34">
            <a:extLst>
              <a:ext uri="{FF2B5EF4-FFF2-40B4-BE49-F238E27FC236}">
                <a16:creationId xmlns:a16="http://schemas.microsoft.com/office/drawing/2014/main" id="{0CA1B9A1-D2C9-42E4-8F00-2081B4ABE09C}"/>
              </a:ext>
            </a:extLst>
          </p:cNvPr>
          <p:cNvGrpSpPr/>
          <p:nvPr/>
        </p:nvGrpSpPr>
        <p:grpSpPr>
          <a:xfrm rot="12045830">
            <a:off x="1531977" y="4841065"/>
            <a:ext cx="1078686" cy="1226583"/>
            <a:chOff x="4232375" y="3335925"/>
            <a:chExt cx="743950" cy="684275"/>
          </a:xfrm>
        </p:grpSpPr>
        <p:sp>
          <p:nvSpPr>
            <p:cNvPr id="38" name="Google Shape;535;p34">
              <a:extLst>
                <a:ext uri="{FF2B5EF4-FFF2-40B4-BE49-F238E27FC236}">
                  <a16:creationId xmlns:a16="http://schemas.microsoft.com/office/drawing/2014/main" id="{20DAEA64-D1F9-4388-ADCF-977FEF15D276}"/>
                </a:ext>
              </a:extLst>
            </p:cNvPr>
            <p:cNvSpPr/>
            <p:nvPr/>
          </p:nvSpPr>
          <p:spPr>
            <a:xfrm>
              <a:off x="4232375" y="3391025"/>
              <a:ext cx="743950" cy="629175"/>
            </a:xfrm>
            <a:custGeom>
              <a:avLst/>
              <a:gdLst/>
              <a:ahLst/>
              <a:cxnLst/>
              <a:rect l="l" t="t" r="r" b="b"/>
              <a:pathLst>
                <a:path w="29758" h="25167" extrusionOk="0">
                  <a:moveTo>
                    <a:pt x="29758" y="25167"/>
                  </a:moveTo>
                  <a:cubicBezTo>
                    <a:pt x="29758" y="12176"/>
                    <a:pt x="12738" y="2553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</p:spPr>
        </p:sp>
        <p:sp>
          <p:nvSpPr>
            <p:cNvPr id="39" name="Google Shape;536;p34">
              <a:extLst>
                <a:ext uri="{FF2B5EF4-FFF2-40B4-BE49-F238E27FC236}">
                  <a16:creationId xmlns:a16="http://schemas.microsoft.com/office/drawing/2014/main" id="{8A0BD837-E9B6-46A8-90D5-EA0AC0DCD7BB}"/>
                </a:ext>
              </a:extLst>
            </p:cNvPr>
            <p:cNvSpPr/>
            <p:nvPr/>
          </p:nvSpPr>
          <p:spPr>
            <a:xfrm>
              <a:off x="4232375" y="3391025"/>
              <a:ext cx="78075" cy="123975"/>
            </a:xfrm>
            <a:custGeom>
              <a:avLst/>
              <a:gdLst/>
              <a:ahLst/>
              <a:cxnLst/>
              <a:rect l="l" t="t" r="r" b="b"/>
              <a:pathLst>
                <a:path w="3123" h="4959" extrusionOk="0">
                  <a:moveTo>
                    <a:pt x="0" y="0"/>
                  </a:moveTo>
                  <a:cubicBezTo>
                    <a:pt x="1382" y="1380"/>
                    <a:pt x="2118" y="3284"/>
                    <a:pt x="3123" y="4959"/>
                  </a:cubicBezTo>
                </a:path>
              </a:pathLst>
            </a:custGeom>
            <a:noFill/>
            <a:ln w="28575" cap="flat" cmpd="sng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</p:spPr>
        </p:sp>
        <p:sp>
          <p:nvSpPr>
            <p:cNvPr id="40" name="Google Shape;537;p34">
              <a:extLst>
                <a:ext uri="{FF2B5EF4-FFF2-40B4-BE49-F238E27FC236}">
                  <a16:creationId xmlns:a16="http://schemas.microsoft.com/office/drawing/2014/main" id="{9466C0A8-702D-4FC3-9BBA-05C8D5162AF2}"/>
                </a:ext>
              </a:extLst>
            </p:cNvPr>
            <p:cNvSpPr/>
            <p:nvPr/>
          </p:nvSpPr>
          <p:spPr>
            <a:xfrm>
              <a:off x="4237875" y="3335925"/>
              <a:ext cx="128600" cy="59700"/>
            </a:xfrm>
            <a:custGeom>
              <a:avLst/>
              <a:gdLst/>
              <a:ahLst/>
              <a:cxnLst/>
              <a:rect l="l" t="t" r="r" b="b"/>
              <a:pathLst>
                <a:path w="5144" h="2388" extrusionOk="0">
                  <a:moveTo>
                    <a:pt x="0" y="2388"/>
                  </a:moveTo>
                  <a:cubicBezTo>
                    <a:pt x="1337" y="1051"/>
                    <a:pt x="3290" y="371"/>
                    <a:pt x="5144" y="0"/>
                  </a:cubicBezTo>
                </a:path>
              </a:pathLst>
            </a:custGeom>
            <a:noFill/>
            <a:ln w="28575" cap="flat" cmpd="sng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</p:spPr>
        </p:sp>
      </p:grpSp>
      <p:sp>
        <p:nvSpPr>
          <p:cNvPr id="45" name="Овал 44">
            <a:extLst>
              <a:ext uri="{FF2B5EF4-FFF2-40B4-BE49-F238E27FC236}">
                <a16:creationId xmlns:a16="http://schemas.microsoft.com/office/drawing/2014/main" id="{D62BDA1D-B7C3-4707-AC83-F8C9D2C362C9}"/>
              </a:ext>
            </a:extLst>
          </p:cNvPr>
          <p:cNvSpPr/>
          <p:nvPr/>
        </p:nvSpPr>
        <p:spPr>
          <a:xfrm>
            <a:off x="1191224" y="2178319"/>
            <a:ext cx="4101800" cy="32277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13BB5F9D-1CDE-4782-A2B1-D0B2EF4E73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57" r="21096"/>
          <a:stretch>
            <a:fillRect/>
          </a:stretch>
        </p:blipFill>
        <p:spPr>
          <a:xfrm>
            <a:off x="1545179" y="2283807"/>
            <a:ext cx="3834566" cy="2741258"/>
          </a:xfrm>
          <a:custGeom>
            <a:avLst/>
            <a:gdLst>
              <a:gd name="connsiteX0" fmla="*/ 3837283 w 7674564"/>
              <a:gd name="connsiteY0" fmla="*/ 0 h 5486400"/>
              <a:gd name="connsiteX1" fmla="*/ 7674564 w 7674564"/>
              <a:gd name="connsiteY1" fmla="*/ 2743200 h 5486400"/>
              <a:gd name="connsiteX2" fmla="*/ 3837283 w 7674564"/>
              <a:gd name="connsiteY2" fmla="*/ 5486400 h 5486400"/>
              <a:gd name="connsiteX3" fmla="*/ 0 w 7674564"/>
              <a:gd name="connsiteY3" fmla="*/ 2743200 h 5486400"/>
              <a:gd name="connsiteX4" fmla="*/ 3837283 w 7674564"/>
              <a:gd name="connsiteY4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564" h="5486400">
                <a:moveTo>
                  <a:pt x="3837283" y="0"/>
                </a:moveTo>
                <a:cubicBezTo>
                  <a:pt x="5956554" y="0"/>
                  <a:pt x="7674564" y="1228172"/>
                  <a:pt x="7674564" y="2743200"/>
                </a:cubicBezTo>
                <a:cubicBezTo>
                  <a:pt x="7674564" y="4258228"/>
                  <a:pt x="5956554" y="5486400"/>
                  <a:pt x="3837283" y="5486400"/>
                </a:cubicBezTo>
                <a:cubicBezTo>
                  <a:pt x="1718010" y="5486400"/>
                  <a:pt x="0" y="4258228"/>
                  <a:pt x="0" y="2743200"/>
                </a:cubicBezTo>
                <a:cubicBezTo>
                  <a:pt x="0" y="1228172"/>
                  <a:pt x="1718010" y="0"/>
                  <a:pt x="3837283" y="0"/>
                </a:cubicBezTo>
                <a:close/>
              </a:path>
            </a:pathLst>
          </a:custGeom>
        </p:spPr>
      </p:pic>
      <p:sp>
        <p:nvSpPr>
          <p:cNvPr id="46" name="Овал 45">
            <a:extLst>
              <a:ext uri="{FF2B5EF4-FFF2-40B4-BE49-F238E27FC236}">
                <a16:creationId xmlns:a16="http://schemas.microsoft.com/office/drawing/2014/main" id="{1E8AE7BC-A8D8-4CA5-93AC-944D6FE7BA24}"/>
              </a:ext>
            </a:extLst>
          </p:cNvPr>
          <p:cNvSpPr/>
          <p:nvPr/>
        </p:nvSpPr>
        <p:spPr>
          <a:xfrm>
            <a:off x="6390350" y="2033882"/>
            <a:ext cx="4101800" cy="32277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7DC1BA2-04D2-4703-8831-FA4CB0A157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03" t="7319" r="4448" b="6716"/>
          <a:stretch/>
        </p:blipFill>
        <p:spPr>
          <a:xfrm>
            <a:off x="6812257" y="2352423"/>
            <a:ext cx="3894321" cy="278397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600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2B46A4C0-2841-44AA-8261-B471825DDD4E}"/>
              </a:ext>
            </a:extLst>
          </p:cNvPr>
          <p:cNvSpPr/>
          <p:nvPr/>
        </p:nvSpPr>
        <p:spPr>
          <a:xfrm>
            <a:off x="6569667" y="-3133"/>
            <a:ext cx="4199865" cy="3428999"/>
          </a:xfrm>
          <a:prstGeom prst="rect">
            <a:avLst/>
          </a:prstGeom>
          <a:gradFill flip="none" rotWithShape="1">
            <a:gsLst>
              <a:gs pos="20000">
                <a:srgbClr val="EFD0FC">
                  <a:alpha val="11000"/>
                </a:srgbClr>
              </a:gs>
              <a:gs pos="89000">
                <a:srgbClr val="7310F0">
                  <a:alpha val="32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9EF5C14-E9CA-4DC7-A9D4-1A166E3AC9F7}"/>
              </a:ext>
            </a:extLst>
          </p:cNvPr>
          <p:cNvSpPr/>
          <p:nvPr/>
        </p:nvSpPr>
        <p:spPr>
          <a:xfrm>
            <a:off x="6568850" y="3429000"/>
            <a:ext cx="4199865" cy="3428999"/>
          </a:xfrm>
          <a:prstGeom prst="rect">
            <a:avLst/>
          </a:prstGeom>
          <a:gradFill flip="none" rotWithShape="1">
            <a:gsLst>
              <a:gs pos="20000">
                <a:srgbClr val="EFD0FC">
                  <a:alpha val="11000"/>
                </a:srgbClr>
              </a:gs>
              <a:gs pos="89000">
                <a:srgbClr val="7310F0">
                  <a:alpha val="32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17CD753-F7B2-4318-A81A-D13020980CB7}"/>
              </a:ext>
            </a:extLst>
          </p:cNvPr>
          <p:cNvSpPr/>
          <p:nvPr/>
        </p:nvSpPr>
        <p:spPr>
          <a:xfrm>
            <a:off x="10553769" y="0"/>
            <a:ext cx="1562964" cy="706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6800"/>
              </a:lnSpc>
            </a:pPr>
            <a:r>
              <a:rPr lang="ru-RU" sz="8000" dirty="0">
                <a:solidFill>
                  <a:srgbClr val="EFD0FC">
                    <a:alpha val="42000"/>
                  </a:srgbClr>
                </a:solidFill>
                <a:latin typeface="Bahnschrift SemiLight Condensed" panose="020B0502040204020203" pitchFamily="34" charset="0"/>
              </a:rPr>
              <a:t>Игры разума игры разума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82CF85C-D8D8-4547-9B07-397AB9383BC3}"/>
              </a:ext>
            </a:extLst>
          </p:cNvPr>
          <p:cNvSpPr/>
          <p:nvPr/>
        </p:nvSpPr>
        <p:spPr>
          <a:xfrm>
            <a:off x="3778525" y="370521"/>
            <a:ext cx="47612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ИНТЕРАКТИВНЫЕ ИГРЫ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7F8CC65-66CC-4714-81BB-7AB93378ACC9}"/>
              </a:ext>
            </a:extLst>
          </p:cNvPr>
          <p:cNvSpPr/>
          <p:nvPr/>
        </p:nvSpPr>
        <p:spPr>
          <a:xfrm>
            <a:off x="1472280" y="1504209"/>
            <a:ext cx="4322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D495CF"/>
                </a:solidFill>
                <a:latin typeface="Bahnschrift SemiLight Condensed" panose="020B0502040204020203" pitchFamily="34" charset="0"/>
              </a:rPr>
              <a:t>Ориентироваться во времени и пространстве</a:t>
            </a:r>
            <a:endParaRPr lang="ru-RU" sz="2800" dirty="0">
              <a:solidFill>
                <a:srgbClr val="D495CF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D96816C-67A7-4053-9A45-CF2A57DF5C8C}"/>
              </a:ext>
            </a:extLst>
          </p:cNvPr>
          <p:cNvSpPr/>
          <p:nvPr/>
        </p:nvSpPr>
        <p:spPr>
          <a:xfrm>
            <a:off x="1388632" y="4833986"/>
            <a:ext cx="43332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D495CF"/>
                </a:solidFill>
                <a:latin typeface="Bahnschrift SemiLight Condensed" panose="020B0502040204020203" pitchFamily="34" charset="0"/>
              </a:rPr>
              <a:t>Классифицировать геометрические фигуры по величине, цвету, форме</a:t>
            </a:r>
            <a:endParaRPr lang="ru-RU" sz="2800" dirty="0">
              <a:solidFill>
                <a:srgbClr val="D495CF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49D8FEC-7BE9-470D-B0EC-8CD44BE76413}"/>
              </a:ext>
            </a:extLst>
          </p:cNvPr>
          <p:cNvSpPr/>
          <p:nvPr/>
        </p:nvSpPr>
        <p:spPr>
          <a:xfrm>
            <a:off x="1472280" y="2705442"/>
            <a:ext cx="25955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D495CF"/>
                </a:solidFill>
                <a:latin typeface="Bahnschrift SemiLight Condensed" panose="020B0502040204020203" pitchFamily="34" charset="0"/>
              </a:rPr>
              <a:t>Развивать глазомер</a:t>
            </a:r>
            <a:endParaRPr lang="ru-RU" sz="2800" dirty="0">
              <a:solidFill>
                <a:srgbClr val="D495CF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824504A-7250-4EC7-995E-757549B16390}"/>
              </a:ext>
            </a:extLst>
          </p:cNvPr>
          <p:cNvSpPr/>
          <p:nvPr/>
        </p:nvSpPr>
        <p:spPr>
          <a:xfrm>
            <a:off x="1382414" y="3620141"/>
            <a:ext cx="4869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D495CF"/>
                </a:solidFill>
                <a:latin typeface="Bahnschrift SemiLight Condensed" panose="020B0502040204020203" pitchFamily="34" charset="0"/>
              </a:rPr>
              <a:t>Учить детей количественному и порядковому счёту</a:t>
            </a:r>
            <a:endParaRPr lang="ru-RU" sz="2800" dirty="0">
              <a:solidFill>
                <a:srgbClr val="D495CF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BAD4E63-6A43-4411-81C6-37B60D57170F}"/>
              </a:ext>
            </a:extLst>
          </p:cNvPr>
          <p:cNvSpPr/>
          <p:nvPr/>
        </p:nvSpPr>
        <p:spPr>
          <a:xfrm>
            <a:off x="-268912" y="0"/>
            <a:ext cx="1741192" cy="706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800"/>
              </a:lnSpc>
            </a:pPr>
            <a:r>
              <a:rPr lang="ru-RU" sz="8000" dirty="0">
                <a:solidFill>
                  <a:srgbClr val="EFD0FC">
                    <a:alpha val="42000"/>
                  </a:srgbClr>
                </a:solidFill>
                <a:latin typeface="Bahnschrift SemiLight Condensed" panose="020B0502040204020203" pitchFamily="34" charset="0"/>
              </a:rPr>
              <a:t>Игры разума игры разума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72739FF-B033-45F0-BB26-FE15EB51B5D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11069862" y="5804188"/>
            <a:ext cx="955040" cy="840206"/>
          </a:xfrm>
          <a:prstGeom prst="rect">
            <a:avLst/>
          </a:prstGeom>
        </p:spPr>
      </p:pic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2EAC48FB-D459-4BB0-B761-189528CEBA17}"/>
              </a:ext>
            </a:extLst>
          </p:cNvPr>
          <p:cNvCxnSpPr>
            <a:cxnSpLocks/>
          </p:cNvCxnSpPr>
          <p:nvPr/>
        </p:nvCxnSpPr>
        <p:spPr>
          <a:xfrm>
            <a:off x="6812683" y="6528647"/>
            <a:ext cx="370412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>
            <a:extLst>
              <a:ext uri="{FF2B5EF4-FFF2-40B4-BE49-F238E27FC236}">
                <a16:creationId xmlns:a16="http://schemas.microsoft.com/office/drawing/2014/main" id="{2C01FAB1-D56E-4F24-8586-56D7E6260043}"/>
              </a:ext>
            </a:extLst>
          </p:cNvPr>
          <p:cNvSpPr/>
          <p:nvPr/>
        </p:nvSpPr>
        <p:spPr>
          <a:xfrm>
            <a:off x="6534506" y="1346081"/>
            <a:ext cx="4234209" cy="37456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document_5244561849063583508">
            <a:hlinkClick r:id="" action="ppaction://media"/>
            <a:extLst>
              <a:ext uri="{FF2B5EF4-FFF2-40B4-BE49-F238E27FC236}">
                <a16:creationId xmlns:a16="http://schemas.microsoft.com/office/drawing/2014/main" id="{F6908B0D-E498-4A9C-82A6-9F2CA37B00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5271" r="30184"/>
          <a:stretch/>
        </p:blipFill>
        <p:spPr>
          <a:xfrm>
            <a:off x="6365461" y="1981263"/>
            <a:ext cx="4598571" cy="4007591"/>
          </a:xfrm>
          <a:prstGeom prst="ellipse">
            <a:avLst/>
          </a:prstGeom>
        </p:spPr>
      </p:pic>
      <p:grpSp>
        <p:nvGrpSpPr>
          <p:cNvPr id="24" name="Google Shape;1878;p67">
            <a:extLst>
              <a:ext uri="{FF2B5EF4-FFF2-40B4-BE49-F238E27FC236}">
                <a16:creationId xmlns:a16="http://schemas.microsoft.com/office/drawing/2014/main" id="{0D3B0917-042F-4255-BD29-8788344B03C2}"/>
              </a:ext>
            </a:extLst>
          </p:cNvPr>
          <p:cNvGrpSpPr/>
          <p:nvPr/>
        </p:nvGrpSpPr>
        <p:grpSpPr>
          <a:xfrm rot="12892317">
            <a:off x="5015573" y="4905512"/>
            <a:ext cx="1501198" cy="1189631"/>
            <a:chOff x="1820425" y="880795"/>
            <a:chExt cx="1175665" cy="833105"/>
          </a:xfrm>
        </p:grpSpPr>
        <p:sp>
          <p:nvSpPr>
            <p:cNvPr id="25" name="Google Shape;1879;p67">
              <a:extLst>
                <a:ext uri="{FF2B5EF4-FFF2-40B4-BE49-F238E27FC236}">
                  <a16:creationId xmlns:a16="http://schemas.microsoft.com/office/drawing/2014/main" id="{9C26EE22-B5EF-4360-82CB-129F861DEB13}"/>
                </a:ext>
              </a:extLst>
            </p:cNvPr>
            <p:cNvSpPr/>
            <p:nvPr/>
          </p:nvSpPr>
          <p:spPr>
            <a:xfrm>
              <a:off x="1926915" y="880795"/>
              <a:ext cx="1069175" cy="805550"/>
            </a:xfrm>
            <a:custGeom>
              <a:avLst/>
              <a:gdLst/>
              <a:ahLst/>
              <a:cxnLst/>
              <a:rect l="l" t="t" r="r" b="b"/>
              <a:pathLst>
                <a:path w="42767" h="32222" extrusionOk="0">
                  <a:moveTo>
                    <a:pt x="149" y="32222"/>
                  </a:moveTo>
                  <a:cubicBezTo>
                    <a:pt x="-449" y="25042"/>
                    <a:pt x="4390" y="14747"/>
                    <a:pt x="11539" y="13852"/>
                  </a:cubicBezTo>
                  <a:cubicBezTo>
                    <a:pt x="14337" y="13502"/>
                    <a:pt x="17362" y="18215"/>
                    <a:pt x="16315" y="20833"/>
                  </a:cubicBezTo>
                  <a:cubicBezTo>
                    <a:pt x="15762" y="22216"/>
                    <a:pt x="12960" y="22622"/>
                    <a:pt x="11906" y="21568"/>
                  </a:cubicBezTo>
                  <a:cubicBezTo>
                    <a:pt x="8268" y="17930"/>
                    <a:pt x="8980" y="10090"/>
                    <a:pt x="12273" y="6137"/>
                  </a:cubicBezTo>
                  <a:cubicBezTo>
                    <a:pt x="16268" y="1342"/>
                    <a:pt x="24090" y="1819"/>
                    <a:pt x="30276" y="994"/>
                  </a:cubicBezTo>
                  <a:cubicBezTo>
                    <a:pt x="34403" y="444"/>
                    <a:pt x="39044" y="-870"/>
                    <a:pt x="42767" y="994"/>
                  </a:cubicBezTo>
                </a:path>
              </a:pathLst>
            </a:custGeom>
            <a:noFill/>
            <a:ln w="19050" cap="flat" cmpd="sng">
              <a:solidFill>
                <a:srgbClr val="CEADF9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" name="Google Shape;1880;p67">
              <a:extLst>
                <a:ext uri="{FF2B5EF4-FFF2-40B4-BE49-F238E27FC236}">
                  <a16:creationId xmlns:a16="http://schemas.microsoft.com/office/drawing/2014/main" id="{D4B38B9C-19BC-4AA3-8BB8-8638A32FCB17}"/>
                </a:ext>
              </a:extLst>
            </p:cNvPr>
            <p:cNvSpPr/>
            <p:nvPr/>
          </p:nvSpPr>
          <p:spPr>
            <a:xfrm>
              <a:off x="1820425" y="1603675"/>
              <a:ext cx="128600" cy="101025"/>
            </a:xfrm>
            <a:custGeom>
              <a:avLst/>
              <a:gdLst/>
              <a:ahLst/>
              <a:cxnLst/>
              <a:rect l="l" t="t" r="r" b="b"/>
              <a:pathLst>
                <a:path w="5144" h="4041" extrusionOk="0">
                  <a:moveTo>
                    <a:pt x="5144" y="4041"/>
                  </a:moveTo>
                  <a:cubicBezTo>
                    <a:pt x="3330" y="2831"/>
                    <a:pt x="976" y="1950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rgbClr val="CEADF9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" name="Google Shape;1881;p67">
              <a:extLst>
                <a:ext uri="{FF2B5EF4-FFF2-40B4-BE49-F238E27FC236}">
                  <a16:creationId xmlns:a16="http://schemas.microsoft.com/office/drawing/2014/main" id="{82872702-6CBE-4F26-B998-BEACBC9F9C65}"/>
                </a:ext>
              </a:extLst>
            </p:cNvPr>
            <p:cNvSpPr/>
            <p:nvPr/>
          </p:nvSpPr>
          <p:spPr>
            <a:xfrm>
              <a:off x="1939835" y="1566925"/>
              <a:ext cx="82675" cy="146975"/>
            </a:xfrm>
            <a:custGeom>
              <a:avLst/>
              <a:gdLst/>
              <a:ahLst/>
              <a:cxnLst/>
              <a:rect l="l" t="t" r="r" b="b"/>
              <a:pathLst>
                <a:path w="3307" h="5879" extrusionOk="0">
                  <a:moveTo>
                    <a:pt x="0" y="5879"/>
                  </a:moveTo>
                  <a:cubicBezTo>
                    <a:pt x="710" y="3746"/>
                    <a:pt x="2300" y="2011"/>
                    <a:pt x="3307" y="0"/>
                  </a:cubicBezTo>
                </a:path>
              </a:pathLst>
            </a:custGeom>
            <a:noFill/>
            <a:ln w="19050" cap="flat" cmpd="sng">
              <a:solidFill>
                <a:srgbClr val="CEADF9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137739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13FB60E-AE18-4639-BA17-C3EB0C99EE93}"/>
              </a:ext>
            </a:extLst>
          </p:cNvPr>
          <p:cNvSpPr/>
          <p:nvPr/>
        </p:nvSpPr>
        <p:spPr>
          <a:xfrm>
            <a:off x="8310623" y="0"/>
            <a:ext cx="3881378" cy="6858000"/>
          </a:xfrm>
          <a:prstGeom prst="rect">
            <a:avLst/>
          </a:prstGeom>
          <a:solidFill>
            <a:srgbClr val="CEA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D83157-375E-46FC-8A99-4619337F116F}"/>
              </a:ext>
            </a:extLst>
          </p:cNvPr>
          <p:cNvSpPr/>
          <p:nvPr/>
        </p:nvSpPr>
        <p:spPr>
          <a:xfrm>
            <a:off x="722106" y="489559"/>
            <a:ext cx="53399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ИНТЕРАКТИВНЫЕ ИГРЫ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3E4594E-AD4D-41DC-BE21-1A5C6F48D11B}"/>
              </a:ext>
            </a:extLst>
          </p:cNvPr>
          <p:cNvSpPr/>
          <p:nvPr/>
        </p:nvSpPr>
        <p:spPr>
          <a:xfrm>
            <a:off x="3327650" y="1243612"/>
            <a:ext cx="27318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D495CF"/>
                </a:solidFill>
                <a:latin typeface="Bahnschrift SemiLight Condensed" panose="020B0502040204020203" pitchFamily="34" charset="0"/>
              </a:rPr>
              <a:t>Работа с родителями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20C32F05-408B-4FF1-991B-5B919107A73C}"/>
              </a:ext>
            </a:extLst>
          </p:cNvPr>
          <p:cNvCxnSpPr>
            <a:cxnSpLocks/>
          </p:cNvCxnSpPr>
          <p:nvPr/>
        </p:nvCxnSpPr>
        <p:spPr>
          <a:xfrm>
            <a:off x="462985" y="1941216"/>
            <a:ext cx="6574421" cy="0"/>
          </a:xfrm>
          <a:prstGeom prst="line">
            <a:avLst/>
          </a:prstGeom>
          <a:ln w="19050">
            <a:solidFill>
              <a:srgbClr val="924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>
            <a:extLst>
              <a:ext uri="{FF2B5EF4-FFF2-40B4-BE49-F238E27FC236}">
                <a16:creationId xmlns:a16="http://schemas.microsoft.com/office/drawing/2014/main" id="{E4C803FD-F31C-4ECE-B65B-DB9E0BFE565B}"/>
              </a:ext>
            </a:extLst>
          </p:cNvPr>
          <p:cNvSpPr/>
          <p:nvPr/>
        </p:nvSpPr>
        <p:spPr>
          <a:xfrm>
            <a:off x="6215606" y="1766832"/>
            <a:ext cx="4618298" cy="46016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04549A9-E0AC-47C1-B75B-8916877E15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962"/>
                    </a14:imgEffect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324"/>
          <a:stretch/>
        </p:blipFill>
        <p:spPr>
          <a:xfrm>
            <a:off x="4082547" y="2311753"/>
            <a:ext cx="5909718" cy="3531464"/>
          </a:xfrm>
          <a:prstGeom prst="rect">
            <a:avLst/>
          </a:prstGeom>
          <a:noFill/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E4D6F55-942A-4C4E-84D1-F14938C68AB5}"/>
              </a:ext>
            </a:extLst>
          </p:cNvPr>
          <p:cNvSpPr/>
          <p:nvPr/>
        </p:nvSpPr>
        <p:spPr>
          <a:xfrm>
            <a:off x="4122261" y="2311753"/>
            <a:ext cx="5830291" cy="3531464"/>
          </a:xfrm>
          <a:prstGeom prst="rect">
            <a:avLst/>
          </a:prstGeom>
          <a:gradFill flip="none" rotWithShape="1">
            <a:gsLst>
              <a:gs pos="42000">
                <a:srgbClr val="7310F0">
                  <a:alpha val="27000"/>
                </a:srgbClr>
              </a:gs>
              <a:gs pos="9596">
                <a:srgbClr val="AF7CF5">
                  <a:alpha val="11000"/>
                </a:srgbClr>
              </a:gs>
              <a:gs pos="89000">
                <a:srgbClr val="FFFFFF">
                  <a:alpha val="37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DF89FC9-9AD3-4B98-AB8D-DFA23EC64B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6768" y="5927426"/>
            <a:ext cx="1002580" cy="88203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86197BF-5C24-40A6-9013-734B7FFBF1A7}"/>
              </a:ext>
            </a:extLst>
          </p:cNvPr>
          <p:cNvSpPr/>
          <p:nvPr/>
        </p:nvSpPr>
        <p:spPr>
          <a:xfrm rot="5400000">
            <a:off x="-3777792" y="3982284"/>
            <a:ext cx="312797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spc="600" dirty="0">
                <a:solidFill>
                  <a:srgbClr val="7310F0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игры разума игры разума игры разума игры разума игры разума игры разума </a:t>
            </a:r>
            <a:r>
              <a:rPr lang="ru-RU" sz="3600" spc="600" dirty="0" err="1">
                <a:solidFill>
                  <a:srgbClr val="7310F0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разума</a:t>
            </a:r>
            <a:r>
              <a:rPr lang="ru-RU" sz="3600" spc="600" dirty="0">
                <a:solidFill>
                  <a:srgbClr val="7310F0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игры разума игры разума игры разума игры разума</a:t>
            </a:r>
            <a:endParaRPr lang="ru-RU" sz="3600" spc="600" dirty="0">
              <a:solidFill>
                <a:srgbClr val="7310F0"/>
              </a:solidFill>
            </a:endParaRPr>
          </a:p>
        </p:txBody>
      </p:sp>
      <p:grpSp>
        <p:nvGrpSpPr>
          <p:cNvPr id="16" name="Google Shape;1878;p67">
            <a:extLst>
              <a:ext uri="{FF2B5EF4-FFF2-40B4-BE49-F238E27FC236}">
                <a16:creationId xmlns:a16="http://schemas.microsoft.com/office/drawing/2014/main" id="{9F0BE8F0-A51B-40A7-8173-4E4764E060C0}"/>
              </a:ext>
            </a:extLst>
          </p:cNvPr>
          <p:cNvGrpSpPr/>
          <p:nvPr/>
        </p:nvGrpSpPr>
        <p:grpSpPr>
          <a:xfrm rot="16882237">
            <a:off x="1103352" y="3230285"/>
            <a:ext cx="2091858" cy="2269840"/>
            <a:chOff x="1820425" y="880795"/>
            <a:chExt cx="1175665" cy="833105"/>
          </a:xfrm>
        </p:grpSpPr>
        <p:sp>
          <p:nvSpPr>
            <p:cNvPr id="17" name="Google Shape;1879;p67">
              <a:extLst>
                <a:ext uri="{FF2B5EF4-FFF2-40B4-BE49-F238E27FC236}">
                  <a16:creationId xmlns:a16="http://schemas.microsoft.com/office/drawing/2014/main" id="{CAFA7DF8-0C99-4367-A635-7064AB5250D2}"/>
                </a:ext>
              </a:extLst>
            </p:cNvPr>
            <p:cNvSpPr/>
            <p:nvPr/>
          </p:nvSpPr>
          <p:spPr>
            <a:xfrm>
              <a:off x="1926915" y="880795"/>
              <a:ext cx="1069175" cy="805550"/>
            </a:xfrm>
            <a:custGeom>
              <a:avLst/>
              <a:gdLst/>
              <a:ahLst/>
              <a:cxnLst/>
              <a:rect l="l" t="t" r="r" b="b"/>
              <a:pathLst>
                <a:path w="42767" h="32222" extrusionOk="0">
                  <a:moveTo>
                    <a:pt x="149" y="32222"/>
                  </a:moveTo>
                  <a:cubicBezTo>
                    <a:pt x="-449" y="25042"/>
                    <a:pt x="4390" y="14747"/>
                    <a:pt x="11539" y="13852"/>
                  </a:cubicBezTo>
                  <a:cubicBezTo>
                    <a:pt x="14337" y="13502"/>
                    <a:pt x="17362" y="18215"/>
                    <a:pt x="16315" y="20833"/>
                  </a:cubicBezTo>
                  <a:cubicBezTo>
                    <a:pt x="15762" y="22216"/>
                    <a:pt x="12960" y="22622"/>
                    <a:pt x="11906" y="21568"/>
                  </a:cubicBezTo>
                  <a:cubicBezTo>
                    <a:pt x="8268" y="17930"/>
                    <a:pt x="8980" y="10090"/>
                    <a:pt x="12273" y="6137"/>
                  </a:cubicBezTo>
                  <a:cubicBezTo>
                    <a:pt x="16268" y="1342"/>
                    <a:pt x="24090" y="1819"/>
                    <a:pt x="30276" y="994"/>
                  </a:cubicBezTo>
                  <a:cubicBezTo>
                    <a:pt x="34403" y="444"/>
                    <a:pt x="39044" y="-870"/>
                    <a:pt x="42767" y="994"/>
                  </a:cubicBezTo>
                </a:path>
              </a:pathLst>
            </a:custGeom>
            <a:noFill/>
            <a:ln w="25400" cap="flat" cmpd="sng">
              <a:solidFill>
                <a:srgbClr val="CEADF9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Google Shape;1880;p67">
              <a:extLst>
                <a:ext uri="{FF2B5EF4-FFF2-40B4-BE49-F238E27FC236}">
                  <a16:creationId xmlns:a16="http://schemas.microsoft.com/office/drawing/2014/main" id="{89309413-0EFF-4382-9D1F-1B4F9572E5C3}"/>
                </a:ext>
              </a:extLst>
            </p:cNvPr>
            <p:cNvSpPr/>
            <p:nvPr/>
          </p:nvSpPr>
          <p:spPr>
            <a:xfrm>
              <a:off x="1820425" y="1603675"/>
              <a:ext cx="128600" cy="101025"/>
            </a:xfrm>
            <a:custGeom>
              <a:avLst/>
              <a:gdLst/>
              <a:ahLst/>
              <a:cxnLst/>
              <a:rect l="l" t="t" r="r" b="b"/>
              <a:pathLst>
                <a:path w="5144" h="4041" extrusionOk="0">
                  <a:moveTo>
                    <a:pt x="5144" y="4041"/>
                  </a:moveTo>
                  <a:cubicBezTo>
                    <a:pt x="3330" y="2831"/>
                    <a:pt x="976" y="1950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CEADF9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" name="Google Shape;1881;p67">
              <a:extLst>
                <a:ext uri="{FF2B5EF4-FFF2-40B4-BE49-F238E27FC236}">
                  <a16:creationId xmlns:a16="http://schemas.microsoft.com/office/drawing/2014/main" id="{C9BF937A-E1ED-44D2-8988-5FE75BFB9548}"/>
                </a:ext>
              </a:extLst>
            </p:cNvPr>
            <p:cNvSpPr/>
            <p:nvPr/>
          </p:nvSpPr>
          <p:spPr>
            <a:xfrm>
              <a:off x="1939835" y="1566925"/>
              <a:ext cx="82675" cy="146975"/>
            </a:xfrm>
            <a:custGeom>
              <a:avLst/>
              <a:gdLst/>
              <a:ahLst/>
              <a:cxnLst/>
              <a:rect l="l" t="t" r="r" b="b"/>
              <a:pathLst>
                <a:path w="3307" h="5879" extrusionOk="0">
                  <a:moveTo>
                    <a:pt x="0" y="5879"/>
                  </a:moveTo>
                  <a:cubicBezTo>
                    <a:pt x="710" y="3746"/>
                    <a:pt x="2300" y="2011"/>
                    <a:pt x="3307" y="0"/>
                  </a:cubicBezTo>
                </a:path>
              </a:pathLst>
            </a:custGeom>
            <a:noFill/>
            <a:ln w="25400" cap="flat" cmpd="sng">
              <a:solidFill>
                <a:srgbClr val="CEADF9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202072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57153 L 3.33333E-6 0.30092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D14C517-B9F2-440E-BB1C-18A19A0C62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640FD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461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445"/>
          <a:stretch/>
        </p:blipFill>
        <p:spPr>
          <a:xfrm>
            <a:off x="-92346" y="0"/>
            <a:ext cx="12327038" cy="694875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C7AB44A-CE55-4868-858A-48DD5D585750}"/>
              </a:ext>
            </a:extLst>
          </p:cNvPr>
          <p:cNvSpPr/>
          <p:nvPr/>
        </p:nvSpPr>
        <p:spPr>
          <a:xfrm>
            <a:off x="181085" y="2102405"/>
            <a:ext cx="43796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ПРЕДПОЛАГАЕМЫЕ РЕЗУЛЬТАТЫ ПРОЕКТА</a:t>
            </a:r>
          </a:p>
        </p:txBody>
      </p: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D204ACF7-A69A-4DD7-8520-9123A9DF43A4}"/>
              </a:ext>
            </a:extLst>
          </p:cNvPr>
          <p:cNvGrpSpPr/>
          <p:nvPr/>
        </p:nvGrpSpPr>
        <p:grpSpPr>
          <a:xfrm>
            <a:off x="4712565" y="557745"/>
            <a:ext cx="6696130" cy="709182"/>
            <a:chOff x="4699241" y="464882"/>
            <a:chExt cx="6696130" cy="709182"/>
          </a:xfrm>
        </p:grpSpPr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3627A3E5-66DE-4B92-8FA4-FC176BA07B99}"/>
                </a:ext>
              </a:extLst>
            </p:cNvPr>
            <p:cNvGrpSpPr/>
            <p:nvPr/>
          </p:nvGrpSpPr>
          <p:grpSpPr>
            <a:xfrm>
              <a:off x="4699241" y="464882"/>
              <a:ext cx="6696130" cy="709182"/>
              <a:chOff x="1809642" y="3069240"/>
              <a:chExt cx="9277289" cy="923540"/>
            </a:xfrm>
          </p:grpSpPr>
          <p:grpSp>
            <p:nvGrpSpPr>
              <p:cNvPr id="20" name="Группа 19">
                <a:extLst>
                  <a:ext uri="{FF2B5EF4-FFF2-40B4-BE49-F238E27FC236}">
                    <a16:creationId xmlns:a16="http://schemas.microsoft.com/office/drawing/2014/main" id="{33C62993-4D35-4D52-A3DC-A8753AA05521}"/>
                  </a:ext>
                </a:extLst>
              </p:cNvPr>
              <p:cNvGrpSpPr/>
              <p:nvPr/>
            </p:nvGrpSpPr>
            <p:grpSpPr>
              <a:xfrm>
                <a:off x="1809642" y="3069240"/>
                <a:ext cx="9277289" cy="923540"/>
                <a:chOff x="1612588" y="1991301"/>
                <a:chExt cx="9277289" cy="923540"/>
              </a:xfrm>
            </p:grpSpPr>
            <p:sp>
              <p:nvSpPr>
                <p:cNvPr id="22" name="Прямоугольник: скругленные углы 21">
                  <a:extLst>
                    <a:ext uri="{FF2B5EF4-FFF2-40B4-BE49-F238E27FC236}">
                      <a16:creationId xmlns:a16="http://schemas.microsoft.com/office/drawing/2014/main" id="{792D944A-8585-4B8E-9E72-2F536FEEF148}"/>
                    </a:ext>
                  </a:extLst>
                </p:cNvPr>
                <p:cNvSpPr/>
                <p:nvPr/>
              </p:nvSpPr>
              <p:spPr>
                <a:xfrm>
                  <a:off x="1891178" y="1991511"/>
                  <a:ext cx="8720109" cy="92333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3" name="Овал 22">
                  <a:extLst>
                    <a:ext uri="{FF2B5EF4-FFF2-40B4-BE49-F238E27FC236}">
                      <a16:creationId xmlns:a16="http://schemas.microsoft.com/office/drawing/2014/main" id="{DBCDE94E-7196-4235-B815-696E9B3ACE75}"/>
                    </a:ext>
                  </a:extLst>
                </p:cNvPr>
                <p:cNvSpPr/>
                <p:nvPr/>
              </p:nvSpPr>
              <p:spPr>
                <a:xfrm>
                  <a:off x="1612588" y="1991301"/>
                  <a:ext cx="923539" cy="92353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4" name="Овал 23">
                  <a:extLst>
                    <a:ext uri="{FF2B5EF4-FFF2-40B4-BE49-F238E27FC236}">
                      <a16:creationId xmlns:a16="http://schemas.microsoft.com/office/drawing/2014/main" id="{BD41DD32-1AF2-4789-B0C1-9DE3659287FA}"/>
                    </a:ext>
                  </a:extLst>
                </p:cNvPr>
                <p:cNvSpPr/>
                <p:nvPr/>
              </p:nvSpPr>
              <p:spPr>
                <a:xfrm>
                  <a:off x="9966338" y="1991301"/>
                  <a:ext cx="923539" cy="923539"/>
                </a:xfrm>
                <a:prstGeom prst="ellipse">
                  <a:avLst/>
                </a:prstGeom>
                <a:solidFill>
                  <a:srgbClr val="640FD0"/>
                </a:solidFill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62397DF5-340B-47F4-AFD3-325E2D28623A}"/>
                  </a:ext>
                </a:extLst>
              </p:cNvPr>
              <p:cNvSpPr/>
              <p:nvPr/>
            </p:nvSpPr>
            <p:spPr>
              <a:xfrm>
                <a:off x="4105468" y="3299991"/>
                <a:ext cx="39966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>
                    <a:solidFill>
                      <a:srgbClr val="640FD0"/>
                    </a:solidFill>
                    <a:latin typeface="Bahnschrift SemiLight Condensed" panose="020B0502040204020203" pitchFamily="34" charset="0"/>
                  </a:rPr>
                  <a:t>Формирование операций логического мышления </a:t>
                </a:r>
                <a:endParaRPr lang="ru-RU" dirty="0">
                  <a:solidFill>
                    <a:srgbClr val="640FD0"/>
                  </a:solidFill>
                </a:endParaRPr>
              </a:p>
            </p:txBody>
          </p:sp>
        </p:grp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F14FB88C-C064-4D75-9B52-22267F146DCB}"/>
                </a:ext>
              </a:extLst>
            </p:cNvPr>
            <p:cNvSpPr/>
            <p:nvPr/>
          </p:nvSpPr>
          <p:spPr>
            <a:xfrm>
              <a:off x="4947328" y="548030"/>
              <a:ext cx="42992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>
                  <a:solidFill>
                    <a:srgbClr val="640FD0"/>
                  </a:solidFill>
                  <a:latin typeface="Bahnschrift SemiLight Condensed" panose="020B0502040204020203" pitchFamily="34" charset="0"/>
                </a:rPr>
                <a:t>01</a:t>
              </a:r>
              <a:endParaRPr lang="ru-RU" sz="2800" b="1" dirty="0">
                <a:solidFill>
                  <a:srgbClr val="640FD0"/>
                </a:solidFill>
              </a:endParaRPr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5870F7F1-2B9A-4BE3-A09F-11F575F6C8B5}"/>
              </a:ext>
            </a:extLst>
          </p:cNvPr>
          <p:cNvGrpSpPr/>
          <p:nvPr/>
        </p:nvGrpSpPr>
        <p:grpSpPr>
          <a:xfrm>
            <a:off x="4712565" y="1637529"/>
            <a:ext cx="6696130" cy="709182"/>
            <a:chOff x="4757441" y="1566063"/>
            <a:chExt cx="6696130" cy="709182"/>
          </a:xfrm>
        </p:grpSpPr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24056756-4714-4B11-B5E4-5B6F11FA27C0}"/>
                </a:ext>
              </a:extLst>
            </p:cNvPr>
            <p:cNvGrpSpPr/>
            <p:nvPr/>
          </p:nvGrpSpPr>
          <p:grpSpPr>
            <a:xfrm>
              <a:off x="4757441" y="1566063"/>
              <a:ext cx="6696130" cy="709182"/>
              <a:chOff x="1655050" y="1348759"/>
              <a:chExt cx="9277289" cy="923540"/>
            </a:xfrm>
          </p:grpSpPr>
          <p:grpSp>
            <p:nvGrpSpPr>
              <p:cNvPr id="17" name="Группа 16">
                <a:extLst>
                  <a:ext uri="{FF2B5EF4-FFF2-40B4-BE49-F238E27FC236}">
                    <a16:creationId xmlns:a16="http://schemas.microsoft.com/office/drawing/2014/main" id="{AE527948-F7CE-4CB4-AEE9-6CE941064EAB}"/>
                  </a:ext>
                </a:extLst>
              </p:cNvPr>
              <p:cNvGrpSpPr/>
              <p:nvPr/>
            </p:nvGrpSpPr>
            <p:grpSpPr>
              <a:xfrm>
                <a:off x="1655050" y="1348759"/>
                <a:ext cx="9277289" cy="923540"/>
                <a:chOff x="1612588" y="1991301"/>
                <a:chExt cx="9277289" cy="923540"/>
              </a:xfrm>
            </p:grpSpPr>
            <p:sp>
              <p:nvSpPr>
                <p:cNvPr id="13" name="Прямоугольник: скругленные углы 12">
                  <a:extLst>
                    <a:ext uri="{FF2B5EF4-FFF2-40B4-BE49-F238E27FC236}">
                      <a16:creationId xmlns:a16="http://schemas.microsoft.com/office/drawing/2014/main" id="{E60EE286-4723-420A-9687-1C2E76252023}"/>
                    </a:ext>
                  </a:extLst>
                </p:cNvPr>
                <p:cNvSpPr/>
                <p:nvPr/>
              </p:nvSpPr>
              <p:spPr>
                <a:xfrm>
                  <a:off x="1891178" y="1991511"/>
                  <a:ext cx="8720109" cy="92333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Овал 13">
                  <a:extLst>
                    <a:ext uri="{FF2B5EF4-FFF2-40B4-BE49-F238E27FC236}">
                      <a16:creationId xmlns:a16="http://schemas.microsoft.com/office/drawing/2014/main" id="{1213C619-9458-4B8B-B130-88C62AD543E8}"/>
                    </a:ext>
                  </a:extLst>
                </p:cNvPr>
                <p:cNvSpPr/>
                <p:nvPr/>
              </p:nvSpPr>
              <p:spPr>
                <a:xfrm>
                  <a:off x="1612588" y="1991301"/>
                  <a:ext cx="923539" cy="923539"/>
                </a:xfrm>
                <a:prstGeom prst="ellipse">
                  <a:avLst/>
                </a:prstGeom>
                <a:solidFill>
                  <a:srgbClr val="D786F8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6" name="Овал 15">
                  <a:extLst>
                    <a:ext uri="{FF2B5EF4-FFF2-40B4-BE49-F238E27FC236}">
                      <a16:creationId xmlns:a16="http://schemas.microsoft.com/office/drawing/2014/main" id="{2D501E4E-CA48-4E05-850D-7853065542D0}"/>
                    </a:ext>
                  </a:extLst>
                </p:cNvPr>
                <p:cNvSpPr/>
                <p:nvPr/>
              </p:nvSpPr>
              <p:spPr>
                <a:xfrm>
                  <a:off x="9966338" y="1991301"/>
                  <a:ext cx="923539" cy="923539"/>
                </a:xfrm>
                <a:prstGeom prst="ellipse">
                  <a:avLst/>
                </a:prstGeom>
                <a:solidFill>
                  <a:schemeClr val="bg1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E1AC62D7-35B2-486D-B843-CE71999A7EBF}"/>
                  </a:ext>
                </a:extLst>
              </p:cNvPr>
              <p:cNvSpPr/>
              <p:nvPr/>
            </p:nvSpPr>
            <p:spPr>
              <a:xfrm>
                <a:off x="3296975" y="1398765"/>
                <a:ext cx="7135287" cy="8416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dirty="0">
                    <a:solidFill>
                      <a:srgbClr val="640FD0"/>
                    </a:solidFill>
                    <a:latin typeface="Bahnschrift SemiLight Condensed" panose="020B0502040204020203" pitchFamily="34" charset="0"/>
                  </a:rPr>
                  <a:t>Положительна динамика мониторинга по ФЭПМП у детей старшего дошкольного возраста</a:t>
                </a:r>
                <a:endParaRPr lang="ru-RU" dirty="0">
                  <a:solidFill>
                    <a:srgbClr val="640FD0"/>
                  </a:solidFill>
                </a:endParaRPr>
              </a:p>
            </p:txBody>
          </p:sp>
        </p:grp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id="{1C745290-ECD6-4C4F-9025-DB1EFCEC04EB}"/>
                </a:ext>
              </a:extLst>
            </p:cNvPr>
            <p:cNvSpPr/>
            <p:nvPr/>
          </p:nvSpPr>
          <p:spPr>
            <a:xfrm>
              <a:off x="10829543" y="1653504"/>
              <a:ext cx="47801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>
                  <a:solidFill>
                    <a:srgbClr val="640FD0"/>
                  </a:solidFill>
                  <a:latin typeface="Bahnschrift SemiLight Condensed" panose="020B0502040204020203" pitchFamily="34" charset="0"/>
                </a:rPr>
                <a:t>02</a:t>
              </a:r>
              <a:endParaRPr lang="ru-RU" sz="2800" b="1" dirty="0">
                <a:solidFill>
                  <a:srgbClr val="640FD0"/>
                </a:solidFill>
              </a:endParaRPr>
            </a:p>
          </p:txBody>
        </p:sp>
      </p:grp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07A1FB85-9A3D-46EF-9F35-AC553307F96B}"/>
              </a:ext>
            </a:extLst>
          </p:cNvPr>
          <p:cNvGrpSpPr/>
          <p:nvPr/>
        </p:nvGrpSpPr>
        <p:grpSpPr>
          <a:xfrm>
            <a:off x="4768110" y="2717312"/>
            <a:ext cx="6597046" cy="709181"/>
            <a:chOff x="4768110" y="2613276"/>
            <a:chExt cx="6597046" cy="709181"/>
          </a:xfrm>
        </p:grpSpPr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31633468-869A-4BC2-AACF-806451159476}"/>
                </a:ext>
              </a:extLst>
            </p:cNvPr>
            <p:cNvGrpSpPr/>
            <p:nvPr/>
          </p:nvGrpSpPr>
          <p:grpSpPr>
            <a:xfrm>
              <a:off x="4768110" y="2613276"/>
              <a:ext cx="6597046" cy="709181"/>
              <a:chOff x="1809642" y="3178996"/>
              <a:chExt cx="9277289" cy="923540"/>
            </a:xfrm>
          </p:grpSpPr>
          <p:grpSp>
            <p:nvGrpSpPr>
              <p:cNvPr id="28" name="Группа 27">
                <a:extLst>
                  <a:ext uri="{FF2B5EF4-FFF2-40B4-BE49-F238E27FC236}">
                    <a16:creationId xmlns:a16="http://schemas.microsoft.com/office/drawing/2014/main" id="{B6F043AE-BAD8-4C8A-909B-A09DA996F138}"/>
                  </a:ext>
                </a:extLst>
              </p:cNvPr>
              <p:cNvGrpSpPr/>
              <p:nvPr/>
            </p:nvGrpSpPr>
            <p:grpSpPr>
              <a:xfrm>
                <a:off x="1809642" y="3178996"/>
                <a:ext cx="9277289" cy="923540"/>
                <a:chOff x="1612588" y="1991301"/>
                <a:chExt cx="9277289" cy="923540"/>
              </a:xfrm>
            </p:grpSpPr>
            <p:sp>
              <p:nvSpPr>
                <p:cNvPr id="30" name="Прямоугольник: скругленные углы 29">
                  <a:extLst>
                    <a:ext uri="{FF2B5EF4-FFF2-40B4-BE49-F238E27FC236}">
                      <a16:creationId xmlns:a16="http://schemas.microsoft.com/office/drawing/2014/main" id="{B681292F-F09B-4905-983B-190A0CC47992}"/>
                    </a:ext>
                  </a:extLst>
                </p:cNvPr>
                <p:cNvSpPr/>
                <p:nvPr/>
              </p:nvSpPr>
              <p:spPr>
                <a:xfrm>
                  <a:off x="1891178" y="1991511"/>
                  <a:ext cx="8720109" cy="92333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Овал 30">
                  <a:extLst>
                    <a:ext uri="{FF2B5EF4-FFF2-40B4-BE49-F238E27FC236}">
                      <a16:creationId xmlns:a16="http://schemas.microsoft.com/office/drawing/2014/main" id="{4878C296-8DD3-42AA-887C-192A7EAF7EDA}"/>
                    </a:ext>
                  </a:extLst>
                </p:cNvPr>
                <p:cNvSpPr/>
                <p:nvPr/>
              </p:nvSpPr>
              <p:spPr>
                <a:xfrm>
                  <a:off x="1612588" y="1991301"/>
                  <a:ext cx="923539" cy="92353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Овал 31">
                  <a:extLst>
                    <a:ext uri="{FF2B5EF4-FFF2-40B4-BE49-F238E27FC236}">
                      <a16:creationId xmlns:a16="http://schemas.microsoft.com/office/drawing/2014/main" id="{B3BA627B-17A8-4EDB-B649-B09320F52F5F}"/>
                    </a:ext>
                  </a:extLst>
                </p:cNvPr>
                <p:cNvSpPr/>
                <p:nvPr/>
              </p:nvSpPr>
              <p:spPr>
                <a:xfrm>
                  <a:off x="9966338" y="1991301"/>
                  <a:ext cx="923539" cy="923539"/>
                </a:xfrm>
                <a:prstGeom prst="ellipse">
                  <a:avLst/>
                </a:prstGeom>
                <a:solidFill>
                  <a:srgbClr val="640FD0"/>
                </a:solidFill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99B18B72-711E-436C-BD9D-B0450FD1FE38}"/>
                  </a:ext>
                </a:extLst>
              </p:cNvPr>
              <p:cNvSpPr/>
              <p:nvPr/>
            </p:nvSpPr>
            <p:spPr>
              <a:xfrm>
                <a:off x="2271411" y="3219918"/>
                <a:ext cx="8075159" cy="8416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dirty="0">
                    <a:solidFill>
                      <a:srgbClr val="640FD0"/>
                    </a:solidFill>
                    <a:latin typeface="Bahnschrift SemiLight Condensed" panose="020B0502040204020203" pitchFamily="34" charset="0"/>
                  </a:rPr>
                  <a:t>Применения детьми математических знаний и умений в самостоятельной деятельности, проявлений творческой инициативы </a:t>
                </a:r>
                <a:endParaRPr lang="ru-RU" dirty="0">
                  <a:solidFill>
                    <a:srgbClr val="640FD0"/>
                  </a:solidFill>
                </a:endParaRPr>
              </a:p>
            </p:txBody>
          </p:sp>
        </p:grp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id="{9DE60EE2-4ECA-4FB6-8F0F-9B3A502FC874}"/>
                </a:ext>
              </a:extLst>
            </p:cNvPr>
            <p:cNvSpPr/>
            <p:nvPr/>
          </p:nvSpPr>
          <p:spPr>
            <a:xfrm>
              <a:off x="4858266" y="2708672"/>
              <a:ext cx="47641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>
                  <a:solidFill>
                    <a:srgbClr val="640FD0"/>
                  </a:solidFill>
                  <a:latin typeface="Bahnschrift SemiLight Condensed" panose="020B0502040204020203" pitchFamily="34" charset="0"/>
                </a:rPr>
                <a:t>03</a:t>
              </a:r>
              <a:endParaRPr lang="ru-RU" sz="2800" b="1" dirty="0">
                <a:solidFill>
                  <a:srgbClr val="640FD0"/>
                </a:solidFill>
              </a:endParaRPr>
            </a:p>
          </p:txBody>
        </p:sp>
      </p:grpSp>
      <p:grpSp>
        <p:nvGrpSpPr>
          <p:cNvPr id="56" name="Группа 55">
            <a:extLst>
              <a:ext uri="{FF2B5EF4-FFF2-40B4-BE49-F238E27FC236}">
                <a16:creationId xmlns:a16="http://schemas.microsoft.com/office/drawing/2014/main" id="{9B646899-93FD-488F-B1AD-A22CC3FFD010}"/>
              </a:ext>
            </a:extLst>
          </p:cNvPr>
          <p:cNvGrpSpPr/>
          <p:nvPr/>
        </p:nvGrpSpPr>
        <p:grpSpPr>
          <a:xfrm>
            <a:off x="4712565" y="3797093"/>
            <a:ext cx="6696130" cy="830997"/>
            <a:chOff x="4765944" y="3918436"/>
            <a:chExt cx="6696130" cy="830997"/>
          </a:xfrm>
        </p:grpSpPr>
        <p:grpSp>
          <p:nvGrpSpPr>
            <p:cNvPr id="40" name="Группа 39">
              <a:extLst>
                <a:ext uri="{FF2B5EF4-FFF2-40B4-BE49-F238E27FC236}">
                  <a16:creationId xmlns:a16="http://schemas.microsoft.com/office/drawing/2014/main" id="{95EE1F05-8060-4E41-A3D8-F181E77540D5}"/>
                </a:ext>
              </a:extLst>
            </p:cNvPr>
            <p:cNvGrpSpPr/>
            <p:nvPr/>
          </p:nvGrpSpPr>
          <p:grpSpPr>
            <a:xfrm>
              <a:off x="4765944" y="3918436"/>
              <a:ext cx="6696130" cy="830997"/>
              <a:chOff x="2299999" y="4010219"/>
              <a:chExt cx="9277289" cy="1082175"/>
            </a:xfrm>
          </p:grpSpPr>
          <p:grpSp>
            <p:nvGrpSpPr>
              <p:cNvPr id="35" name="Группа 34">
                <a:extLst>
                  <a:ext uri="{FF2B5EF4-FFF2-40B4-BE49-F238E27FC236}">
                    <a16:creationId xmlns:a16="http://schemas.microsoft.com/office/drawing/2014/main" id="{9E55AB94-0876-4AA8-8573-0D577ED2DD03}"/>
                  </a:ext>
                </a:extLst>
              </p:cNvPr>
              <p:cNvGrpSpPr/>
              <p:nvPr/>
            </p:nvGrpSpPr>
            <p:grpSpPr>
              <a:xfrm>
                <a:off x="2299999" y="4076068"/>
                <a:ext cx="9277289" cy="923540"/>
                <a:chOff x="1612588" y="1991301"/>
                <a:chExt cx="9277289" cy="923540"/>
              </a:xfrm>
            </p:grpSpPr>
            <p:sp>
              <p:nvSpPr>
                <p:cNvPr id="37" name="Прямоугольник: скругленные углы 36">
                  <a:extLst>
                    <a:ext uri="{FF2B5EF4-FFF2-40B4-BE49-F238E27FC236}">
                      <a16:creationId xmlns:a16="http://schemas.microsoft.com/office/drawing/2014/main" id="{9D1A33C3-52C4-4E74-8324-4FC80AF6E1D4}"/>
                    </a:ext>
                  </a:extLst>
                </p:cNvPr>
                <p:cNvSpPr/>
                <p:nvPr/>
              </p:nvSpPr>
              <p:spPr>
                <a:xfrm>
                  <a:off x="1891178" y="1991511"/>
                  <a:ext cx="8720109" cy="92333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" name="Овал 37">
                  <a:extLst>
                    <a:ext uri="{FF2B5EF4-FFF2-40B4-BE49-F238E27FC236}">
                      <a16:creationId xmlns:a16="http://schemas.microsoft.com/office/drawing/2014/main" id="{F8FFBBE0-37CB-4BAF-A595-3262657A5EC2}"/>
                    </a:ext>
                  </a:extLst>
                </p:cNvPr>
                <p:cNvSpPr/>
                <p:nvPr/>
              </p:nvSpPr>
              <p:spPr>
                <a:xfrm>
                  <a:off x="1612588" y="1991301"/>
                  <a:ext cx="923539" cy="923539"/>
                </a:xfrm>
                <a:prstGeom prst="ellipse">
                  <a:avLst/>
                </a:prstGeom>
                <a:solidFill>
                  <a:srgbClr val="D786F8"/>
                </a:solidFill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39" name="Овал 38">
                  <a:extLst>
                    <a:ext uri="{FF2B5EF4-FFF2-40B4-BE49-F238E27FC236}">
                      <a16:creationId xmlns:a16="http://schemas.microsoft.com/office/drawing/2014/main" id="{625DA721-D87F-47AA-BF6A-18555187DC0B}"/>
                    </a:ext>
                  </a:extLst>
                </p:cNvPr>
                <p:cNvSpPr/>
                <p:nvPr/>
              </p:nvSpPr>
              <p:spPr>
                <a:xfrm>
                  <a:off x="9966338" y="1991301"/>
                  <a:ext cx="923539" cy="923539"/>
                </a:xfrm>
                <a:prstGeom prst="ellipse">
                  <a:avLst/>
                </a:prstGeom>
                <a:solidFill>
                  <a:schemeClr val="bg1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</p:grp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1338ED67-2A3C-4564-A17A-849AF5192348}"/>
                  </a:ext>
                </a:extLst>
              </p:cNvPr>
              <p:cNvSpPr/>
              <p:nvPr/>
            </p:nvSpPr>
            <p:spPr>
              <a:xfrm>
                <a:off x="3087963" y="4010219"/>
                <a:ext cx="7969113" cy="10821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600" dirty="0">
                    <a:solidFill>
                      <a:srgbClr val="640FD0"/>
                    </a:solidFill>
                    <a:latin typeface="Bahnschrift SemiLight Condensed" panose="020B0502040204020203" pitchFamily="34" charset="0"/>
                  </a:rPr>
                  <a:t>Осознание родителями важности формирования элементарных представлений у детей с помощью занимательного материала, расширения знаний родителей о занимательном материале</a:t>
                </a:r>
                <a:endParaRPr lang="ru-RU" sz="1600" dirty="0">
                  <a:solidFill>
                    <a:srgbClr val="640FD0"/>
                  </a:solidFill>
                </a:endParaRPr>
              </a:p>
            </p:txBody>
          </p:sp>
        </p:grp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id="{07024EE9-A928-4D22-A309-708D3AB3B26B}"/>
                </a:ext>
              </a:extLst>
            </p:cNvPr>
            <p:cNvSpPr/>
            <p:nvPr/>
          </p:nvSpPr>
          <p:spPr>
            <a:xfrm>
              <a:off x="10919459" y="4076137"/>
              <a:ext cx="4892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>
                  <a:solidFill>
                    <a:srgbClr val="640FD0"/>
                  </a:solidFill>
                  <a:latin typeface="Bahnschrift SemiLight Condensed" panose="020B0502040204020203" pitchFamily="34" charset="0"/>
                </a:rPr>
                <a:t>04</a:t>
              </a:r>
              <a:endParaRPr lang="ru-RU" sz="2800" b="1" dirty="0">
                <a:solidFill>
                  <a:srgbClr val="640FD0"/>
                </a:solidFill>
              </a:endParaRPr>
            </a:p>
          </p:txBody>
        </p:sp>
      </p:grp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DF612AF5-71A7-4329-9F58-BF2F2A0ED236}"/>
              </a:ext>
            </a:extLst>
          </p:cNvPr>
          <p:cNvGrpSpPr/>
          <p:nvPr/>
        </p:nvGrpSpPr>
        <p:grpSpPr>
          <a:xfrm>
            <a:off x="4757441" y="4927440"/>
            <a:ext cx="6736512" cy="709020"/>
            <a:chOff x="4757441" y="4970214"/>
            <a:chExt cx="6736512" cy="709020"/>
          </a:xfrm>
        </p:grpSpPr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B1AA5BD5-0FF3-4DA7-8667-3A55C3984AA8}"/>
                </a:ext>
              </a:extLst>
            </p:cNvPr>
            <p:cNvGrpSpPr/>
            <p:nvPr/>
          </p:nvGrpSpPr>
          <p:grpSpPr>
            <a:xfrm>
              <a:off x="4757441" y="4970214"/>
              <a:ext cx="6736512" cy="709020"/>
              <a:chOff x="1877618" y="4352270"/>
              <a:chExt cx="9335355" cy="923539"/>
            </a:xfrm>
          </p:grpSpPr>
          <p:grpSp>
            <p:nvGrpSpPr>
              <p:cNvPr id="42" name="Группа 41">
                <a:extLst>
                  <a:ext uri="{FF2B5EF4-FFF2-40B4-BE49-F238E27FC236}">
                    <a16:creationId xmlns:a16="http://schemas.microsoft.com/office/drawing/2014/main" id="{9CDB1075-31FA-490E-B1EF-D59553DBA268}"/>
                  </a:ext>
                </a:extLst>
              </p:cNvPr>
              <p:cNvGrpSpPr/>
              <p:nvPr/>
            </p:nvGrpSpPr>
            <p:grpSpPr>
              <a:xfrm>
                <a:off x="1877618" y="4352270"/>
                <a:ext cx="9335355" cy="923539"/>
                <a:chOff x="1612588" y="1991301"/>
                <a:chExt cx="9335355" cy="923539"/>
              </a:xfrm>
            </p:grpSpPr>
            <p:sp>
              <p:nvSpPr>
                <p:cNvPr id="44" name="Прямоугольник: скругленные углы 43">
                  <a:extLst>
                    <a:ext uri="{FF2B5EF4-FFF2-40B4-BE49-F238E27FC236}">
                      <a16:creationId xmlns:a16="http://schemas.microsoft.com/office/drawing/2014/main" id="{986D8ABD-1108-43FF-B361-7DF323A707DB}"/>
                    </a:ext>
                  </a:extLst>
                </p:cNvPr>
                <p:cNvSpPr/>
                <p:nvPr/>
              </p:nvSpPr>
              <p:spPr>
                <a:xfrm>
                  <a:off x="2009395" y="1991509"/>
                  <a:ext cx="8720109" cy="92333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Овал 44">
                  <a:extLst>
                    <a:ext uri="{FF2B5EF4-FFF2-40B4-BE49-F238E27FC236}">
                      <a16:creationId xmlns:a16="http://schemas.microsoft.com/office/drawing/2014/main" id="{65BC4E98-891B-4F8C-BA94-EEECE1C65345}"/>
                    </a:ext>
                  </a:extLst>
                </p:cNvPr>
                <p:cNvSpPr/>
                <p:nvPr/>
              </p:nvSpPr>
              <p:spPr>
                <a:xfrm>
                  <a:off x="1612588" y="1991301"/>
                  <a:ext cx="923539" cy="92353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" name="Овал 45">
                  <a:extLst>
                    <a:ext uri="{FF2B5EF4-FFF2-40B4-BE49-F238E27FC236}">
                      <a16:creationId xmlns:a16="http://schemas.microsoft.com/office/drawing/2014/main" id="{94D0655A-2CE6-4539-AD0A-FD1717E8AB9A}"/>
                    </a:ext>
                  </a:extLst>
                </p:cNvPr>
                <p:cNvSpPr/>
                <p:nvPr/>
              </p:nvSpPr>
              <p:spPr>
                <a:xfrm>
                  <a:off x="10024403" y="1991301"/>
                  <a:ext cx="923540" cy="923539"/>
                </a:xfrm>
                <a:prstGeom prst="ellipse">
                  <a:avLst/>
                </a:prstGeom>
                <a:solidFill>
                  <a:srgbClr val="640FD0"/>
                </a:solidFill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</p:grpSp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id="{783F7291-4236-40AB-ABE0-AFEAF122D3ED}"/>
                  </a:ext>
                </a:extLst>
              </p:cNvPr>
              <p:cNvSpPr/>
              <p:nvPr/>
            </p:nvSpPr>
            <p:spPr>
              <a:xfrm>
                <a:off x="3463545" y="4393097"/>
                <a:ext cx="6242748" cy="8418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dirty="0">
                    <a:solidFill>
                      <a:srgbClr val="640FD0"/>
                    </a:solidFill>
                    <a:latin typeface="Bahnschrift SemiLight Condensed" panose="020B0502040204020203" pitchFamily="34" charset="0"/>
                  </a:rPr>
                  <a:t>Развитие у детей интереса к математике, стремление к преодолению трудностей</a:t>
                </a:r>
                <a:endParaRPr lang="ru-RU" dirty="0">
                  <a:solidFill>
                    <a:srgbClr val="640FD0"/>
                  </a:solidFill>
                </a:endParaRPr>
              </a:p>
            </p:txBody>
          </p:sp>
        </p:grp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id="{D8D4AE51-76DF-4350-8850-72F637B684C4}"/>
                </a:ext>
              </a:extLst>
            </p:cNvPr>
            <p:cNvSpPr/>
            <p:nvPr/>
          </p:nvSpPr>
          <p:spPr>
            <a:xfrm>
              <a:off x="4905331" y="5047949"/>
              <a:ext cx="47961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>
                  <a:solidFill>
                    <a:srgbClr val="640FD0"/>
                  </a:solidFill>
                  <a:latin typeface="Bahnschrift SemiLight Condensed" panose="020B0502040204020203" pitchFamily="34" charset="0"/>
                </a:rPr>
                <a:t>05</a:t>
              </a:r>
              <a:endParaRPr lang="ru-RU" sz="2800" b="1" dirty="0">
                <a:solidFill>
                  <a:srgbClr val="640FD0"/>
                </a:solidFill>
              </a:endParaRPr>
            </a:p>
          </p:txBody>
        </p:sp>
      </p:grpSp>
      <p:grpSp>
        <p:nvGrpSpPr>
          <p:cNvPr id="70" name="Google Shape;10199;p80">
            <a:extLst>
              <a:ext uri="{FF2B5EF4-FFF2-40B4-BE49-F238E27FC236}">
                <a16:creationId xmlns:a16="http://schemas.microsoft.com/office/drawing/2014/main" id="{07778597-24C1-4A95-95AC-D23138D5B652}"/>
              </a:ext>
            </a:extLst>
          </p:cNvPr>
          <p:cNvGrpSpPr/>
          <p:nvPr/>
        </p:nvGrpSpPr>
        <p:grpSpPr>
          <a:xfrm>
            <a:off x="10866080" y="2890068"/>
            <a:ext cx="368987" cy="363666"/>
            <a:chOff x="-64774725" y="1916550"/>
            <a:chExt cx="319000" cy="314400"/>
          </a:xfrm>
          <a:solidFill>
            <a:schemeClr val="bg1"/>
          </a:solidFill>
        </p:grpSpPr>
        <p:sp>
          <p:nvSpPr>
            <p:cNvPr id="71" name="Google Shape;10200;p80">
              <a:extLst>
                <a:ext uri="{FF2B5EF4-FFF2-40B4-BE49-F238E27FC236}">
                  <a16:creationId xmlns:a16="http://schemas.microsoft.com/office/drawing/2014/main" id="{5FF9AB7E-6489-4A3D-B18F-D86692492CAE}"/>
                </a:ext>
              </a:extLst>
            </p:cNvPr>
            <p:cNvSpPr/>
            <p:nvPr/>
          </p:nvSpPr>
          <p:spPr>
            <a:xfrm>
              <a:off x="-64774725" y="1916550"/>
              <a:ext cx="319000" cy="314400"/>
            </a:xfrm>
            <a:custGeom>
              <a:avLst/>
              <a:gdLst/>
              <a:ahLst/>
              <a:cxnLst/>
              <a:rect l="l" t="t" r="r" b="b"/>
              <a:pathLst>
                <a:path w="12760" h="12576" extrusionOk="0">
                  <a:moveTo>
                    <a:pt x="11436" y="856"/>
                  </a:moveTo>
                  <a:cubicBezTo>
                    <a:pt x="11562" y="856"/>
                    <a:pt x="11657" y="888"/>
                    <a:pt x="11783" y="951"/>
                  </a:cubicBezTo>
                  <a:cubicBezTo>
                    <a:pt x="11877" y="1077"/>
                    <a:pt x="11940" y="1203"/>
                    <a:pt x="11909" y="1329"/>
                  </a:cubicBezTo>
                  <a:cubicBezTo>
                    <a:pt x="11814" y="2431"/>
                    <a:pt x="11562" y="3440"/>
                    <a:pt x="11090" y="4416"/>
                  </a:cubicBezTo>
                  <a:lnTo>
                    <a:pt x="8317" y="1675"/>
                  </a:lnTo>
                  <a:cubicBezTo>
                    <a:pt x="9263" y="1234"/>
                    <a:pt x="10334" y="951"/>
                    <a:pt x="11436" y="856"/>
                  </a:cubicBezTo>
                  <a:close/>
                  <a:moveTo>
                    <a:pt x="3781" y="4542"/>
                  </a:moveTo>
                  <a:lnTo>
                    <a:pt x="3781" y="4542"/>
                  </a:lnTo>
                  <a:cubicBezTo>
                    <a:pt x="3529" y="4983"/>
                    <a:pt x="3245" y="5456"/>
                    <a:pt x="3056" y="5960"/>
                  </a:cubicBezTo>
                  <a:cubicBezTo>
                    <a:pt x="2878" y="5949"/>
                    <a:pt x="2699" y="5942"/>
                    <a:pt x="2522" y="5942"/>
                  </a:cubicBezTo>
                  <a:cubicBezTo>
                    <a:pt x="2167" y="5942"/>
                    <a:pt x="1817" y="5970"/>
                    <a:pt x="1481" y="6054"/>
                  </a:cubicBezTo>
                  <a:cubicBezTo>
                    <a:pt x="1544" y="5928"/>
                    <a:pt x="1670" y="5802"/>
                    <a:pt x="1733" y="5739"/>
                  </a:cubicBezTo>
                  <a:cubicBezTo>
                    <a:pt x="2331" y="5141"/>
                    <a:pt x="2993" y="4731"/>
                    <a:pt x="3781" y="4542"/>
                  </a:cubicBezTo>
                  <a:close/>
                  <a:moveTo>
                    <a:pt x="7561" y="2022"/>
                  </a:moveTo>
                  <a:lnTo>
                    <a:pt x="10680" y="5141"/>
                  </a:lnTo>
                  <a:cubicBezTo>
                    <a:pt x="9546" y="7157"/>
                    <a:pt x="7687" y="8669"/>
                    <a:pt x="5419" y="9331"/>
                  </a:cubicBezTo>
                  <a:lnTo>
                    <a:pt x="3403" y="7346"/>
                  </a:lnTo>
                  <a:cubicBezTo>
                    <a:pt x="4064" y="5109"/>
                    <a:pt x="5576" y="3219"/>
                    <a:pt x="7561" y="2022"/>
                  </a:cubicBezTo>
                  <a:close/>
                  <a:moveTo>
                    <a:pt x="2899" y="8008"/>
                  </a:moveTo>
                  <a:lnTo>
                    <a:pt x="4789" y="9898"/>
                  </a:lnTo>
                  <a:lnTo>
                    <a:pt x="4316" y="10623"/>
                  </a:lnTo>
                  <a:lnTo>
                    <a:pt x="2142" y="8449"/>
                  </a:lnTo>
                  <a:lnTo>
                    <a:pt x="2899" y="8008"/>
                  </a:lnTo>
                  <a:close/>
                  <a:moveTo>
                    <a:pt x="2363" y="9867"/>
                  </a:moveTo>
                  <a:lnTo>
                    <a:pt x="2899" y="10371"/>
                  </a:lnTo>
                  <a:cubicBezTo>
                    <a:pt x="2741" y="10497"/>
                    <a:pt x="2520" y="10654"/>
                    <a:pt x="2300" y="10780"/>
                  </a:cubicBezTo>
                  <a:cubicBezTo>
                    <a:pt x="1985" y="10969"/>
                    <a:pt x="1733" y="11095"/>
                    <a:pt x="1638" y="11127"/>
                  </a:cubicBezTo>
                  <a:cubicBezTo>
                    <a:pt x="1701" y="10969"/>
                    <a:pt x="1796" y="10780"/>
                    <a:pt x="1985" y="10465"/>
                  </a:cubicBezTo>
                  <a:cubicBezTo>
                    <a:pt x="2142" y="10213"/>
                    <a:pt x="2268" y="10024"/>
                    <a:pt x="2363" y="9867"/>
                  </a:cubicBezTo>
                  <a:close/>
                  <a:moveTo>
                    <a:pt x="8191" y="8984"/>
                  </a:moveTo>
                  <a:lnTo>
                    <a:pt x="8191" y="8984"/>
                  </a:lnTo>
                  <a:cubicBezTo>
                    <a:pt x="7971" y="9867"/>
                    <a:pt x="7467" y="10686"/>
                    <a:pt x="6711" y="11284"/>
                  </a:cubicBezTo>
                  <a:cubicBezTo>
                    <a:pt x="6837" y="10749"/>
                    <a:pt x="6837" y="10245"/>
                    <a:pt x="6774" y="9741"/>
                  </a:cubicBezTo>
                  <a:cubicBezTo>
                    <a:pt x="7309" y="9551"/>
                    <a:pt x="7782" y="9268"/>
                    <a:pt x="8191" y="8984"/>
                  </a:cubicBezTo>
                  <a:close/>
                  <a:moveTo>
                    <a:pt x="11509" y="1"/>
                  </a:moveTo>
                  <a:cubicBezTo>
                    <a:pt x="11474" y="1"/>
                    <a:pt x="11440" y="2"/>
                    <a:pt x="11405" y="6"/>
                  </a:cubicBezTo>
                  <a:cubicBezTo>
                    <a:pt x="10365" y="100"/>
                    <a:pt x="9389" y="321"/>
                    <a:pt x="8412" y="730"/>
                  </a:cubicBezTo>
                  <a:cubicBezTo>
                    <a:pt x="7498" y="1077"/>
                    <a:pt x="6616" y="1644"/>
                    <a:pt x="5797" y="2274"/>
                  </a:cubicBezTo>
                  <a:cubicBezTo>
                    <a:pt x="5324" y="2652"/>
                    <a:pt x="4852" y="3093"/>
                    <a:pt x="4474" y="3566"/>
                  </a:cubicBezTo>
                  <a:cubicBezTo>
                    <a:pt x="3245" y="3629"/>
                    <a:pt x="2048" y="4196"/>
                    <a:pt x="1166" y="5109"/>
                  </a:cubicBezTo>
                  <a:cubicBezTo>
                    <a:pt x="725" y="5519"/>
                    <a:pt x="378" y="6054"/>
                    <a:pt x="95" y="6590"/>
                  </a:cubicBezTo>
                  <a:cubicBezTo>
                    <a:pt x="0" y="6748"/>
                    <a:pt x="63" y="6937"/>
                    <a:pt x="158" y="7063"/>
                  </a:cubicBezTo>
                  <a:cubicBezTo>
                    <a:pt x="252" y="7157"/>
                    <a:pt x="378" y="7189"/>
                    <a:pt x="441" y="7189"/>
                  </a:cubicBezTo>
                  <a:cubicBezTo>
                    <a:pt x="536" y="7189"/>
                    <a:pt x="567" y="7189"/>
                    <a:pt x="630" y="7157"/>
                  </a:cubicBezTo>
                  <a:cubicBezTo>
                    <a:pt x="1198" y="6873"/>
                    <a:pt x="1842" y="6743"/>
                    <a:pt x="2471" y="6743"/>
                  </a:cubicBezTo>
                  <a:cubicBezTo>
                    <a:pt x="2540" y="6743"/>
                    <a:pt x="2609" y="6744"/>
                    <a:pt x="2678" y="6748"/>
                  </a:cubicBezTo>
                  <a:cubicBezTo>
                    <a:pt x="2647" y="6905"/>
                    <a:pt x="2615" y="7031"/>
                    <a:pt x="2584" y="7189"/>
                  </a:cubicBezTo>
                  <a:lnTo>
                    <a:pt x="1229" y="7976"/>
                  </a:lnTo>
                  <a:cubicBezTo>
                    <a:pt x="1008" y="8134"/>
                    <a:pt x="945" y="8449"/>
                    <a:pt x="1166" y="8606"/>
                  </a:cubicBezTo>
                  <a:lnTo>
                    <a:pt x="1733" y="9173"/>
                  </a:lnTo>
                  <a:cubicBezTo>
                    <a:pt x="1544" y="9425"/>
                    <a:pt x="1323" y="9772"/>
                    <a:pt x="1103" y="10119"/>
                  </a:cubicBezTo>
                  <a:cubicBezTo>
                    <a:pt x="945" y="10465"/>
                    <a:pt x="788" y="10717"/>
                    <a:pt x="725" y="10906"/>
                  </a:cubicBezTo>
                  <a:cubicBezTo>
                    <a:pt x="599" y="11316"/>
                    <a:pt x="630" y="11599"/>
                    <a:pt x="851" y="11788"/>
                  </a:cubicBezTo>
                  <a:cubicBezTo>
                    <a:pt x="981" y="11918"/>
                    <a:pt x="1144" y="11961"/>
                    <a:pt x="1320" y="11961"/>
                  </a:cubicBezTo>
                  <a:cubicBezTo>
                    <a:pt x="1443" y="11961"/>
                    <a:pt x="1572" y="11940"/>
                    <a:pt x="1701" y="11914"/>
                  </a:cubicBezTo>
                  <a:cubicBezTo>
                    <a:pt x="1953" y="11820"/>
                    <a:pt x="2174" y="11694"/>
                    <a:pt x="2489" y="11505"/>
                  </a:cubicBezTo>
                  <a:cubicBezTo>
                    <a:pt x="2836" y="11316"/>
                    <a:pt x="3151" y="11095"/>
                    <a:pt x="3434" y="10875"/>
                  </a:cubicBezTo>
                  <a:lnTo>
                    <a:pt x="4033" y="11473"/>
                  </a:lnTo>
                  <a:cubicBezTo>
                    <a:pt x="4116" y="11557"/>
                    <a:pt x="4225" y="11597"/>
                    <a:pt x="4330" y="11597"/>
                  </a:cubicBezTo>
                  <a:cubicBezTo>
                    <a:pt x="4464" y="11597"/>
                    <a:pt x="4593" y="11533"/>
                    <a:pt x="4663" y="11410"/>
                  </a:cubicBezTo>
                  <a:lnTo>
                    <a:pt x="5450" y="10056"/>
                  </a:lnTo>
                  <a:cubicBezTo>
                    <a:pt x="5608" y="10024"/>
                    <a:pt x="5734" y="9993"/>
                    <a:pt x="5892" y="9930"/>
                  </a:cubicBezTo>
                  <a:lnTo>
                    <a:pt x="5892" y="9930"/>
                  </a:lnTo>
                  <a:cubicBezTo>
                    <a:pt x="5923" y="10591"/>
                    <a:pt x="5797" y="11316"/>
                    <a:pt x="5482" y="11977"/>
                  </a:cubicBezTo>
                  <a:cubicBezTo>
                    <a:pt x="5419" y="12135"/>
                    <a:pt x="5450" y="12324"/>
                    <a:pt x="5576" y="12450"/>
                  </a:cubicBezTo>
                  <a:cubicBezTo>
                    <a:pt x="5639" y="12534"/>
                    <a:pt x="5759" y="12576"/>
                    <a:pt x="5878" y="12576"/>
                  </a:cubicBezTo>
                  <a:cubicBezTo>
                    <a:pt x="5937" y="12576"/>
                    <a:pt x="5997" y="12565"/>
                    <a:pt x="6049" y="12544"/>
                  </a:cubicBezTo>
                  <a:cubicBezTo>
                    <a:pt x="6585" y="12261"/>
                    <a:pt x="7089" y="11914"/>
                    <a:pt x="7530" y="11473"/>
                  </a:cubicBezTo>
                  <a:cubicBezTo>
                    <a:pt x="8443" y="10560"/>
                    <a:pt x="8979" y="9394"/>
                    <a:pt x="9074" y="8165"/>
                  </a:cubicBezTo>
                  <a:cubicBezTo>
                    <a:pt x="9546" y="7756"/>
                    <a:pt x="9987" y="7346"/>
                    <a:pt x="10365" y="6811"/>
                  </a:cubicBezTo>
                  <a:cubicBezTo>
                    <a:pt x="11027" y="5991"/>
                    <a:pt x="11562" y="5141"/>
                    <a:pt x="11940" y="4227"/>
                  </a:cubicBezTo>
                  <a:cubicBezTo>
                    <a:pt x="12350" y="3282"/>
                    <a:pt x="12571" y="2242"/>
                    <a:pt x="12665" y="1234"/>
                  </a:cubicBezTo>
                  <a:cubicBezTo>
                    <a:pt x="12760" y="1014"/>
                    <a:pt x="12665" y="636"/>
                    <a:pt x="12382" y="384"/>
                  </a:cubicBezTo>
                  <a:cubicBezTo>
                    <a:pt x="12126" y="128"/>
                    <a:pt x="11820" y="1"/>
                    <a:pt x="115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0201;p80">
              <a:extLst>
                <a:ext uri="{FF2B5EF4-FFF2-40B4-BE49-F238E27FC236}">
                  <a16:creationId xmlns:a16="http://schemas.microsoft.com/office/drawing/2014/main" id="{01C710F8-F054-4D9E-B26F-96E941311169}"/>
                </a:ext>
              </a:extLst>
            </p:cNvPr>
            <p:cNvSpPr/>
            <p:nvPr/>
          </p:nvSpPr>
          <p:spPr>
            <a:xfrm>
              <a:off x="-64636900" y="2010600"/>
              <a:ext cx="89800" cy="82525"/>
            </a:xfrm>
            <a:custGeom>
              <a:avLst/>
              <a:gdLst/>
              <a:ahLst/>
              <a:cxnLst/>
              <a:rect l="l" t="t" r="r" b="b"/>
              <a:pathLst>
                <a:path w="3592" h="3301" extrusionOk="0">
                  <a:moveTo>
                    <a:pt x="1828" y="827"/>
                  </a:moveTo>
                  <a:cubicBezTo>
                    <a:pt x="2048" y="827"/>
                    <a:pt x="2269" y="906"/>
                    <a:pt x="2426" y="1064"/>
                  </a:cubicBezTo>
                  <a:cubicBezTo>
                    <a:pt x="2741" y="1410"/>
                    <a:pt x="2741" y="1914"/>
                    <a:pt x="2426" y="2229"/>
                  </a:cubicBezTo>
                  <a:cubicBezTo>
                    <a:pt x="2269" y="2387"/>
                    <a:pt x="2048" y="2466"/>
                    <a:pt x="1828" y="2466"/>
                  </a:cubicBezTo>
                  <a:cubicBezTo>
                    <a:pt x="1607" y="2466"/>
                    <a:pt x="1387" y="2387"/>
                    <a:pt x="1229" y="2229"/>
                  </a:cubicBezTo>
                  <a:cubicBezTo>
                    <a:pt x="914" y="1914"/>
                    <a:pt x="914" y="1379"/>
                    <a:pt x="1229" y="1064"/>
                  </a:cubicBezTo>
                  <a:cubicBezTo>
                    <a:pt x="1387" y="906"/>
                    <a:pt x="1607" y="827"/>
                    <a:pt x="1828" y="827"/>
                  </a:cubicBezTo>
                  <a:close/>
                  <a:moveTo>
                    <a:pt x="1820" y="0"/>
                  </a:moveTo>
                  <a:cubicBezTo>
                    <a:pt x="1402" y="0"/>
                    <a:pt x="977" y="166"/>
                    <a:pt x="631" y="497"/>
                  </a:cubicBezTo>
                  <a:cubicBezTo>
                    <a:pt x="0" y="1127"/>
                    <a:pt x="0" y="2198"/>
                    <a:pt x="631" y="2828"/>
                  </a:cubicBezTo>
                  <a:cubicBezTo>
                    <a:pt x="946" y="3143"/>
                    <a:pt x="1371" y="3301"/>
                    <a:pt x="1796" y="3301"/>
                  </a:cubicBezTo>
                  <a:cubicBezTo>
                    <a:pt x="2222" y="3301"/>
                    <a:pt x="2647" y="3143"/>
                    <a:pt x="2962" y="2828"/>
                  </a:cubicBezTo>
                  <a:cubicBezTo>
                    <a:pt x="3592" y="2198"/>
                    <a:pt x="3592" y="1127"/>
                    <a:pt x="2962" y="497"/>
                  </a:cubicBezTo>
                  <a:cubicBezTo>
                    <a:pt x="2647" y="166"/>
                    <a:pt x="2237" y="0"/>
                    <a:pt x="1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" name="Google Shape;10241;p80">
            <a:extLst>
              <a:ext uri="{FF2B5EF4-FFF2-40B4-BE49-F238E27FC236}">
                <a16:creationId xmlns:a16="http://schemas.microsoft.com/office/drawing/2014/main" id="{C392A72E-B890-4DD9-9D93-9365EC8C3A84}"/>
              </a:ext>
            </a:extLst>
          </p:cNvPr>
          <p:cNvSpPr/>
          <p:nvPr/>
        </p:nvSpPr>
        <p:spPr>
          <a:xfrm>
            <a:off x="4860199" y="1798037"/>
            <a:ext cx="367165" cy="369913"/>
          </a:xfrm>
          <a:custGeom>
            <a:avLst/>
            <a:gdLst/>
            <a:ahLst/>
            <a:cxnLst/>
            <a:rect l="l" t="t" r="r" b="b"/>
            <a:pathLst>
              <a:path w="12697" h="12792" extrusionOk="0">
                <a:moveTo>
                  <a:pt x="7310" y="3435"/>
                </a:moveTo>
                <a:cubicBezTo>
                  <a:pt x="7404" y="3435"/>
                  <a:pt x="7467" y="3498"/>
                  <a:pt x="7436" y="3624"/>
                </a:cubicBezTo>
                <a:cubicBezTo>
                  <a:pt x="7310" y="3939"/>
                  <a:pt x="7247" y="4223"/>
                  <a:pt x="7215" y="4538"/>
                </a:cubicBezTo>
                <a:lnTo>
                  <a:pt x="5419" y="4538"/>
                </a:lnTo>
                <a:cubicBezTo>
                  <a:pt x="5388" y="4223"/>
                  <a:pt x="5293" y="3908"/>
                  <a:pt x="5199" y="3624"/>
                </a:cubicBezTo>
                <a:cubicBezTo>
                  <a:pt x="5167" y="3498"/>
                  <a:pt x="5230" y="3435"/>
                  <a:pt x="5325" y="3435"/>
                </a:cubicBezTo>
                <a:close/>
                <a:moveTo>
                  <a:pt x="7121" y="5357"/>
                </a:moveTo>
                <a:cubicBezTo>
                  <a:pt x="7089" y="6428"/>
                  <a:pt x="7310" y="7436"/>
                  <a:pt x="7845" y="8381"/>
                </a:cubicBezTo>
                <a:lnTo>
                  <a:pt x="8003" y="8665"/>
                </a:lnTo>
                <a:lnTo>
                  <a:pt x="4726" y="8665"/>
                </a:lnTo>
                <a:lnTo>
                  <a:pt x="4852" y="8381"/>
                </a:lnTo>
                <a:cubicBezTo>
                  <a:pt x="5356" y="7436"/>
                  <a:pt x="5577" y="6396"/>
                  <a:pt x="5545" y="5357"/>
                </a:cubicBezTo>
                <a:close/>
                <a:moveTo>
                  <a:pt x="8381" y="9484"/>
                </a:moveTo>
                <a:cubicBezTo>
                  <a:pt x="8633" y="9484"/>
                  <a:pt x="8790" y="9704"/>
                  <a:pt x="8790" y="9925"/>
                </a:cubicBezTo>
                <a:lnTo>
                  <a:pt x="8790" y="10335"/>
                </a:lnTo>
                <a:lnTo>
                  <a:pt x="3813" y="10335"/>
                </a:lnTo>
                <a:lnTo>
                  <a:pt x="3813" y="9925"/>
                </a:lnTo>
                <a:lnTo>
                  <a:pt x="3844" y="9925"/>
                </a:lnTo>
                <a:cubicBezTo>
                  <a:pt x="3844" y="9704"/>
                  <a:pt x="4065" y="9484"/>
                  <a:pt x="4254" y="9484"/>
                </a:cubicBezTo>
                <a:close/>
                <a:moveTo>
                  <a:pt x="9200" y="11154"/>
                </a:moveTo>
                <a:cubicBezTo>
                  <a:pt x="9452" y="11154"/>
                  <a:pt x="9609" y="11343"/>
                  <a:pt x="9609" y="11595"/>
                </a:cubicBezTo>
                <a:lnTo>
                  <a:pt x="9609" y="12004"/>
                </a:lnTo>
                <a:lnTo>
                  <a:pt x="2993" y="12004"/>
                </a:lnTo>
                <a:lnTo>
                  <a:pt x="2993" y="11595"/>
                </a:lnTo>
                <a:lnTo>
                  <a:pt x="3025" y="11595"/>
                </a:lnTo>
                <a:cubicBezTo>
                  <a:pt x="3025" y="11343"/>
                  <a:pt x="3214" y="11154"/>
                  <a:pt x="3435" y="11154"/>
                </a:cubicBezTo>
                <a:close/>
                <a:moveTo>
                  <a:pt x="6333" y="1"/>
                </a:moveTo>
                <a:cubicBezTo>
                  <a:pt x="6144" y="1"/>
                  <a:pt x="5955" y="190"/>
                  <a:pt x="5955" y="442"/>
                </a:cubicBezTo>
                <a:lnTo>
                  <a:pt x="5955" y="883"/>
                </a:lnTo>
                <a:lnTo>
                  <a:pt x="5514" y="883"/>
                </a:lnTo>
                <a:cubicBezTo>
                  <a:pt x="5262" y="883"/>
                  <a:pt x="5104" y="1072"/>
                  <a:pt x="5104" y="1261"/>
                </a:cubicBezTo>
                <a:cubicBezTo>
                  <a:pt x="5104" y="1513"/>
                  <a:pt x="5325" y="1702"/>
                  <a:pt x="5514" y="1702"/>
                </a:cubicBezTo>
                <a:lnTo>
                  <a:pt x="5955" y="1702"/>
                </a:lnTo>
                <a:lnTo>
                  <a:pt x="5955" y="2521"/>
                </a:lnTo>
                <a:lnTo>
                  <a:pt x="5356" y="2521"/>
                </a:lnTo>
                <a:cubicBezTo>
                  <a:pt x="4695" y="2521"/>
                  <a:pt x="4222" y="3183"/>
                  <a:pt x="4443" y="3813"/>
                </a:cubicBezTo>
                <a:cubicBezTo>
                  <a:pt x="4537" y="4034"/>
                  <a:pt x="4569" y="4254"/>
                  <a:pt x="4632" y="4443"/>
                </a:cubicBezTo>
                <a:lnTo>
                  <a:pt x="4285" y="4443"/>
                </a:lnTo>
                <a:cubicBezTo>
                  <a:pt x="4065" y="4443"/>
                  <a:pt x="3907" y="4664"/>
                  <a:pt x="3907" y="4884"/>
                </a:cubicBezTo>
                <a:cubicBezTo>
                  <a:pt x="3907" y="5136"/>
                  <a:pt x="4096" y="5325"/>
                  <a:pt x="4285" y="5325"/>
                </a:cubicBezTo>
                <a:lnTo>
                  <a:pt x="4726" y="5325"/>
                </a:lnTo>
                <a:cubicBezTo>
                  <a:pt x="4821" y="6901"/>
                  <a:pt x="4191" y="7846"/>
                  <a:pt x="3718" y="8791"/>
                </a:cubicBezTo>
                <a:cubicBezTo>
                  <a:pt x="3308" y="8980"/>
                  <a:pt x="3025" y="9421"/>
                  <a:pt x="3025" y="9893"/>
                </a:cubicBezTo>
                <a:lnTo>
                  <a:pt x="3025" y="10366"/>
                </a:lnTo>
                <a:cubicBezTo>
                  <a:pt x="2552" y="10524"/>
                  <a:pt x="2206" y="10996"/>
                  <a:pt x="2206" y="11532"/>
                </a:cubicBezTo>
                <a:lnTo>
                  <a:pt x="2206" y="11973"/>
                </a:lnTo>
                <a:lnTo>
                  <a:pt x="442" y="11973"/>
                </a:lnTo>
                <a:cubicBezTo>
                  <a:pt x="189" y="11973"/>
                  <a:pt x="0" y="12162"/>
                  <a:pt x="0" y="12382"/>
                </a:cubicBezTo>
                <a:cubicBezTo>
                  <a:pt x="0" y="12603"/>
                  <a:pt x="158" y="12792"/>
                  <a:pt x="379" y="12792"/>
                </a:cubicBezTo>
                <a:lnTo>
                  <a:pt x="12256" y="12792"/>
                </a:lnTo>
                <a:cubicBezTo>
                  <a:pt x="12476" y="12792"/>
                  <a:pt x="12697" y="12603"/>
                  <a:pt x="12697" y="12382"/>
                </a:cubicBezTo>
                <a:cubicBezTo>
                  <a:pt x="12697" y="12130"/>
                  <a:pt x="12476" y="11973"/>
                  <a:pt x="12256" y="11973"/>
                </a:cubicBezTo>
                <a:lnTo>
                  <a:pt x="10460" y="11973"/>
                </a:lnTo>
                <a:lnTo>
                  <a:pt x="10460" y="11532"/>
                </a:lnTo>
                <a:cubicBezTo>
                  <a:pt x="10460" y="10996"/>
                  <a:pt x="10114" y="10555"/>
                  <a:pt x="9641" y="10366"/>
                </a:cubicBezTo>
                <a:lnTo>
                  <a:pt x="9641" y="9893"/>
                </a:lnTo>
                <a:cubicBezTo>
                  <a:pt x="9641" y="9421"/>
                  <a:pt x="9357" y="8980"/>
                  <a:pt x="8979" y="8791"/>
                </a:cubicBezTo>
                <a:cubicBezTo>
                  <a:pt x="8507" y="7877"/>
                  <a:pt x="7877" y="6932"/>
                  <a:pt x="7940" y="5325"/>
                </a:cubicBezTo>
                <a:lnTo>
                  <a:pt x="8381" y="5325"/>
                </a:lnTo>
                <a:cubicBezTo>
                  <a:pt x="8633" y="5325"/>
                  <a:pt x="8790" y="5136"/>
                  <a:pt x="8790" y="4884"/>
                </a:cubicBezTo>
                <a:cubicBezTo>
                  <a:pt x="8790" y="4664"/>
                  <a:pt x="8570" y="4443"/>
                  <a:pt x="8381" y="4443"/>
                </a:cubicBezTo>
                <a:lnTo>
                  <a:pt x="8034" y="4443"/>
                </a:lnTo>
                <a:cubicBezTo>
                  <a:pt x="8066" y="4254"/>
                  <a:pt x="8160" y="4034"/>
                  <a:pt x="8223" y="3813"/>
                </a:cubicBezTo>
                <a:cubicBezTo>
                  <a:pt x="8475" y="3183"/>
                  <a:pt x="8003" y="2521"/>
                  <a:pt x="7310" y="2521"/>
                </a:cubicBezTo>
                <a:lnTo>
                  <a:pt x="6743" y="2521"/>
                </a:lnTo>
                <a:lnTo>
                  <a:pt x="6743" y="1702"/>
                </a:lnTo>
                <a:lnTo>
                  <a:pt x="7184" y="1702"/>
                </a:lnTo>
                <a:cubicBezTo>
                  <a:pt x="7404" y="1702"/>
                  <a:pt x="7562" y="1513"/>
                  <a:pt x="7562" y="1261"/>
                </a:cubicBezTo>
                <a:cubicBezTo>
                  <a:pt x="7562" y="1041"/>
                  <a:pt x="7373" y="883"/>
                  <a:pt x="7184" y="883"/>
                </a:cubicBezTo>
                <a:lnTo>
                  <a:pt x="6743" y="883"/>
                </a:lnTo>
                <a:lnTo>
                  <a:pt x="6743" y="442"/>
                </a:lnTo>
                <a:cubicBezTo>
                  <a:pt x="6743" y="190"/>
                  <a:pt x="6522" y="1"/>
                  <a:pt x="633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205;p80">
            <a:extLst>
              <a:ext uri="{FF2B5EF4-FFF2-40B4-BE49-F238E27FC236}">
                <a16:creationId xmlns:a16="http://schemas.microsoft.com/office/drawing/2014/main" id="{8910DF22-860A-4E4B-8EAC-D93DA07D851F}"/>
              </a:ext>
            </a:extLst>
          </p:cNvPr>
          <p:cNvSpPr/>
          <p:nvPr/>
        </p:nvSpPr>
        <p:spPr>
          <a:xfrm>
            <a:off x="10915268" y="703921"/>
            <a:ext cx="319799" cy="366269"/>
          </a:xfrm>
          <a:custGeom>
            <a:avLst/>
            <a:gdLst/>
            <a:ahLst/>
            <a:cxnLst/>
            <a:rect l="l" t="t" r="r" b="b"/>
            <a:pathLst>
              <a:path w="11059" h="12666" extrusionOk="0">
                <a:moveTo>
                  <a:pt x="4285" y="789"/>
                </a:moveTo>
                <a:cubicBezTo>
                  <a:pt x="4758" y="789"/>
                  <a:pt x="5136" y="1135"/>
                  <a:pt x="5136" y="1608"/>
                </a:cubicBezTo>
                <a:lnTo>
                  <a:pt x="5136" y="4128"/>
                </a:lnTo>
                <a:cubicBezTo>
                  <a:pt x="4190" y="4317"/>
                  <a:pt x="3466" y="5168"/>
                  <a:pt x="3466" y="6144"/>
                </a:cubicBezTo>
                <a:cubicBezTo>
                  <a:pt x="3466" y="6365"/>
                  <a:pt x="3655" y="6585"/>
                  <a:pt x="3907" y="6585"/>
                </a:cubicBezTo>
                <a:cubicBezTo>
                  <a:pt x="4127" y="6585"/>
                  <a:pt x="4285" y="6365"/>
                  <a:pt x="4285" y="6144"/>
                </a:cubicBezTo>
                <a:cubicBezTo>
                  <a:pt x="4285" y="5577"/>
                  <a:pt x="4663" y="5168"/>
                  <a:pt x="5136" y="4947"/>
                </a:cubicBezTo>
                <a:lnTo>
                  <a:pt x="5136" y="8192"/>
                </a:lnTo>
                <a:cubicBezTo>
                  <a:pt x="5136" y="8665"/>
                  <a:pt x="4758" y="9011"/>
                  <a:pt x="4285" y="9011"/>
                </a:cubicBezTo>
                <a:cubicBezTo>
                  <a:pt x="3938" y="9011"/>
                  <a:pt x="3592" y="8791"/>
                  <a:pt x="3497" y="8381"/>
                </a:cubicBezTo>
                <a:cubicBezTo>
                  <a:pt x="3434" y="8318"/>
                  <a:pt x="3277" y="8192"/>
                  <a:pt x="3119" y="8192"/>
                </a:cubicBezTo>
                <a:cubicBezTo>
                  <a:pt x="2962" y="8192"/>
                  <a:pt x="2899" y="8255"/>
                  <a:pt x="2647" y="8255"/>
                </a:cubicBezTo>
                <a:cubicBezTo>
                  <a:pt x="1544" y="8255"/>
                  <a:pt x="1544" y="6617"/>
                  <a:pt x="2647" y="6617"/>
                </a:cubicBezTo>
                <a:cubicBezTo>
                  <a:pt x="2867" y="6617"/>
                  <a:pt x="3025" y="6428"/>
                  <a:pt x="3025" y="6176"/>
                </a:cubicBezTo>
                <a:cubicBezTo>
                  <a:pt x="3025" y="5955"/>
                  <a:pt x="2836" y="5735"/>
                  <a:pt x="2647" y="5735"/>
                </a:cubicBezTo>
                <a:cubicBezTo>
                  <a:pt x="2080" y="5735"/>
                  <a:pt x="1607" y="6018"/>
                  <a:pt x="1292" y="6428"/>
                </a:cubicBezTo>
                <a:cubicBezTo>
                  <a:pt x="1103" y="6270"/>
                  <a:pt x="977" y="6018"/>
                  <a:pt x="977" y="5735"/>
                </a:cubicBezTo>
                <a:cubicBezTo>
                  <a:pt x="977" y="5483"/>
                  <a:pt x="1103" y="5325"/>
                  <a:pt x="1166" y="5199"/>
                </a:cubicBezTo>
                <a:cubicBezTo>
                  <a:pt x="1323" y="5042"/>
                  <a:pt x="1323" y="4790"/>
                  <a:pt x="1166" y="4632"/>
                </a:cubicBezTo>
                <a:cubicBezTo>
                  <a:pt x="662" y="4097"/>
                  <a:pt x="1103" y="3277"/>
                  <a:pt x="1828" y="3277"/>
                </a:cubicBezTo>
                <a:cubicBezTo>
                  <a:pt x="2048" y="3277"/>
                  <a:pt x="2237" y="3340"/>
                  <a:pt x="2395" y="3498"/>
                </a:cubicBezTo>
                <a:cubicBezTo>
                  <a:pt x="2473" y="3577"/>
                  <a:pt x="2584" y="3616"/>
                  <a:pt x="2694" y="3616"/>
                </a:cubicBezTo>
                <a:cubicBezTo>
                  <a:pt x="2804" y="3616"/>
                  <a:pt x="2914" y="3577"/>
                  <a:pt x="2993" y="3498"/>
                </a:cubicBezTo>
                <a:cubicBezTo>
                  <a:pt x="3151" y="3340"/>
                  <a:pt x="3151" y="3057"/>
                  <a:pt x="2993" y="2899"/>
                </a:cubicBezTo>
                <a:cubicBezTo>
                  <a:pt x="2678" y="2584"/>
                  <a:pt x="2269" y="2427"/>
                  <a:pt x="1828" y="2427"/>
                </a:cubicBezTo>
                <a:cubicBezTo>
                  <a:pt x="1828" y="1954"/>
                  <a:pt x="2174" y="1608"/>
                  <a:pt x="2647" y="1608"/>
                </a:cubicBezTo>
                <a:cubicBezTo>
                  <a:pt x="2773" y="1608"/>
                  <a:pt x="2836" y="1639"/>
                  <a:pt x="2962" y="1702"/>
                </a:cubicBezTo>
                <a:cubicBezTo>
                  <a:pt x="3000" y="1713"/>
                  <a:pt x="3040" y="1718"/>
                  <a:pt x="3079" y="1718"/>
                </a:cubicBezTo>
                <a:cubicBezTo>
                  <a:pt x="3264" y="1718"/>
                  <a:pt x="3445" y="1601"/>
                  <a:pt x="3497" y="1419"/>
                </a:cubicBezTo>
                <a:cubicBezTo>
                  <a:pt x="3592" y="1072"/>
                  <a:pt x="3938" y="789"/>
                  <a:pt x="4285" y="789"/>
                </a:cubicBezTo>
                <a:close/>
                <a:moveTo>
                  <a:pt x="6711" y="915"/>
                </a:moveTo>
                <a:cubicBezTo>
                  <a:pt x="7057" y="915"/>
                  <a:pt x="7404" y="1135"/>
                  <a:pt x="7498" y="1545"/>
                </a:cubicBezTo>
                <a:cubicBezTo>
                  <a:pt x="7547" y="1715"/>
                  <a:pt x="7708" y="1828"/>
                  <a:pt x="7880" y="1828"/>
                </a:cubicBezTo>
                <a:cubicBezTo>
                  <a:pt x="7931" y="1828"/>
                  <a:pt x="7983" y="1818"/>
                  <a:pt x="8034" y="1797"/>
                </a:cubicBezTo>
                <a:cubicBezTo>
                  <a:pt x="8160" y="1765"/>
                  <a:pt x="8223" y="1734"/>
                  <a:pt x="8349" y="1734"/>
                </a:cubicBezTo>
                <a:cubicBezTo>
                  <a:pt x="8822" y="1734"/>
                  <a:pt x="9168" y="2080"/>
                  <a:pt x="9168" y="2553"/>
                </a:cubicBezTo>
                <a:cubicBezTo>
                  <a:pt x="8759" y="2553"/>
                  <a:pt x="8318" y="2710"/>
                  <a:pt x="8003" y="3025"/>
                </a:cubicBezTo>
                <a:cubicBezTo>
                  <a:pt x="7845" y="3183"/>
                  <a:pt x="7845" y="3467"/>
                  <a:pt x="8003" y="3624"/>
                </a:cubicBezTo>
                <a:cubicBezTo>
                  <a:pt x="8081" y="3703"/>
                  <a:pt x="8192" y="3742"/>
                  <a:pt x="8302" y="3742"/>
                </a:cubicBezTo>
                <a:cubicBezTo>
                  <a:pt x="8412" y="3742"/>
                  <a:pt x="8522" y="3703"/>
                  <a:pt x="8601" y="3624"/>
                </a:cubicBezTo>
                <a:cubicBezTo>
                  <a:pt x="8759" y="3467"/>
                  <a:pt x="8948" y="3372"/>
                  <a:pt x="9168" y="3372"/>
                </a:cubicBezTo>
                <a:cubicBezTo>
                  <a:pt x="9893" y="3372"/>
                  <a:pt x="10271" y="4191"/>
                  <a:pt x="9798" y="4758"/>
                </a:cubicBezTo>
                <a:cubicBezTo>
                  <a:pt x="9735" y="4853"/>
                  <a:pt x="9735" y="5073"/>
                  <a:pt x="9830" y="5231"/>
                </a:cubicBezTo>
                <a:cubicBezTo>
                  <a:pt x="9956" y="5357"/>
                  <a:pt x="10050" y="5514"/>
                  <a:pt x="10050" y="5798"/>
                </a:cubicBezTo>
                <a:cubicBezTo>
                  <a:pt x="10050" y="6050"/>
                  <a:pt x="9924" y="6302"/>
                  <a:pt x="9735" y="6459"/>
                </a:cubicBezTo>
                <a:cubicBezTo>
                  <a:pt x="9420" y="6050"/>
                  <a:pt x="8948" y="5798"/>
                  <a:pt x="8381" y="5798"/>
                </a:cubicBezTo>
                <a:cubicBezTo>
                  <a:pt x="8160" y="5798"/>
                  <a:pt x="8003" y="5987"/>
                  <a:pt x="8003" y="6207"/>
                </a:cubicBezTo>
                <a:cubicBezTo>
                  <a:pt x="8003" y="6459"/>
                  <a:pt x="8192" y="6648"/>
                  <a:pt x="8381" y="6648"/>
                </a:cubicBezTo>
                <a:cubicBezTo>
                  <a:pt x="9483" y="6648"/>
                  <a:pt x="9483" y="8318"/>
                  <a:pt x="8381" y="8318"/>
                </a:cubicBezTo>
                <a:cubicBezTo>
                  <a:pt x="8255" y="8318"/>
                  <a:pt x="8192" y="8255"/>
                  <a:pt x="8066" y="8224"/>
                </a:cubicBezTo>
                <a:cubicBezTo>
                  <a:pt x="8021" y="8211"/>
                  <a:pt x="7976" y="8205"/>
                  <a:pt x="7931" y="8205"/>
                </a:cubicBezTo>
                <a:cubicBezTo>
                  <a:pt x="7752" y="8205"/>
                  <a:pt x="7580" y="8306"/>
                  <a:pt x="7530" y="8507"/>
                </a:cubicBezTo>
                <a:cubicBezTo>
                  <a:pt x="7435" y="8854"/>
                  <a:pt x="7089" y="9137"/>
                  <a:pt x="6742" y="9137"/>
                </a:cubicBezTo>
                <a:cubicBezTo>
                  <a:pt x="6270" y="9137"/>
                  <a:pt x="5892" y="8759"/>
                  <a:pt x="5892" y="8318"/>
                </a:cubicBezTo>
                <a:lnTo>
                  <a:pt x="5892" y="5073"/>
                </a:lnTo>
                <a:cubicBezTo>
                  <a:pt x="6364" y="5231"/>
                  <a:pt x="6742" y="5703"/>
                  <a:pt x="6742" y="6270"/>
                </a:cubicBezTo>
                <a:cubicBezTo>
                  <a:pt x="6742" y="6491"/>
                  <a:pt x="6931" y="6680"/>
                  <a:pt x="7120" y="6680"/>
                </a:cubicBezTo>
                <a:cubicBezTo>
                  <a:pt x="7341" y="6680"/>
                  <a:pt x="7530" y="6491"/>
                  <a:pt x="7530" y="6270"/>
                </a:cubicBezTo>
                <a:cubicBezTo>
                  <a:pt x="7530" y="5262"/>
                  <a:pt x="6805" y="4412"/>
                  <a:pt x="5860" y="4254"/>
                </a:cubicBezTo>
                <a:lnTo>
                  <a:pt x="5860" y="1734"/>
                </a:lnTo>
                <a:cubicBezTo>
                  <a:pt x="5860" y="1261"/>
                  <a:pt x="6207" y="915"/>
                  <a:pt x="6711" y="915"/>
                </a:cubicBezTo>
                <a:close/>
                <a:moveTo>
                  <a:pt x="5514" y="9358"/>
                </a:moveTo>
                <a:cubicBezTo>
                  <a:pt x="5829" y="9736"/>
                  <a:pt x="6270" y="9925"/>
                  <a:pt x="6774" y="9925"/>
                </a:cubicBezTo>
                <a:lnTo>
                  <a:pt x="6774" y="10209"/>
                </a:lnTo>
                <a:lnTo>
                  <a:pt x="4285" y="10209"/>
                </a:lnTo>
                <a:lnTo>
                  <a:pt x="4285" y="9925"/>
                </a:lnTo>
                <a:cubicBezTo>
                  <a:pt x="4789" y="9925"/>
                  <a:pt x="5230" y="9673"/>
                  <a:pt x="5514" y="9358"/>
                </a:cubicBezTo>
                <a:close/>
                <a:moveTo>
                  <a:pt x="6648" y="11028"/>
                </a:moveTo>
                <a:cubicBezTo>
                  <a:pt x="6522" y="11500"/>
                  <a:pt x="6049" y="11847"/>
                  <a:pt x="5514" y="11847"/>
                </a:cubicBezTo>
                <a:cubicBezTo>
                  <a:pt x="4978" y="11847"/>
                  <a:pt x="4537" y="11500"/>
                  <a:pt x="4316" y="11028"/>
                </a:cubicBezTo>
                <a:close/>
                <a:moveTo>
                  <a:pt x="4285" y="1"/>
                </a:moveTo>
                <a:cubicBezTo>
                  <a:pt x="3686" y="1"/>
                  <a:pt x="3151" y="316"/>
                  <a:pt x="2867" y="820"/>
                </a:cubicBezTo>
                <a:cubicBezTo>
                  <a:pt x="2796" y="811"/>
                  <a:pt x="2724" y="806"/>
                  <a:pt x="2654" y="806"/>
                </a:cubicBezTo>
                <a:cubicBezTo>
                  <a:pt x="1762" y="806"/>
                  <a:pt x="977" y="1526"/>
                  <a:pt x="977" y="2490"/>
                </a:cubicBezTo>
                <a:lnTo>
                  <a:pt x="977" y="2679"/>
                </a:lnTo>
                <a:cubicBezTo>
                  <a:pt x="851" y="2742"/>
                  <a:pt x="756" y="2836"/>
                  <a:pt x="630" y="2962"/>
                </a:cubicBezTo>
                <a:cubicBezTo>
                  <a:pt x="63" y="3498"/>
                  <a:pt x="0" y="4286"/>
                  <a:pt x="347" y="4947"/>
                </a:cubicBezTo>
                <a:cubicBezTo>
                  <a:pt x="189" y="5199"/>
                  <a:pt x="126" y="5514"/>
                  <a:pt x="126" y="5766"/>
                </a:cubicBezTo>
                <a:cubicBezTo>
                  <a:pt x="126" y="6365"/>
                  <a:pt x="441" y="6932"/>
                  <a:pt x="945" y="7184"/>
                </a:cubicBezTo>
                <a:cubicBezTo>
                  <a:pt x="819" y="8192"/>
                  <a:pt x="1576" y="9043"/>
                  <a:pt x="2584" y="9043"/>
                </a:cubicBezTo>
                <a:lnTo>
                  <a:pt x="2836" y="9043"/>
                </a:lnTo>
                <a:cubicBezTo>
                  <a:pt x="2993" y="9326"/>
                  <a:pt x="3182" y="9515"/>
                  <a:pt x="3434" y="9673"/>
                </a:cubicBezTo>
                <a:lnTo>
                  <a:pt x="3434" y="10587"/>
                </a:lnTo>
                <a:cubicBezTo>
                  <a:pt x="3434" y="11721"/>
                  <a:pt x="4379" y="12666"/>
                  <a:pt x="5514" y="12666"/>
                </a:cubicBezTo>
                <a:cubicBezTo>
                  <a:pt x="6648" y="12666"/>
                  <a:pt x="7593" y="11721"/>
                  <a:pt x="7593" y="10587"/>
                </a:cubicBezTo>
                <a:lnTo>
                  <a:pt x="7593" y="9673"/>
                </a:lnTo>
                <a:cubicBezTo>
                  <a:pt x="7845" y="9515"/>
                  <a:pt x="8066" y="9326"/>
                  <a:pt x="8192" y="9043"/>
                </a:cubicBezTo>
                <a:lnTo>
                  <a:pt x="8444" y="9043"/>
                </a:lnTo>
                <a:cubicBezTo>
                  <a:pt x="9420" y="9043"/>
                  <a:pt x="10208" y="8129"/>
                  <a:pt x="10082" y="7153"/>
                </a:cubicBezTo>
                <a:cubicBezTo>
                  <a:pt x="10586" y="6869"/>
                  <a:pt x="10901" y="6333"/>
                  <a:pt x="10901" y="5735"/>
                </a:cubicBezTo>
                <a:cubicBezTo>
                  <a:pt x="10901" y="5451"/>
                  <a:pt x="10838" y="5136"/>
                  <a:pt x="10680" y="4916"/>
                </a:cubicBezTo>
                <a:cubicBezTo>
                  <a:pt x="11059" y="4317"/>
                  <a:pt x="10933" y="3498"/>
                  <a:pt x="10428" y="2962"/>
                </a:cubicBezTo>
                <a:cubicBezTo>
                  <a:pt x="10302" y="2836"/>
                  <a:pt x="10208" y="2742"/>
                  <a:pt x="10082" y="2679"/>
                </a:cubicBezTo>
                <a:lnTo>
                  <a:pt x="10082" y="2490"/>
                </a:lnTo>
                <a:cubicBezTo>
                  <a:pt x="10082" y="1576"/>
                  <a:pt x="9326" y="820"/>
                  <a:pt x="8444" y="820"/>
                </a:cubicBezTo>
                <a:lnTo>
                  <a:pt x="8192" y="820"/>
                </a:lnTo>
                <a:cubicBezTo>
                  <a:pt x="7908" y="316"/>
                  <a:pt x="7372" y="1"/>
                  <a:pt x="6774" y="1"/>
                </a:cubicBezTo>
                <a:cubicBezTo>
                  <a:pt x="6270" y="1"/>
                  <a:pt x="5829" y="222"/>
                  <a:pt x="5514" y="537"/>
                </a:cubicBezTo>
                <a:cubicBezTo>
                  <a:pt x="5199" y="190"/>
                  <a:pt x="4758" y="1"/>
                  <a:pt x="428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" name="Google Shape;10274;p80">
            <a:extLst>
              <a:ext uri="{FF2B5EF4-FFF2-40B4-BE49-F238E27FC236}">
                <a16:creationId xmlns:a16="http://schemas.microsoft.com/office/drawing/2014/main" id="{5B717DF6-0B91-4B71-A1ED-C4B4080BCF4D}"/>
              </a:ext>
            </a:extLst>
          </p:cNvPr>
          <p:cNvGrpSpPr/>
          <p:nvPr/>
        </p:nvGrpSpPr>
        <p:grpSpPr>
          <a:xfrm>
            <a:off x="4861256" y="4027634"/>
            <a:ext cx="358056" cy="369913"/>
            <a:chOff x="-62148000" y="1930075"/>
            <a:chExt cx="309550" cy="319800"/>
          </a:xfrm>
          <a:solidFill>
            <a:schemeClr val="bg1"/>
          </a:solidFill>
        </p:grpSpPr>
        <p:sp>
          <p:nvSpPr>
            <p:cNvPr id="76" name="Google Shape;10275;p80">
              <a:extLst>
                <a:ext uri="{FF2B5EF4-FFF2-40B4-BE49-F238E27FC236}">
                  <a16:creationId xmlns:a16="http://schemas.microsoft.com/office/drawing/2014/main" id="{C97D06C4-DA6C-49B3-A5AF-DFBD7DD3CE7D}"/>
                </a:ext>
              </a:extLst>
            </p:cNvPr>
            <p:cNvSpPr/>
            <p:nvPr/>
          </p:nvSpPr>
          <p:spPr>
            <a:xfrm>
              <a:off x="-62148000" y="1930075"/>
              <a:ext cx="309550" cy="319800"/>
            </a:xfrm>
            <a:custGeom>
              <a:avLst/>
              <a:gdLst/>
              <a:ahLst/>
              <a:cxnLst/>
              <a:rect l="l" t="t" r="r" b="b"/>
              <a:pathLst>
                <a:path w="12382" h="12792" extrusionOk="0">
                  <a:moveTo>
                    <a:pt x="11594" y="1670"/>
                  </a:moveTo>
                  <a:lnTo>
                    <a:pt x="11594" y="2899"/>
                  </a:lnTo>
                  <a:cubicBezTo>
                    <a:pt x="11594" y="3970"/>
                    <a:pt x="10775" y="4883"/>
                    <a:pt x="9735" y="4946"/>
                  </a:cubicBezTo>
                  <a:cubicBezTo>
                    <a:pt x="9861" y="4631"/>
                    <a:pt x="9924" y="4190"/>
                    <a:pt x="9924" y="3781"/>
                  </a:cubicBezTo>
                  <a:lnTo>
                    <a:pt x="9924" y="1670"/>
                  </a:lnTo>
                  <a:close/>
                  <a:moveTo>
                    <a:pt x="2489" y="1733"/>
                  </a:moveTo>
                  <a:lnTo>
                    <a:pt x="2489" y="3812"/>
                  </a:lnTo>
                  <a:cubicBezTo>
                    <a:pt x="2489" y="4253"/>
                    <a:pt x="2584" y="4631"/>
                    <a:pt x="2678" y="5041"/>
                  </a:cubicBezTo>
                  <a:cubicBezTo>
                    <a:pt x="1638" y="4915"/>
                    <a:pt x="851" y="4033"/>
                    <a:pt x="851" y="2993"/>
                  </a:cubicBezTo>
                  <a:lnTo>
                    <a:pt x="851" y="1733"/>
                  </a:lnTo>
                  <a:close/>
                  <a:moveTo>
                    <a:pt x="9105" y="882"/>
                  </a:moveTo>
                  <a:lnTo>
                    <a:pt x="9105" y="3812"/>
                  </a:lnTo>
                  <a:cubicBezTo>
                    <a:pt x="9105" y="5419"/>
                    <a:pt x="7813" y="6679"/>
                    <a:pt x="6207" y="6679"/>
                  </a:cubicBezTo>
                  <a:cubicBezTo>
                    <a:pt x="4600" y="6679"/>
                    <a:pt x="3308" y="5387"/>
                    <a:pt x="3308" y="3812"/>
                  </a:cubicBezTo>
                  <a:lnTo>
                    <a:pt x="3308" y="882"/>
                  </a:lnTo>
                  <a:close/>
                  <a:moveTo>
                    <a:pt x="6648" y="7467"/>
                  </a:moveTo>
                  <a:lnTo>
                    <a:pt x="6648" y="8601"/>
                  </a:lnTo>
                  <a:lnTo>
                    <a:pt x="5797" y="8601"/>
                  </a:lnTo>
                  <a:lnTo>
                    <a:pt x="5797" y="7467"/>
                  </a:lnTo>
                  <a:cubicBezTo>
                    <a:pt x="5923" y="7467"/>
                    <a:pt x="6081" y="7498"/>
                    <a:pt x="6207" y="7498"/>
                  </a:cubicBezTo>
                  <a:cubicBezTo>
                    <a:pt x="6301" y="7498"/>
                    <a:pt x="6459" y="7498"/>
                    <a:pt x="6648" y="7467"/>
                  </a:cubicBezTo>
                  <a:close/>
                  <a:moveTo>
                    <a:pt x="7057" y="9389"/>
                  </a:moveTo>
                  <a:cubicBezTo>
                    <a:pt x="7309" y="9389"/>
                    <a:pt x="7498" y="9609"/>
                    <a:pt x="7498" y="9830"/>
                  </a:cubicBezTo>
                  <a:lnTo>
                    <a:pt x="7498" y="10271"/>
                  </a:lnTo>
                  <a:lnTo>
                    <a:pt x="5009" y="10271"/>
                  </a:lnTo>
                  <a:lnTo>
                    <a:pt x="5009" y="9830"/>
                  </a:lnTo>
                  <a:lnTo>
                    <a:pt x="4978" y="9830"/>
                  </a:lnTo>
                  <a:cubicBezTo>
                    <a:pt x="4978" y="9609"/>
                    <a:pt x="5167" y="9389"/>
                    <a:pt x="5419" y="9389"/>
                  </a:cubicBezTo>
                  <a:close/>
                  <a:moveTo>
                    <a:pt x="8727" y="11090"/>
                  </a:moveTo>
                  <a:cubicBezTo>
                    <a:pt x="8948" y="11090"/>
                    <a:pt x="9105" y="11279"/>
                    <a:pt x="9105" y="11499"/>
                  </a:cubicBezTo>
                  <a:lnTo>
                    <a:pt x="9105" y="11909"/>
                  </a:lnTo>
                  <a:lnTo>
                    <a:pt x="3308" y="11909"/>
                  </a:lnTo>
                  <a:lnTo>
                    <a:pt x="3308" y="11499"/>
                  </a:lnTo>
                  <a:cubicBezTo>
                    <a:pt x="3308" y="11247"/>
                    <a:pt x="3529" y="11090"/>
                    <a:pt x="3718" y="11090"/>
                  </a:cubicBezTo>
                  <a:close/>
                  <a:moveTo>
                    <a:pt x="2899" y="0"/>
                  </a:moveTo>
                  <a:cubicBezTo>
                    <a:pt x="2647" y="0"/>
                    <a:pt x="2489" y="189"/>
                    <a:pt x="2489" y="410"/>
                  </a:cubicBezTo>
                  <a:lnTo>
                    <a:pt x="2489" y="819"/>
                  </a:lnTo>
                  <a:lnTo>
                    <a:pt x="410" y="819"/>
                  </a:lnTo>
                  <a:cubicBezTo>
                    <a:pt x="221" y="882"/>
                    <a:pt x="0" y="1040"/>
                    <a:pt x="0" y="1292"/>
                  </a:cubicBezTo>
                  <a:lnTo>
                    <a:pt x="0" y="2930"/>
                  </a:lnTo>
                  <a:cubicBezTo>
                    <a:pt x="0" y="4568"/>
                    <a:pt x="1323" y="5860"/>
                    <a:pt x="2930" y="5860"/>
                  </a:cubicBezTo>
                  <a:lnTo>
                    <a:pt x="3119" y="5860"/>
                  </a:lnTo>
                  <a:cubicBezTo>
                    <a:pt x="3560" y="6522"/>
                    <a:pt x="4222" y="7026"/>
                    <a:pt x="4978" y="7309"/>
                  </a:cubicBezTo>
                  <a:lnTo>
                    <a:pt x="4978" y="8695"/>
                  </a:lnTo>
                  <a:cubicBezTo>
                    <a:pt x="4505" y="8853"/>
                    <a:pt x="4159" y="9326"/>
                    <a:pt x="4159" y="9861"/>
                  </a:cubicBezTo>
                  <a:lnTo>
                    <a:pt x="4159" y="10302"/>
                  </a:lnTo>
                  <a:lnTo>
                    <a:pt x="3749" y="10302"/>
                  </a:lnTo>
                  <a:cubicBezTo>
                    <a:pt x="3088" y="10302"/>
                    <a:pt x="2521" y="10869"/>
                    <a:pt x="2521" y="11531"/>
                  </a:cubicBezTo>
                  <a:lnTo>
                    <a:pt x="2521" y="12350"/>
                  </a:lnTo>
                  <a:cubicBezTo>
                    <a:pt x="2521" y="12571"/>
                    <a:pt x="2741" y="12791"/>
                    <a:pt x="2930" y="12791"/>
                  </a:cubicBezTo>
                  <a:lnTo>
                    <a:pt x="9546" y="12791"/>
                  </a:lnTo>
                  <a:cubicBezTo>
                    <a:pt x="9767" y="12791"/>
                    <a:pt x="9924" y="12571"/>
                    <a:pt x="9924" y="12350"/>
                  </a:cubicBezTo>
                  <a:lnTo>
                    <a:pt x="9924" y="11499"/>
                  </a:lnTo>
                  <a:cubicBezTo>
                    <a:pt x="9924" y="10806"/>
                    <a:pt x="9389" y="10271"/>
                    <a:pt x="8727" y="10271"/>
                  </a:cubicBezTo>
                  <a:lnTo>
                    <a:pt x="8286" y="10271"/>
                  </a:lnTo>
                  <a:lnTo>
                    <a:pt x="8286" y="9830"/>
                  </a:lnTo>
                  <a:cubicBezTo>
                    <a:pt x="8286" y="9294"/>
                    <a:pt x="7939" y="8853"/>
                    <a:pt x="7467" y="8664"/>
                  </a:cubicBezTo>
                  <a:lnTo>
                    <a:pt x="7467" y="7278"/>
                  </a:lnTo>
                  <a:cubicBezTo>
                    <a:pt x="8191" y="6994"/>
                    <a:pt x="8885" y="6490"/>
                    <a:pt x="9294" y="5828"/>
                  </a:cubicBezTo>
                  <a:lnTo>
                    <a:pt x="9515" y="5828"/>
                  </a:lnTo>
                  <a:cubicBezTo>
                    <a:pt x="11121" y="5828"/>
                    <a:pt x="12382" y="4505"/>
                    <a:pt x="12382" y="2899"/>
                  </a:cubicBezTo>
                  <a:lnTo>
                    <a:pt x="12382" y="1260"/>
                  </a:lnTo>
                  <a:cubicBezTo>
                    <a:pt x="12382" y="1008"/>
                    <a:pt x="12193" y="819"/>
                    <a:pt x="11972" y="819"/>
                  </a:cubicBezTo>
                  <a:lnTo>
                    <a:pt x="9893" y="819"/>
                  </a:lnTo>
                  <a:lnTo>
                    <a:pt x="9893" y="410"/>
                  </a:lnTo>
                  <a:cubicBezTo>
                    <a:pt x="9893" y="189"/>
                    <a:pt x="9704" y="0"/>
                    <a:pt x="9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0276;p80">
              <a:extLst>
                <a:ext uri="{FF2B5EF4-FFF2-40B4-BE49-F238E27FC236}">
                  <a16:creationId xmlns:a16="http://schemas.microsoft.com/office/drawing/2014/main" id="{0D0BBD1A-168C-4705-9ED6-2D31C2CB5645}"/>
                </a:ext>
              </a:extLst>
            </p:cNvPr>
            <p:cNvSpPr/>
            <p:nvPr/>
          </p:nvSpPr>
          <p:spPr>
            <a:xfrm>
              <a:off x="-62044825" y="1972200"/>
              <a:ext cx="107125" cy="97700"/>
            </a:xfrm>
            <a:custGeom>
              <a:avLst/>
              <a:gdLst/>
              <a:ahLst/>
              <a:cxnLst/>
              <a:rect l="l" t="t" r="r" b="b"/>
              <a:pathLst>
                <a:path w="4285" h="3908" extrusionOk="0">
                  <a:moveTo>
                    <a:pt x="2111" y="1308"/>
                  </a:moveTo>
                  <a:lnTo>
                    <a:pt x="2237" y="1560"/>
                  </a:lnTo>
                  <a:cubicBezTo>
                    <a:pt x="2300" y="1686"/>
                    <a:pt x="2395" y="1781"/>
                    <a:pt x="2552" y="1812"/>
                  </a:cubicBezTo>
                  <a:lnTo>
                    <a:pt x="2867" y="1844"/>
                  </a:lnTo>
                  <a:lnTo>
                    <a:pt x="2615" y="2033"/>
                  </a:lnTo>
                  <a:cubicBezTo>
                    <a:pt x="2552" y="2127"/>
                    <a:pt x="2458" y="2285"/>
                    <a:pt x="2521" y="2411"/>
                  </a:cubicBezTo>
                  <a:lnTo>
                    <a:pt x="2552" y="2726"/>
                  </a:lnTo>
                  <a:lnTo>
                    <a:pt x="2269" y="2568"/>
                  </a:lnTo>
                  <a:cubicBezTo>
                    <a:pt x="2206" y="2505"/>
                    <a:pt x="2143" y="2505"/>
                    <a:pt x="2080" y="2505"/>
                  </a:cubicBezTo>
                  <a:cubicBezTo>
                    <a:pt x="1985" y="2505"/>
                    <a:pt x="1954" y="2505"/>
                    <a:pt x="1891" y="2568"/>
                  </a:cubicBezTo>
                  <a:lnTo>
                    <a:pt x="1607" y="2726"/>
                  </a:lnTo>
                  <a:lnTo>
                    <a:pt x="1639" y="2411"/>
                  </a:lnTo>
                  <a:cubicBezTo>
                    <a:pt x="1670" y="2285"/>
                    <a:pt x="1607" y="2127"/>
                    <a:pt x="1513" y="2033"/>
                  </a:cubicBezTo>
                  <a:lnTo>
                    <a:pt x="1292" y="1844"/>
                  </a:lnTo>
                  <a:lnTo>
                    <a:pt x="1670" y="1812"/>
                  </a:lnTo>
                  <a:cubicBezTo>
                    <a:pt x="1796" y="1812"/>
                    <a:pt x="1922" y="1686"/>
                    <a:pt x="1985" y="1560"/>
                  </a:cubicBezTo>
                  <a:lnTo>
                    <a:pt x="2111" y="1308"/>
                  </a:lnTo>
                  <a:close/>
                  <a:moveTo>
                    <a:pt x="2143" y="1"/>
                  </a:moveTo>
                  <a:cubicBezTo>
                    <a:pt x="1993" y="1"/>
                    <a:pt x="1843" y="79"/>
                    <a:pt x="1765" y="237"/>
                  </a:cubicBezTo>
                  <a:lnTo>
                    <a:pt x="1355" y="1056"/>
                  </a:lnTo>
                  <a:lnTo>
                    <a:pt x="473" y="1182"/>
                  </a:lnTo>
                  <a:cubicBezTo>
                    <a:pt x="95" y="1214"/>
                    <a:pt x="0" y="1655"/>
                    <a:pt x="221" y="1875"/>
                  </a:cubicBezTo>
                  <a:lnTo>
                    <a:pt x="851" y="2505"/>
                  </a:lnTo>
                  <a:lnTo>
                    <a:pt x="693" y="3419"/>
                  </a:lnTo>
                  <a:cubicBezTo>
                    <a:pt x="668" y="3693"/>
                    <a:pt x="880" y="3908"/>
                    <a:pt x="1110" y="3908"/>
                  </a:cubicBezTo>
                  <a:cubicBezTo>
                    <a:pt x="1171" y="3908"/>
                    <a:pt x="1233" y="3893"/>
                    <a:pt x="1292" y="3860"/>
                  </a:cubicBezTo>
                  <a:lnTo>
                    <a:pt x="2111" y="3419"/>
                  </a:lnTo>
                  <a:lnTo>
                    <a:pt x="2930" y="3860"/>
                  </a:lnTo>
                  <a:cubicBezTo>
                    <a:pt x="2992" y="3891"/>
                    <a:pt x="3056" y="3905"/>
                    <a:pt x="3119" y="3905"/>
                  </a:cubicBezTo>
                  <a:cubicBezTo>
                    <a:pt x="3376" y="3905"/>
                    <a:pt x="3605" y="3672"/>
                    <a:pt x="3529" y="3419"/>
                  </a:cubicBezTo>
                  <a:lnTo>
                    <a:pt x="3371" y="2505"/>
                  </a:lnTo>
                  <a:lnTo>
                    <a:pt x="4033" y="1875"/>
                  </a:lnTo>
                  <a:cubicBezTo>
                    <a:pt x="4285" y="1655"/>
                    <a:pt x="4159" y="1214"/>
                    <a:pt x="3812" y="1182"/>
                  </a:cubicBezTo>
                  <a:lnTo>
                    <a:pt x="2899" y="1056"/>
                  </a:lnTo>
                  <a:lnTo>
                    <a:pt x="2521" y="237"/>
                  </a:lnTo>
                  <a:cubicBezTo>
                    <a:pt x="2442" y="79"/>
                    <a:pt x="2292" y="1"/>
                    <a:pt x="2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10173;p80">
            <a:extLst>
              <a:ext uri="{FF2B5EF4-FFF2-40B4-BE49-F238E27FC236}">
                <a16:creationId xmlns:a16="http://schemas.microsoft.com/office/drawing/2014/main" id="{2959ED49-FA1B-40B5-BEFC-E0641338CCCC}"/>
              </a:ext>
            </a:extLst>
          </p:cNvPr>
          <p:cNvGrpSpPr/>
          <p:nvPr/>
        </p:nvGrpSpPr>
        <p:grpSpPr>
          <a:xfrm>
            <a:off x="10993245" y="5097441"/>
            <a:ext cx="368987" cy="369016"/>
            <a:chOff x="-63252250" y="1930850"/>
            <a:chExt cx="319000" cy="319025"/>
          </a:xfrm>
          <a:solidFill>
            <a:schemeClr val="bg1"/>
          </a:solidFill>
        </p:grpSpPr>
        <p:sp>
          <p:nvSpPr>
            <p:cNvPr id="79" name="Google Shape;10174;p80">
              <a:extLst>
                <a:ext uri="{FF2B5EF4-FFF2-40B4-BE49-F238E27FC236}">
                  <a16:creationId xmlns:a16="http://schemas.microsoft.com/office/drawing/2014/main" id="{0E8F40CF-B715-479C-8F68-9BDAE5D97D4E}"/>
                </a:ext>
              </a:extLst>
            </p:cNvPr>
            <p:cNvSpPr/>
            <p:nvPr/>
          </p:nvSpPr>
          <p:spPr>
            <a:xfrm>
              <a:off x="-63252250" y="1930850"/>
              <a:ext cx="319000" cy="319025"/>
            </a:xfrm>
            <a:custGeom>
              <a:avLst/>
              <a:gdLst/>
              <a:ahLst/>
              <a:cxnLst/>
              <a:rect l="l" t="t" r="r" b="b"/>
              <a:pathLst>
                <a:path w="12760" h="12761" extrusionOk="0">
                  <a:moveTo>
                    <a:pt x="7026" y="914"/>
                  </a:moveTo>
                  <a:lnTo>
                    <a:pt x="7026" y="1954"/>
                  </a:lnTo>
                  <a:cubicBezTo>
                    <a:pt x="7026" y="2174"/>
                    <a:pt x="7120" y="2332"/>
                    <a:pt x="7341" y="2363"/>
                  </a:cubicBezTo>
                  <a:cubicBezTo>
                    <a:pt x="7813" y="2489"/>
                    <a:pt x="8286" y="2647"/>
                    <a:pt x="8664" y="2899"/>
                  </a:cubicBezTo>
                  <a:cubicBezTo>
                    <a:pt x="8733" y="2954"/>
                    <a:pt x="8820" y="2979"/>
                    <a:pt x="8905" y="2979"/>
                  </a:cubicBezTo>
                  <a:cubicBezTo>
                    <a:pt x="9012" y="2979"/>
                    <a:pt x="9115" y="2938"/>
                    <a:pt x="9168" y="2868"/>
                  </a:cubicBezTo>
                  <a:lnTo>
                    <a:pt x="9924" y="2111"/>
                  </a:lnTo>
                  <a:lnTo>
                    <a:pt x="10712" y="2899"/>
                  </a:lnTo>
                  <a:lnTo>
                    <a:pt x="9956" y="3655"/>
                  </a:lnTo>
                  <a:cubicBezTo>
                    <a:pt x="9861" y="3781"/>
                    <a:pt x="9798" y="4002"/>
                    <a:pt x="9924" y="4159"/>
                  </a:cubicBezTo>
                  <a:cubicBezTo>
                    <a:pt x="10208" y="4600"/>
                    <a:pt x="10397" y="5041"/>
                    <a:pt x="10460" y="5514"/>
                  </a:cubicBezTo>
                  <a:cubicBezTo>
                    <a:pt x="10523" y="5703"/>
                    <a:pt x="10680" y="5829"/>
                    <a:pt x="10869" y="5829"/>
                  </a:cubicBezTo>
                  <a:lnTo>
                    <a:pt x="11941" y="5829"/>
                  </a:lnTo>
                  <a:lnTo>
                    <a:pt x="11941" y="6932"/>
                  </a:lnTo>
                  <a:lnTo>
                    <a:pt x="10869" y="6932"/>
                  </a:lnTo>
                  <a:cubicBezTo>
                    <a:pt x="10680" y="6932"/>
                    <a:pt x="10523" y="7058"/>
                    <a:pt x="10460" y="7247"/>
                  </a:cubicBezTo>
                  <a:cubicBezTo>
                    <a:pt x="10365" y="7719"/>
                    <a:pt x="10208" y="8192"/>
                    <a:pt x="9924" y="8570"/>
                  </a:cubicBezTo>
                  <a:cubicBezTo>
                    <a:pt x="9798" y="8727"/>
                    <a:pt x="9861" y="8979"/>
                    <a:pt x="9956" y="9105"/>
                  </a:cubicBezTo>
                  <a:lnTo>
                    <a:pt x="10712" y="9830"/>
                  </a:lnTo>
                  <a:lnTo>
                    <a:pt x="9924" y="10618"/>
                  </a:lnTo>
                  <a:lnTo>
                    <a:pt x="9168" y="9893"/>
                  </a:lnTo>
                  <a:cubicBezTo>
                    <a:pt x="9111" y="9817"/>
                    <a:pt x="8996" y="9775"/>
                    <a:pt x="8879" y="9775"/>
                  </a:cubicBezTo>
                  <a:cubicBezTo>
                    <a:pt x="8803" y="9775"/>
                    <a:pt x="8726" y="9793"/>
                    <a:pt x="8664" y="9830"/>
                  </a:cubicBezTo>
                  <a:cubicBezTo>
                    <a:pt x="8223" y="10114"/>
                    <a:pt x="7813" y="10303"/>
                    <a:pt x="7341" y="10397"/>
                  </a:cubicBezTo>
                  <a:cubicBezTo>
                    <a:pt x="7120" y="10429"/>
                    <a:pt x="7026" y="10586"/>
                    <a:pt x="7026" y="10775"/>
                  </a:cubicBezTo>
                  <a:lnTo>
                    <a:pt x="7026" y="11846"/>
                  </a:lnTo>
                  <a:lnTo>
                    <a:pt x="5923" y="11846"/>
                  </a:lnTo>
                  <a:lnTo>
                    <a:pt x="5923" y="10775"/>
                  </a:lnTo>
                  <a:cubicBezTo>
                    <a:pt x="5923" y="10586"/>
                    <a:pt x="5797" y="10429"/>
                    <a:pt x="5577" y="10397"/>
                  </a:cubicBezTo>
                  <a:cubicBezTo>
                    <a:pt x="5135" y="10271"/>
                    <a:pt x="4663" y="10114"/>
                    <a:pt x="4253" y="9830"/>
                  </a:cubicBezTo>
                  <a:cubicBezTo>
                    <a:pt x="4191" y="9793"/>
                    <a:pt x="4119" y="9775"/>
                    <a:pt x="4047" y="9775"/>
                  </a:cubicBezTo>
                  <a:cubicBezTo>
                    <a:pt x="3937" y="9775"/>
                    <a:pt x="3826" y="9817"/>
                    <a:pt x="3749" y="9893"/>
                  </a:cubicBezTo>
                  <a:lnTo>
                    <a:pt x="2993" y="10618"/>
                  </a:lnTo>
                  <a:lnTo>
                    <a:pt x="2206" y="9830"/>
                  </a:lnTo>
                  <a:lnTo>
                    <a:pt x="2962" y="9105"/>
                  </a:lnTo>
                  <a:cubicBezTo>
                    <a:pt x="3088" y="8979"/>
                    <a:pt x="3119" y="8727"/>
                    <a:pt x="2993" y="8570"/>
                  </a:cubicBezTo>
                  <a:cubicBezTo>
                    <a:pt x="2710" y="8160"/>
                    <a:pt x="2521" y="7719"/>
                    <a:pt x="2458" y="7247"/>
                  </a:cubicBezTo>
                  <a:cubicBezTo>
                    <a:pt x="2395" y="7058"/>
                    <a:pt x="2237" y="6932"/>
                    <a:pt x="2048" y="6932"/>
                  </a:cubicBezTo>
                  <a:lnTo>
                    <a:pt x="977" y="6932"/>
                  </a:lnTo>
                  <a:lnTo>
                    <a:pt x="977" y="5829"/>
                  </a:lnTo>
                  <a:lnTo>
                    <a:pt x="2048" y="5829"/>
                  </a:lnTo>
                  <a:cubicBezTo>
                    <a:pt x="2237" y="5829"/>
                    <a:pt x="2395" y="5703"/>
                    <a:pt x="2458" y="5514"/>
                  </a:cubicBezTo>
                  <a:cubicBezTo>
                    <a:pt x="2552" y="5041"/>
                    <a:pt x="2710" y="4569"/>
                    <a:pt x="2993" y="4159"/>
                  </a:cubicBezTo>
                  <a:cubicBezTo>
                    <a:pt x="3119" y="4002"/>
                    <a:pt x="3088" y="3781"/>
                    <a:pt x="2962" y="3655"/>
                  </a:cubicBezTo>
                  <a:lnTo>
                    <a:pt x="2206" y="2899"/>
                  </a:lnTo>
                  <a:lnTo>
                    <a:pt x="2993" y="2111"/>
                  </a:lnTo>
                  <a:lnTo>
                    <a:pt x="3749" y="2868"/>
                  </a:lnTo>
                  <a:cubicBezTo>
                    <a:pt x="3820" y="2938"/>
                    <a:pt x="3921" y="2979"/>
                    <a:pt x="4023" y="2979"/>
                  </a:cubicBezTo>
                  <a:cubicBezTo>
                    <a:pt x="4103" y="2979"/>
                    <a:pt x="4184" y="2954"/>
                    <a:pt x="4253" y="2899"/>
                  </a:cubicBezTo>
                  <a:cubicBezTo>
                    <a:pt x="4694" y="2647"/>
                    <a:pt x="5135" y="2426"/>
                    <a:pt x="5577" y="2363"/>
                  </a:cubicBezTo>
                  <a:cubicBezTo>
                    <a:pt x="5797" y="2332"/>
                    <a:pt x="5923" y="2174"/>
                    <a:pt x="5923" y="1954"/>
                  </a:cubicBezTo>
                  <a:lnTo>
                    <a:pt x="5923" y="914"/>
                  </a:lnTo>
                  <a:close/>
                  <a:moveTo>
                    <a:pt x="5829" y="1"/>
                  </a:moveTo>
                  <a:cubicBezTo>
                    <a:pt x="5356" y="1"/>
                    <a:pt x="5009" y="347"/>
                    <a:pt x="5009" y="820"/>
                  </a:cubicBezTo>
                  <a:lnTo>
                    <a:pt x="5009" y="1576"/>
                  </a:lnTo>
                  <a:cubicBezTo>
                    <a:pt x="4631" y="1702"/>
                    <a:pt x="4285" y="1796"/>
                    <a:pt x="3970" y="2017"/>
                  </a:cubicBezTo>
                  <a:lnTo>
                    <a:pt x="3466" y="1481"/>
                  </a:lnTo>
                  <a:cubicBezTo>
                    <a:pt x="3308" y="1324"/>
                    <a:pt x="3103" y="1245"/>
                    <a:pt x="2891" y="1245"/>
                  </a:cubicBezTo>
                  <a:cubicBezTo>
                    <a:pt x="2678" y="1245"/>
                    <a:pt x="2458" y="1324"/>
                    <a:pt x="2269" y="1481"/>
                  </a:cubicBezTo>
                  <a:lnTo>
                    <a:pt x="1481" y="2269"/>
                  </a:lnTo>
                  <a:cubicBezTo>
                    <a:pt x="1166" y="2584"/>
                    <a:pt x="1166" y="3120"/>
                    <a:pt x="1481" y="3466"/>
                  </a:cubicBezTo>
                  <a:lnTo>
                    <a:pt x="2017" y="3970"/>
                  </a:lnTo>
                  <a:cubicBezTo>
                    <a:pt x="1796" y="4285"/>
                    <a:pt x="1701" y="4632"/>
                    <a:pt x="1575" y="5010"/>
                  </a:cubicBezTo>
                  <a:lnTo>
                    <a:pt x="819" y="5010"/>
                  </a:lnTo>
                  <a:cubicBezTo>
                    <a:pt x="347" y="5010"/>
                    <a:pt x="0" y="5356"/>
                    <a:pt x="0" y="5829"/>
                  </a:cubicBezTo>
                  <a:lnTo>
                    <a:pt x="0" y="6932"/>
                  </a:lnTo>
                  <a:cubicBezTo>
                    <a:pt x="0" y="7404"/>
                    <a:pt x="347" y="7751"/>
                    <a:pt x="819" y="7751"/>
                  </a:cubicBezTo>
                  <a:lnTo>
                    <a:pt x="1575" y="7751"/>
                  </a:lnTo>
                  <a:cubicBezTo>
                    <a:pt x="1701" y="8097"/>
                    <a:pt x="1796" y="8475"/>
                    <a:pt x="2017" y="8759"/>
                  </a:cubicBezTo>
                  <a:lnTo>
                    <a:pt x="1481" y="9295"/>
                  </a:lnTo>
                  <a:cubicBezTo>
                    <a:pt x="1166" y="9610"/>
                    <a:pt x="1166" y="10114"/>
                    <a:pt x="1481" y="10460"/>
                  </a:cubicBezTo>
                  <a:lnTo>
                    <a:pt x="2269" y="11248"/>
                  </a:lnTo>
                  <a:cubicBezTo>
                    <a:pt x="2426" y="11405"/>
                    <a:pt x="2639" y="11484"/>
                    <a:pt x="2855" y="11484"/>
                  </a:cubicBezTo>
                  <a:cubicBezTo>
                    <a:pt x="3072" y="11484"/>
                    <a:pt x="3292" y="11405"/>
                    <a:pt x="3466" y="11248"/>
                  </a:cubicBezTo>
                  <a:lnTo>
                    <a:pt x="3970" y="10744"/>
                  </a:lnTo>
                  <a:cubicBezTo>
                    <a:pt x="4285" y="10933"/>
                    <a:pt x="4631" y="11059"/>
                    <a:pt x="5009" y="11185"/>
                  </a:cubicBezTo>
                  <a:lnTo>
                    <a:pt x="5009" y="11909"/>
                  </a:lnTo>
                  <a:cubicBezTo>
                    <a:pt x="5009" y="12382"/>
                    <a:pt x="5356" y="12760"/>
                    <a:pt x="5829" y="12760"/>
                  </a:cubicBezTo>
                  <a:lnTo>
                    <a:pt x="6931" y="12760"/>
                  </a:lnTo>
                  <a:cubicBezTo>
                    <a:pt x="7404" y="12760"/>
                    <a:pt x="7750" y="12382"/>
                    <a:pt x="7750" y="11909"/>
                  </a:cubicBezTo>
                  <a:lnTo>
                    <a:pt x="7750" y="11185"/>
                  </a:lnTo>
                  <a:cubicBezTo>
                    <a:pt x="8097" y="11059"/>
                    <a:pt x="8475" y="10933"/>
                    <a:pt x="8790" y="10744"/>
                  </a:cubicBezTo>
                  <a:lnTo>
                    <a:pt x="9294" y="11248"/>
                  </a:lnTo>
                  <a:cubicBezTo>
                    <a:pt x="9452" y="11405"/>
                    <a:pt x="9656" y="11484"/>
                    <a:pt x="9865" y="11484"/>
                  </a:cubicBezTo>
                  <a:cubicBezTo>
                    <a:pt x="10074" y="11484"/>
                    <a:pt x="10287" y="11405"/>
                    <a:pt x="10460" y="11248"/>
                  </a:cubicBezTo>
                  <a:lnTo>
                    <a:pt x="11247" y="10460"/>
                  </a:lnTo>
                  <a:cubicBezTo>
                    <a:pt x="11563" y="10145"/>
                    <a:pt x="11563" y="9641"/>
                    <a:pt x="11247" y="9295"/>
                  </a:cubicBezTo>
                  <a:lnTo>
                    <a:pt x="10743" y="8759"/>
                  </a:lnTo>
                  <a:cubicBezTo>
                    <a:pt x="10932" y="8444"/>
                    <a:pt x="11058" y="8097"/>
                    <a:pt x="11184" y="7751"/>
                  </a:cubicBezTo>
                  <a:lnTo>
                    <a:pt x="11941" y="7751"/>
                  </a:lnTo>
                  <a:cubicBezTo>
                    <a:pt x="12413" y="7751"/>
                    <a:pt x="12760" y="7404"/>
                    <a:pt x="12760" y="6932"/>
                  </a:cubicBezTo>
                  <a:lnTo>
                    <a:pt x="12760" y="5829"/>
                  </a:lnTo>
                  <a:cubicBezTo>
                    <a:pt x="12760" y="5356"/>
                    <a:pt x="12350" y="5010"/>
                    <a:pt x="11941" y="5010"/>
                  </a:cubicBezTo>
                  <a:lnTo>
                    <a:pt x="11184" y="5010"/>
                  </a:lnTo>
                  <a:cubicBezTo>
                    <a:pt x="11058" y="4632"/>
                    <a:pt x="10932" y="4285"/>
                    <a:pt x="10743" y="3970"/>
                  </a:cubicBezTo>
                  <a:lnTo>
                    <a:pt x="11247" y="3466"/>
                  </a:lnTo>
                  <a:cubicBezTo>
                    <a:pt x="11563" y="3151"/>
                    <a:pt x="11563" y="2647"/>
                    <a:pt x="11247" y="2269"/>
                  </a:cubicBezTo>
                  <a:lnTo>
                    <a:pt x="10460" y="1481"/>
                  </a:lnTo>
                  <a:cubicBezTo>
                    <a:pt x="10302" y="1324"/>
                    <a:pt x="10098" y="1245"/>
                    <a:pt x="9889" y="1245"/>
                  </a:cubicBezTo>
                  <a:cubicBezTo>
                    <a:pt x="9680" y="1245"/>
                    <a:pt x="9467" y="1324"/>
                    <a:pt x="9294" y="1481"/>
                  </a:cubicBezTo>
                  <a:lnTo>
                    <a:pt x="8790" y="2017"/>
                  </a:lnTo>
                  <a:cubicBezTo>
                    <a:pt x="8475" y="1796"/>
                    <a:pt x="8097" y="1702"/>
                    <a:pt x="7750" y="1576"/>
                  </a:cubicBezTo>
                  <a:lnTo>
                    <a:pt x="7750" y="820"/>
                  </a:lnTo>
                  <a:cubicBezTo>
                    <a:pt x="7750" y="347"/>
                    <a:pt x="7404" y="1"/>
                    <a:pt x="6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0175;p80">
              <a:extLst>
                <a:ext uri="{FF2B5EF4-FFF2-40B4-BE49-F238E27FC236}">
                  <a16:creationId xmlns:a16="http://schemas.microsoft.com/office/drawing/2014/main" id="{3F27985A-487C-4902-A61E-C96192CC3F8D}"/>
                </a:ext>
              </a:extLst>
            </p:cNvPr>
            <p:cNvSpPr/>
            <p:nvPr/>
          </p:nvSpPr>
          <p:spPr>
            <a:xfrm>
              <a:off x="-63160900" y="2021425"/>
              <a:ext cx="137850" cy="137850"/>
            </a:xfrm>
            <a:custGeom>
              <a:avLst/>
              <a:gdLst/>
              <a:ahLst/>
              <a:cxnLst/>
              <a:rect l="l" t="t" r="r" b="b"/>
              <a:pathLst>
                <a:path w="5514" h="5514" extrusionOk="0">
                  <a:moveTo>
                    <a:pt x="2773" y="820"/>
                  </a:moveTo>
                  <a:cubicBezTo>
                    <a:pt x="3813" y="820"/>
                    <a:pt x="4695" y="1702"/>
                    <a:pt x="4695" y="2742"/>
                  </a:cubicBezTo>
                  <a:cubicBezTo>
                    <a:pt x="4695" y="3813"/>
                    <a:pt x="3813" y="4695"/>
                    <a:pt x="2773" y="4695"/>
                  </a:cubicBezTo>
                  <a:cubicBezTo>
                    <a:pt x="1702" y="4695"/>
                    <a:pt x="820" y="3813"/>
                    <a:pt x="820" y="2742"/>
                  </a:cubicBezTo>
                  <a:cubicBezTo>
                    <a:pt x="820" y="1702"/>
                    <a:pt x="1702" y="820"/>
                    <a:pt x="2773" y="820"/>
                  </a:cubicBezTo>
                  <a:close/>
                  <a:moveTo>
                    <a:pt x="2773" y="1"/>
                  </a:moveTo>
                  <a:cubicBezTo>
                    <a:pt x="1229" y="1"/>
                    <a:pt x="1" y="1198"/>
                    <a:pt x="1" y="2742"/>
                  </a:cubicBezTo>
                  <a:cubicBezTo>
                    <a:pt x="1" y="4285"/>
                    <a:pt x="1229" y="5514"/>
                    <a:pt x="2773" y="5514"/>
                  </a:cubicBezTo>
                  <a:cubicBezTo>
                    <a:pt x="4285" y="5514"/>
                    <a:pt x="5514" y="4285"/>
                    <a:pt x="5514" y="2742"/>
                  </a:cubicBezTo>
                  <a:cubicBezTo>
                    <a:pt x="5514" y="1229"/>
                    <a:pt x="4254" y="1"/>
                    <a:pt x="27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786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1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Рисунок 120">
            <a:extLst>
              <a:ext uri="{FF2B5EF4-FFF2-40B4-BE49-F238E27FC236}">
                <a16:creationId xmlns:a16="http://schemas.microsoft.com/office/drawing/2014/main" id="{19407092-CD2A-40C7-9F50-CB61F67B7C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088" t="37307" r="26536" b="51479"/>
          <a:stretch/>
        </p:blipFill>
        <p:spPr>
          <a:xfrm>
            <a:off x="8955002" y="0"/>
            <a:ext cx="3236998" cy="400812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D40674A-9731-4D4D-A5F3-182C262E4E25}"/>
              </a:ext>
            </a:extLst>
          </p:cNvPr>
          <p:cNvSpPr/>
          <p:nvPr/>
        </p:nvSpPr>
        <p:spPr>
          <a:xfrm>
            <a:off x="2488963" y="1304501"/>
            <a:ext cx="80845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проекта</a:t>
            </a:r>
            <a:endParaRPr lang="ru-RU" sz="7200" dirty="0">
              <a:solidFill>
                <a:schemeClr val="bg1"/>
              </a:solidFill>
              <a:latin typeface="Bahnschrift SemiLight Condensed" panose="020B0502040204020203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78F496C-2D5C-4D29-98FE-7B5A3083DB10}"/>
              </a:ext>
            </a:extLst>
          </p:cNvPr>
          <p:cNvSpPr/>
          <p:nvPr/>
        </p:nvSpPr>
        <p:spPr>
          <a:xfrm>
            <a:off x="2053731" y="2880185"/>
            <a:ext cx="80845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Математические представления служат средством интеллектуального развития ребенка, его познавательных творческих способностей</a:t>
            </a:r>
          </a:p>
        </p:txBody>
      </p:sp>
      <p:grpSp>
        <p:nvGrpSpPr>
          <p:cNvPr id="130" name="Группа 129">
            <a:extLst>
              <a:ext uri="{FF2B5EF4-FFF2-40B4-BE49-F238E27FC236}">
                <a16:creationId xmlns:a16="http://schemas.microsoft.com/office/drawing/2014/main" id="{D2F099B0-897B-4BDD-9CD8-ED0EE02441CD}"/>
              </a:ext>
            </a:extLst>
          </p:cNvPr>
          <p:cNvGrpSpPr/>
          <p:nvPr/>
        </p:nvGrpSpPr>
        <p:grpSpPr>
          <a:xfrm>
            <a:off x="3515751" y="4640535"/>
            <a:ext cx="5160498" cy="2355367"/>
            <a:chOff x="4062296" y="4793578"/>
            <a:chExt cx="5160498" cy="2355367"/>
          </a:xfrm>
        </p:grpSpPr>
        <p:sp>
          <p:nvSpPr>
            <p:cNvPr id="129" name="Прямоугольник: скругленные верхние углы 128">
              <a:extLst>
                <a:ext uri="{FF2B5EF4-FFF2-40B4-BE49-F238E27FC236}">
                  <a16:creationId xmlns:a16="http://schemas.microsoft.com/office/drawing/2014/main" id="{3EB99E0D-DEA8-4624-A396-6762A1A4A789}"/>
                </a:ext>
              </a:extLst>
            </p:cNvPr>
            <p:cNvSpPr/>
            <p:nvPr/>
          </p:nvSpPr>
          <p:spPr>
            <a:xfrm>
              <a:off x="4062296" y="4793578"/>
              <a:ext cx="5160447" cy="2355367"/>
            </a:xfrm>
            <a:prstGeom prst="round2SameRect">
              <a:avLst/>
            </a:prstGeom>
            <a:solidFill>
              <a:srgbClr val="AF7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Прямоугольник 121">
              <a:extLst>
                <a:ext uri="{FF2B5EF4-FFF2-40B4-BE49-F238E27FC236}">
                  <a16:creationId xmlns:a16="http://schemas.microsoft.com/office/drawing/2014/main" id="{6562B054-FEAE-4779-B3BD-C3811289EB81}"/>
                </a:ext>
              </a:extLst>
            </p:cNvPr>
            <p:cNvSpPr/>
            <p:nvPr/>
          </p:nvSpPr>
          <p:spPr>
            <a:xfrm>
              <a:off x="4137068" y="5042118"/>
              <a:ext cx="5085726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dirty="0">
                  <a:solidFill>
                    <a:schemeClr val="bg1"/>
                  </a:solidFill>
                  <a:latin typeface="Bahnschrift SemiLight Condensed" panose="020B0502040204020203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От эффективности математического развития ребенка в дошкольном возрасте зависит успешность обучения математике в начальной школе</a:t>
              </a:r>
              <a:endParaRPr lang="ru-RU" dirty="0">
                <a:solidFill>
                  <a:schemeClr val="bg1"/>
                </a:solidFill>
                <a:latin typeface="Bahnschrift SemiLight Condensed" panose="020B0502040204020203" pitchFamily="34" charset="0"/>
              </a:endParaRPr>
            </a:p>
          </p:txBody>
        </p:sp>
      </p:grpSp>
      <p:pic>
        <p:nvPicPr>
          <p:cNvPr id="125" name="Рисунок 124">
            <a:extLst>
              <a:ext uri="{FF2B5EF4-FFF2-40B4-BE49-F238E27FC236}">
                <a16:creationId xmlns:a16="http://schemas.microsoft.com/office/drawing/2014/main" id="{5F88ED32-FD9D-4EDF-857B-7F490CE239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088" t="37307" r="26536" b="51479"/>
          <a:stretch/>
        </p:blipFill>
        <p:spPr>
          <a:xfrm rot="10800000">
            <a:off x="0" y="4034183"/>
            <a:ext cx="2280543" cy="2823817"/>
          </a:xfrm>
          <a:prstGeom prst="rect">
            <a:avLst/>
          </a:prstGeom>
        </p:spPr>
      </p:pic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9812FB77-7848-432B-8098-34F1D66CE45D}"/>
              </a:ext>
            </a:extLst>
          </p:cNvPr>
          <p:cNvGrpSpPr/>
          <p:nvPr/>
        </p:nvGrpSpPr>
        <p:grpSpPr>
          <a:xfrm>
            <a:off x="11079320" y="4360768"/>
            <a:ext cx="584775" cy="2497232"/>
            <a:chOff x="11079320" y="4360768"/>
            <a:chExt cx="584775" cy="2497232"/>
          </a:xfrm>
        </p:grpSpPr>
        <p:cxnSp>
          <p:nvCxnSpPr>
            <p:cNvPr id="124" name="Прямая соединительная линия 123">
              <a:extLst>
                <a:ext uri="{FF2B5EF4-FFF2-40B4-BE49-F238E27FC236}">
                  <a16:creationId xmlns:a16="http://schemas.microsoft.com/office/drawing/2014/main" id="{1EAE8888-2269-4EE3-B02A-06FBBFA6BE9E}"/>
                </a:ext>
              </a:extLst>
            </p:cNvPr>
            <p:cNvCxnSpPr>
              <a:cxnSpLocks/>
              <a:stCxn id="126" idx="1"/>
            </p:cNvCxnSpPr>
            <p:nvPr/>
          </p:nvCxnSpPr>
          <p:spPr>
            <a:xfrm>
              <a:off x="11371708" y="6287899"/>
              <a:ext cx="0" cy="570101"/>
            </a:xfrm>
            <a:prstGeom prst="line">
              <a:avLst/>
            </a:prstGeom>
            <a:ln w="82550">
              <a:solidFill>
                <a:srgbClr val="CEAD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Прямоугольник 125">
              <a:extLst>
                <a:ext uri="{FF2B5EF4-FFF2-40B4-BE49-F238E27FC236}">
                  <a16:creationId xmlns:a16="http://schemas.microsoft.com/office/drawing/2014/main" id="{BEB9E21E-E14D-4723-A1B7-CED2166718FF}"/>
                </a:ext>
              </a:extLst>
            </p:cNvPr>
            <p:cNvSpPr/>
            <p:nvPr/>
          </p:nvSpPr>
          <p:spPr>
            <a:xfrm rot="16200000">
              <a:off x="10408142" y="5031946"/>
              <a:ext cx="19271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dirty="0">
                  <a:solidFill>
                    <a:schemeClr val="bg1"/>
                  </a:solidFill>
                  <a:latin typeface="Bahnschrift SemiLight Condensed" panose="020B0502040204020203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Игры разума</a:t>
              </a:r>
              <a:endParaRPr lang="ru-RU" sz="3200" dirty="0"/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6393F4-12FD-4151-B970-0793D1E722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1" t="29757" r="34760" b="28035"/>
          <a:stretch/>
        </p:blipFill>
        <p:spPr>
          <a:xfrm>
            <a:off x="0" y="81280"/>
            <a:ext cx="1166648" cy="97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9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1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367F808-CBB6-45C1-9EAE-AFCABF55C498}"/>
              </a:ext>
            </a:extLst>
          </p:cNvPr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731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FF5D3C2E-AB2F-4C9E-97ED-1111464C3EC9}"/>
              </a:ext>
            </a:extLst>
          </p:cNvPr>
          <p:cNvSpPr/>
          <p:nvPr/>
        </p:nvSpPr>
        <p:spPr>
          <a:xfrm>
            <a:off x="8218025" y="-667319"/>
            <a:ext cx="4886963" cy="4886963"/>
          </a:xfrm>
          <a:prstGeom prst="ellipse">
            <a:avLst/>
          </a:prstGeom>
          <a:gradFill>
            <a:gsLst>
              <a:gs pos="17000">
                <a:srgbClr val="7310F0"/>
              </a:gs>
              <a:gs pos="72000">
                <a:srgbClr val="D495CF"/>
              </a:gs>
            </a:gsLst>
            <a:path path="circle">
              <a:fillToRect l="100000" t="100000"/>
            </a:path>
          </a:gra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70822BE-F183-4D20-8E1B-250DF1C14A70}"/>
              </a:ext>
            </a:extLst>
          </p:cNvPr>
          <p:cNvSpPr/>
          <p:nvPr/>
        </p:nvSpPr>
        <p:spPr>
          <a:xfrm>
            <a:off x="800731" y="1330986"/>
            <a:ext cx="502904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Предмет математики настолько серьезен, что надо не упускать случая, сделать его занимательным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FB80656-26DD-46A4-ADA2-49261B66DFC3}"/>
              </a:ext>
            </a:extLst>
          </p:cNvPr>
          <p:cNvSpPr/>
          <p:nvPr/>
        </p:nvSpPr>
        <p:spPr>
          <a:xfrm>
            <a:off x="4181258" y="5102239"/>
            <a:ext cx="1468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EFD0FC"/>
                </a:solidFill>
                <a:latin typeface="Bahnschrift SemiLight Condensed" panose="020B0502040204020203" pitchFamily="34" charset="0"/>
              </a:rPr>
              <a:t>Б. Паскаль</a:t>
            </a:r>
            <a:endParaRPr lang="ru-RU" sz="2800" dirty="0">
              <a:solidFill>
                <a:srgbClr val="EFD0FC"/>
              </a:solidFill>
            </a:endParaRPr>
          </a:p>
        </p:txBody>
      </p:sp>
      <p:sp>
        <p:nvSpPr>
          <p:cNvPr id="19" name="Арка 18">
            <a:extLst>
              <a:ext uri="{FF2B5EF4-FFF2-40B4-BE49-F238E27FC236}">
                <a16:creationId xmlns:a16="http://schemas.microsoft.com/office/drawing/2014/main" id="{E8928459-6016-4020-941C-1F879014FF69}"/>
              </a:ext>
            </a:extLst>
          </p:cNvPr>
          <p:cNvSpPr/>
          <p:nvPr/>
        </p:nvSpPr>
        <p:spPr>
          <a:xfrm rot="13896307">
            <a:off x="5965143" y="843186"/>
            <a:ext cx="5474825" cy="5474825"/>
          </a:xfrm>
          <a:prstGeom prst="blockArc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9C621BA5-C8F4-4B10-9245-8946D502D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7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03" r="9555" b="572"/>
          <a:stretch>
            <a:fillRect/>
          </a:stretch>
        </p:blipFill>
        <p:spPr>
          <a:xfrm>
            <a:off x="6542071" y="1009760"/>
            <a:ext cx="4838479" cy="4838479"/>
          </a:xfrm>
          <a:custGeom>
            <a:avLst/>
            <a:gdLst>
              <a:gd name="connsiteX0" fmla="*/ 2903472 w 5806944"/>
              <a:gd name="connsiteY0" fmla="*/ 0 h 5806944"/>
              <a:gd name="connsiteX1" fmla="*/ 5806944 w 5806944"/>
              <a:gd name="connsiteY1" fmla="*/ 2903472 h 5806944"/>
              <a:gd name="connsiteX2" fmla="*/ 2903472 w 5806944"/>
              <a:gd name="connsiteY2" fmla="*/ 5806944 h 5806944"/>
              <a:gd name="connsiteX3" fmla="*/ 0 w 5806944"/>
              <a:gd name="connsiteY3" fmla="*/ 2903472 h 5806944"/>
              <a:gd name="connsiteX4" fmla="*/ 2903472 w 5806944"/>
              <a:gd name="connsiteY4" fmla="*/ 0 h 5806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6944" h="5806944">
                <a:moveTo>
                  <a:pt x="2903472" y="0"/>
                </a:moveTo>
                <a:cubicBezTo>
                  <a:pt x="4507015" y="0"/>
                  <a:pt x="5806944" y="1299929"/>
                  <a:pt x="5806944" y="2903472"/>
                </a:cubicBezTo>
                <a:cubicBezTo>
                  <a:pt x="5806944" y="4507015"/>
                  <a:pt x="4507015" y="5806944"/>
                  <a:pt x="2903472" y="5806944"/>
                </a:cubicBezTo>
                <a:cubicBezTo>
                  <a:pt x="1299929" y="5806944"/>
                  <a:pt x="0" y="4507015"/>
                  <a:pt x="0" y="2903472"/>
                </a:cubicBezTo>
                <a:cubicBezTo>
                  <a:pt x="0" y="1299929"/>
                  <a:pt x="1299929" y="0"/>
                  <a:pt x="2903472" y="0"/>
                </a:cubicBezTo>
                <a:close/>
              </a:path>
            </a:pathLst>
          </a:cu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id="{0D5A9357-D448-489F-90BF-FD507658DA30}"/>
              </a:ext>
            </a:extLst>
          </p:cNvPr>
          <p:cNvSpPr/>
          <p:nvPr/>
        </p:nvSpPr>
        <p:spPr>
          <a:xfrm>
            <a:off x="9642611" y="885811"/>
            <a:ext cx="890351" cy="8903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0ED1262-69A6-43E4-B870-9D90093527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9798419" y="1076412"/>
            <a:ext cx="578734" cy="50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2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495CF"/>
                                      </p:to>
                                    </p:animClr>
                                    <p:animClr clrSpc="rgb" dir="cw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495CF"/>
                                      </p:to>
                                    </p:animClr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" presetClass="emph" presetSubtype="2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CC8EC"/>
                                      </p:to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233F22-22DD-4564-A4FD-7381826FAB9C}"/>
              </a:ext>
            </a:extLst>
          </p:cNvPr>
          <p:cNvSpPr/>
          <p:nvPr/>
        </p:nvSpPr>
        <p:spPr>
          <a:xfrm>
            <a:off x="767773" y="3622297"/>
            <a:ext cx="6417887" cy="2024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tabLst>
                <a:tab pos="2066925" algn="l"/>
              </a:tabLst>
            </a:pPr>
            <a:r>
              <a:rPr lang="ru-RU" sz="2800" dirty="0">
                <a:solidFill>
                  <a:srgbClr val="D786F8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условий для развития элементарных математических представлений у детей дошкольного возраста посредством игр логико-математического содержания и технологий ИКТ</a:t>
            </a:r>
            <a:endParaRPr lang="ru-RU" sz="2400" dirty="0">
              <a:solidFill>
                <a:srgbClr val="D786F8"/>
              </a:solidFill>
              <a:effectLst/>
              <a:latin typeface="Bahnschrift SemiLigh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55AA447-FE8D-4929-932E-386EF0A589EC}"/>
              </a:ext>
            </a:extLst>
          </p:cNvPr>
          <p:cNvSpPr/>
          <p:nvPr/>
        </p:nvSpPr>
        <p:spPr>
          <a:xfrm>
            <a:off x="8869680" y="0"/>
            <a:ext cx="3322320" cy="6858000"/>
          </a:xfrm>
          <a:prstGeom prst="rect">
            <a:avLst/>
          </a:prstGeom>
          <a:solidFill>
            <a:srgbClr val="731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3240B321-3788-40C1-B3C9-74FEBA505387}"/>
              </a:ext>
            </a:extLst>
          </p:cNvPr>
          <p:cNvSpPr/>
          <p:nvPr/>
        </p:nvSpPr>
        <p:spPr>
          <a:xfrm rot="19248484">
            <a:off x="7338651" y="4104599"/>
            <a:ext cx="3824083" cy="3698949"/>
          </a:xfrm>
          <a:prstGeom prst="ellipse">
            <a:avLst/>
          </a:prstGeom>
          <a:solidFill>
            <a:srgbClr val="D786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5F5C1AF-2A63-4DD4-AF41-B3F730C4E5D3}"/>
              </a:ext>
            </a:extLst>
          </p:cNvPr>
          <p:cNvSpPr/>
          <p:nvPr/>
        </p:nvSpPr>
        <p:spPr>
          <a:xfrm>
            <a:off x="1182798" y="808581"/>
            <a:ext cx="4581688" cy="2265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8300"/>
              </a:lnSpc>
            </a:pPr>
            <a:r>
              <a:rPr lang="ru-RU" sz="9600" dirty="0">
                <a:solidFill>
                  <a:srgbClr val="7310F0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</a:t>
            </a:r>
            <a:endParaRPr lang="ru-RU" sz="9600" dirty="0">
              <a:solidFill>
                <a:srgbClr val="7310F0"/>
              </a:solidFill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BB92C4D-411E-45C5-AB6C-E3CFAF3F32EF}"/>
              </a:ext>
            </a:extLst>
          </p:cNvPr>
          <p:cNvCxnSpPr>
            <a:cxnSpLocks/>
          </p:cNvCxnSpPr>
          <p:nvPr/>
        </p:nvCxnSpPr>
        <p:spPr>
          <a:xfrm>
            <a:off x="347207" y="0"/>
            <a:ext cx="0" cy="6858000"/>
          </a:xfrm>
          <a:prstGeom prst="line">
            <a:avLst/>
          </a:prstGeom>
          <a:ln w="82550">
            <a:solidFill>
              <a:srgbClr val="CEAD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52A7908-5ABE-40C8-A7BA-F84EE975E1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4" t="29199" r="28804" b="7818"/>
          <a:stretch/>
        </p:blipFill>
        <p:spPr>
          <a:xfrm>
            <a:off x="7910348" y="808581"/>
            <a:ext cx="3098854" cy="5047476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791EBF0-D3AA-4159-8419-8AB0AADAC526}"/>
              </a:ext>
            </a:extLst>
          </p:cNvPr>
          <p:cNvSpPr/>
          <p:nvPr/>
        </p:nvSpPr>
        <p:spPr>
          <a:xfrm>
            <a:off x="7905842" y="824221"/>
            <a:ext cx="3098844" cy="5016196"/>
          </a:xfrm>
          <a:prstGeom prst="rect">
            <a:avLst/>
          </a:prstGeom>
          <a:gradFill flip="none" rotWithShape="1">
            <a:gsLst>
              <a:gs pos="5000">
                <a:srgbClr val="E6E6E6">
                  <a:alpha val="71000"/>
                </a:srgbClr>
              </a:gs>
              <a:gs pos="44000">
                <a:srgbClr val="E6E6E6">
                  <a:alpha val="22000"/>
                </a:srgbClr>
              </a:gs>
              <a:gs pos="72000">
                <a:srgbClr val="D495CF">
                  <a:alpha val="27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CD12D13-AC15-4636-998D-622149EC82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505224" y="5954073"/>
            <a:ext cx="955040" cy="84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6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46D7A541-ADAB-493E-8634-2B95260ACB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451" t="59974" r="64287" b="20102"/>
          <a:stretch/>
        </p:blipFill>
        <p:spPr>
          <a:xfrm rot="10800000">
            <a:off x="10713719" y="0"/>
            <a:ext cx="1454187" cy="483108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FDBFD65-0F6F-49D3-8C72-BA79F2C3D1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451" t="59974" r="64287" b="20102"/>
          <a:stretch/>
        </p:blipFill>
        <p:spPr>
          <a:xfrm>
            <a:off x="0" y="3429001"/>
            <a:ext cx="1691640" cy="3429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41A1FC2-13F9-4B86-A1C1-7B1A6353F7BC}"/>
              </a:ext>
            </a:extLst>
          </p:cNvPr>
          <p:cNvSpPr/>
          <p:nvPr/>
        </p:nvSpPr>
        <p:spPr>
          <a:xfrm>
            <a:off x="3615902" y="305132"/>
            <a:ext cx="5782356" cy="123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ru-RU" sz="7200" dirty="0">
                <a:solidFill>
                  <a:srgbClr val="7310F0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</a:t>
            </a:r>
            <a:endParaRPr lang="ru-RU" sz="3600" dirty="0">
              <a:solidFill>
                <a:srgbClr val="7310F0"/>
              </a:solidFill>
              <a:latin typeface="Bahnschrift SemiLight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380266B1-130C-4E04-B775-F59A7DE1C1AB}"/>
              </a:ext>
            </a:extLst>
          </p:cNvPr>
          <p:cNvGrpSpPr/>
          <p:nvPr/>
        </p:nvGrpSpPr>
        <p:grpSpPr>
          <a:xfrm>
            <a:off x="604702" y="2324109"/>
            <a:ext cx="2362201" cy="3506546"/>
            <a:chOff x="604702" y="2324109"/>
            <a:chExt cx="2362201" cy="3506546"/>
          </a:xfrm>
        </p:grpSpPr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FA1ECC3D-210A-46EA-ACD5-2716BE85C993}"/>
                </a:ext>
              </a:extLst>
            </p:cNvPr>
            <p:cNvGrpSpPr/>
            <p:nvPr/>
          </p:nvGrpSpPr>
          <p:grpSpPr>
            <a:xfrm>
              <a:off x="604702" y="2324109"/>
              <a:ext cx="2362201" cy="3506546"/>
              <a:chOff x="739410" y="2324109"/>
              <a:chExt cx="2362201" cy="3506546"/>
            </a:xfrm>
          </p:grpSpPr>
          <p:sp>
            <p:nvSpPr>
              <p:cNvPr id="25" name="Прямоугольник 24">
                <a:extLst>
                  <a:ext uri="{FF2B5EF4-FFF2-40B4-BE49-F238E27FC236}">
                    <a16:creationId xmlns:a16="http://schemas.microsoft.com/office/drawing/2014/main" id="{FDECA745-3163-4B4C-9233-D7264D76698F}"/>
                  </a:ext>
                </a:extLst>
              </p:cNvPr>
              <p:cNvSpPr/>
              <p:nvPr/>
            </p:nvSpPr>
            <p:spPr>
              <a:xfrm>
                <a:off x="739410" y="2897858"/>
                <a:ext cx="2362200" cy="2932797"/>
              </a:xfrm>
              <a:prstGeom prst="rect">
                <a:avLst/>
              </a:prstGeom>
              <a:solidFill>
                <a:srgbClr val="EFF0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: скругленные углы 9">
                <a:extLst>
                  <a:ext uri="{FF2B5EF4-FFF2-40B4-BE49-F238E27FC236}">
                    <a16:creationId xmlns:a16="http://schemas.microsoft.com/office/drawing/2014/main" id="{20CF2CA9-5A7C-4F74-8D6F-B71928B370A1}"/>
                  </a:ext>
                </a:extLst>
              </p:cNvPr>
              <p:cNvSpPr/>
              <p:nvPr/>
            </p:nvSpPr>
            <p:spPr>
              <a:xfrm>
                <a:off x="739410" y="2324109"/>
                <a:ext cx="2362201" cy="824749"/>
              </a:xfrm>
              <a:prstGeom prst="roundRect">
                <a:avLst/>
              </a:prstGeom>
              <a:solidFill>
                <a:srgbClr val="6F09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7ED86FE0-F1A7-4C5B-AD22-797422CFFF82}"/>
                </a:ext>
              </a:extLst>
            </p:cNvPr>
            <p:cNvSpPr/>
            <p:nvPr/>
          </p:nvSpPr>
          <p:spPr>
            <a:xfrm>
              <a:off x="654097" y="3362993"/>
              <a:ext cx="2075085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000000"/>
                  </a:solidFill>
                  <a:latin typeface="Bahnschrift SemiLight Condensed" panose="020B0502040204020203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Интерес к математике у детей старшего дошкольного возраста, эмоциональную отзывчивость через игры с математическим содержанием</a:t>
              </a:r>
              <a:endParaRPr lang="ru-RU" dirty="0"/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0C60A71E-2F44-42B4-99DD-F590CE913132}"/>
              </a:ext>
            </a:extLst>
          </p:cNvPr>
          <p:cNvGrpSpPr/>
          <p:nvPr/>
        </p:nvGrpSpPr>
        <p:grpSpPr>
          <a:xfrm>
            <a:off x="3431451" y="2324109"/>
            <a:ext cx="2362202" cy="3537745"/>
            <a:chOff x="3431451" y="2324109"/>
            <a:chExt cx="2362202" cy="3537745"/>
          </a:xfrm>
        </p:grpSpPr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6BF208A6-A504-432F-A738-93992F40973A}"/>
                </a:ext>
              </a:extLst>
            </p:cNvPr>
            <p:cNvGrpSpPr/>
            <p:nvPr/>
          </p:nvGrpSpPr>
          <p:grpSpPr>
            <a:xfrm>
              <a:off x="3431451" y="2324109"/>
              <a:ext cx="2362202" cy="3537745"/>
              <a:chOff x="3535994" y="2324109"/>
              <a:chExt cx="2362202" cy="3537745"/>
            </a:xfrm>
          </p:grpSpPr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id="{206246CA-491C-47FA-AA7B-668C9C3B1B26}"/>
                  </a:ext>
                </a:extLst>
              </p:cNvPr>
              <p:cNvSpPr/>
              <p:nvPr/>
            </p:nvSpPr>
            <p:spPr>
              <a:xfrm>
                <a:off x="3535994" y="2929057"/>
                <a:ext cx="2362200" cy="2932797"/>
              </a:xfrm>
              <a:prstGeom prst="rect">
                <a:avLst/>
              </a:prstGeom>
              <a:solidFill>
                <a:srgbClr val="EFF0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: скругленные углы 12">
                <a:extLst>
                  <a:ext uri="{FF2B5EF4-FFF2-40B4-BE49-F238E27FC236}">
                    <a16:creationId xmlns:a16="http://schemas.microsoft.com/office/drawing/2014/main" id="{637C6144-416A-43C4-BE1A-83F9C611976C}"/>
                  </a:ext>
                </a:extLst>
              </p:cNvPr>
              <p:cNvSpPr/>
              <p:nvPr/>
            </p:nvSpPr>
            <p:spPr>
              <a:xfrm>
                <a:off x="3535995" y="2324109"/>
                <a:ext cx="2362201" cy="824749"/>
              </a:xfrm>
              <a:prstGeom prst="roundRect">
                <a:avLst/>
              </a:prstGeom>
              <a:solidFill>
                <a:srgbClr val="D786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7B1575A8-F25C-4A5C-AFFE-9BDB9481328C}"/>
                </a:ext>
              </a:extLst>
            </p:cNvPr>
            <p:cNvSpPr/>
            <p:nvPr/>
          </p:nvSpPr>
          <p:spPr>
            <a:xfrm>
              <a:off x="3615902" y="3547659"/>
              <a:ext cx="1993297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>
                  <a:solidFill>
                    <a:srgbClr val="000000"/>
                  </a:solidFill>
                  <a:latin typeface="Bahnschrift SemiLight Condensed" panose="020B0502040204020203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Базисные математические представления, речевые умения</a:t>
              </a:r>
              <a:endParaRPr lang="ru-RU" sz="2400" dirty="0"/>
            </a:p>
          </p:txBody>
        </p:sp>
      </p:grp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7BE949D5-B436-4DE0-96E1-4FA9B18AD81B}"/>
              </a:ext>
            </a:extLst>
          </p:cNvPr>
          <p:cNvGrpSpPr/>
          <p:nvPr/>
        </p:nvGrpSpPr>
        <p:grpSpPr>
          <a:xfrm>
            <a:off x="6398348" y="2324109"/>
            <a:ext cx="2369435" cy="3506546"/>
            <a:chOff x="6398348" y="2324109"/>
            <a:chExt cx="2369435" cy="3506546"/>
          </a:xfrm>
        </p:grpSpPr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DC2D0981-2BFA-421B-83EE-7680051A82B9}"/>
                </a:ext>
              </a:extLst>
            </p:cNvPr>
            <p:cNvGrpSpPr/>
            <p:nvPr/>
          </p:nvGrpSpPr>
          <p:grpSpPr>
            <a:xfrm>
              <a:off x="6398348" y="2324109"/>
              <a:ext cx="2362201" cy="3506546"/>
              <a:chOff x="739410" y="2324109"/>
              <a:chExt cx="2362201" cy="3506546"/>
            </a:xfrm>
          </p:grpSpPr>
          <p:sp>
            <p:nvSpPr>
              <p:cNvPr id="34" name="Прямоугольник 33">
                <a:extLst>
                  <a:ext uri="{FF2B5EF4-FFF2-40B4-BE49-F238E27FC236}">
                    <a16:creationId xmlns:a16="http://schemas.microsoft.com/office/drawing/2014/main" id="{EC9C3D0F-29CA-4188-B516-C23E9BEF9302}"/>
                  </a:ext>
                </a:extLst>
              </p:cNvPr>
              <p:cNvSpPr/>
              <p:nvPr/>
            </p:nvSpPr>
            <p:spPr>
              <a:xfrm>
                <a:off x="739410" y="2897858"/>
                <a:ext cx="2362200" cy="2932797"/>
              </a:xfrm>
              <a:prstGeom prst="rect">
                <a:avLst/>
              </a:prstGeom>
              <a:solidFill>
                <a:srgbClr val="EFF0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Прямоугольник: скругленные углы 34">
                <a:extLst>
                  <a:ext uri="{FF2B5EF4-FFF2-40B4-BE49-F238E27FC236}">
                    <a16:creationId xmlns:a16="http://schemas.microsoft.com/office/drawing/2014/main" id="{29D22909-0720-44AB-8ADA-A0F168469BC7}"/>
                  </a:ext>
                </a:extLst>
              </p:cNvPr>
              <p:cNvSpPr/>
              <p:nvPr/>
            </p:nvSpPr>
            <p:spPr>
              <a:xfrm>
                <a:off x="739410" y="2324109"/>
                <a:ext cx="2362201" cy="824749"/>
              </a:xfrm>
              <a:prstGeom prst="roundRect">
                <a:avLst/>
              </a:prstGeom>
              <a:solidFill>
                <a:srgbClr val="6F09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1BA07963-6362-47B4-A638-BA3E4B3BD464}"/>
                </a:ext>
              </a:extLst>
            </p:cNvPr>
            <p:cNvSpPr/>
            <p:nvPr/>
          </p:nvSpPr>
          <p:spPr>
            <a:xfrm>
              <a:off x="6625068" y="3256043"/>
              <a:ext cx="2142715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>
                  <a:solidFill>
                    <a:srgbClr val="000000"/>
                  </a:solidFill>
                  <a:latin typeface="Bahnschrift SemiLight Condensed" panose="020B0502040204020203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Развитию мыслительных операций (анализ, синтез, сравнение, классификация), логического мышления</a:t>
              </a:r>
              <a:endParaRPr lang="ru-RU" sz="2000" dirty="0"/>
            </a:p>
          </p:txBody>
        </p:sp>
      </p:grpSp>
      <p:grpSp>
        <p:nvGrpSpPr>
          <p:cNvPr id="56" name="Группа 55">
            <a:extLst>
              <a:ext uri="{FF2B5EF4-FFF2-40B4-BE49-F238E27FC236}">
                <a16:creationId xmlns:a16="http://schemas.microsoft.com/office/drawing/2014/main" id="{2C896BD0-C082-4D7D-88EA-4BCBBDC31AC8}"/>
              </a:ext>
            </a:extLst>
          </p:cNvPr>
          <p:cNvGrpSpPr/>
          <p:nvPr/>
        </p:nvGrpSpPr>
        <p:grpSpPr>
          <a:xfrm>
            <a:off x="9225096" y="2324109"/>
            <a:ext cx="2362202" cy="3537745"/>
            <a:chOff x="9225096" y="2324109"/>
            <a:chExt cx="2362202" cy="3537745"/>
          </a:xfrm>
        </p:grpSpPr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393E27AB-3B6C-45D3-9E9A-441743EEA52A}"/>
                </a:ext>
              </a:extLst>
            </p:cNvPr>
            <p:cNvGrpSpPr/>
            <p:nvPr/>
          </p:nvGrpSpPr>
          <p:grpSpPr>
            <a:xfrm>
              <a:off x="9225096" y="2324109"/>
              <a:ext cx="2362202" cy="3537745"/>
              <a:chOff x="3535994" y="2324109"/>
              <a:chExt cx="2362202" cy="3537745"/>
            </a:xfrm>
          </p:grpSpPr>
          <p:sp>
            <p:nvSpPr>
              <p:cNvPr id="31" name="Прямоугольник 30">
                <a:extLst>
                  <a:ext uri="{FF2B5EF4-FFF2-40B4-BE49-F238E27FC236}">
                    <a16:creationId xmlns:a16="http://schemas.microsoft.com/office/drawing/2014/main" id="{643AC130-0FEF-44C0-946B-A136148CEEE5}"/>
                  </a:ext>
                </a:extLst>
              </p:cNvPr>
              <p:cNvSpPr/>
              <p:nvPr/>
            </p:nvSpPr>
            <p:spPr>
              <a:xfrm>
                <a:off x="3535994" y="2929057"/>
                <a:ext cx="2362200" cy="2932797"/>
              </a:xfrm>
              <a:prstGeom prst="rect">
                <a:avLst/>
              </a:prstGeom>
              <a:solidFill>
                <a:srgbClr val="EFF0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Прямоугольник: скругленные углы 31">
                <a:extLst>
                  <a:ext uri="{FF2B5EF4-FFF2-40B4-BE49-F238E27FC236}">
                    <a16:creationId xmlns:a16="http://schemas.microsoft.com/office/drawing/2014/main" id="{CADDA784-B7CC-49CD-9753-20C37969528E}"/>
                  </a:ext>
                </a:extLst>
              </p:cNvPr>
              <p:cNvSpPr/>
              <p:nvPr/>
            </p:nvSpPr>
            <p:spPr>
              <a:xfrm>
                <a:off x="3535995" y="2324109"/>
                <a:ext cx="2362201" cy="824749"/>
              </a:xfrm>
              <a:prstGeom prst="roundRect">
                <a:avLst/>
              </a:prstGeom>
              <a:solidFill>
                <a:srgbClr val="D786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D6C2EE9B-C968-40EC-9FB7-E18D754BEDA5}"/>
                </a:ext>
              </a:extLst>
            </p:cNvPr>
            <p:cNvSpPr/>
            <p:nvPr/>
          </p:nvSpPr>
          <p:spPr>
            <a:xfrm>
              <a:off x="9414636" y="3409930"/>
              <a:ext cx="212326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>
                  <a:solidFill>
                    <a:srgbClr val="000000"/>
                  </a:solidFill>
                  <a:latin typeface="Bahnschrift SemiLight Condensed" panose="020B0502040204020203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Самостоятельность познания, поощрять проявления творческой инициативы, находчивости</a:t>
              </a:r>
              <a:endParaRPr lang="ru-RU" sz="2000" dirty="0"/>
            </a:p>
          </p:txBody>
        </p:sp>
      </p:grp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9A053BE7-A57A-4407-92AF-B2DD36749103}"/>
              </a:ext>
            </a:extLst>
          </p:cNvPr>
          <p:cNvCxnSpPr>
            <a:cxnSpLocks/>
          </p:cNvCxnSpPr>
          <p:nvPr/>
        </p:nvCxnSpPr>
        <p:spPr>
          <a:xfrm>
            <a:off x="11935587" y="6263640"/>
            <a:ext cx="0" cy="594360"/>
          </a:xfrm>
          <a:prstGeom prst="line">
            <a:avLst/>
          </a:prstGeom>
          <a:ln w="82550">
            <a:solidFill>
              <a:srgbClr val="CEAD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AA5E1840-A206-4B42-A61D-C5CA4691EAE0}"/>
              </a:ext>
            </a:extLst>
          </p:cNvPr>
          <p:cNvSpPr/>
          <p:nvPr/>
        </p:nvSpPr>
        <p:spPr>
          <a:xfrm>
            <a:off x="960406" y="2417387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C2BB6252-E2C0-4D31-B53A-C6C71366D60F}"/>
              </a:ext>
            </a:extLst>
          </p:cNvPr>
          <p:cNvSpPr/>
          <p:nvPr/>
        </p:nvSpPr>
        <p:spPr>
          <a:xfrm>
            <a:off x="3568380" y="2430293"/>
            <a:ext cx="2018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EC042FE9-9FBC-4CF4-9955-1DE53E7A490A}"/>
              </a:ext>
            </a:extLst>
          </p:cNvPr>
          <p:cNvSpPr/>
          <p:nvPr/>
        </p:nvSpPr>
        <p:spPr>
          <a:xfrm>
            <a:off x="6424687" y="2422983"/>
            <a:ext cx="23631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FBE42E2C-9A15-4DE1-80B6-FAECD76BED72}"/>
              </a:ext>
            </a:extLst>
          </p:cNvPr>
          <p:cNvSpPr/>
          <p:nvPr/>
        </p:nvSpPr>
        <p:spPr>
          <a:xfrm>
            <a:off x="9426600" y="2444095"/>
            <a:ext cx="1959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13BB61D7-FC30-4CA1-AE9E-9B812EB6F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26806" y="1707079"/>
            <a:ext cx="650990" cy="65099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40E6ACCF-F006-49C9-A065-C7C523A17B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21638" y="1680659"/>
            <a:ext cx="569114" cy="569114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0548F707-6503-401B-980B-9F0B655868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68246" y="1680659"/>
            <a:ext cx="623065" cy="623065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EB5BB829-B6C1-40B9-BB90-F3E8A783CC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78991" y="1680659"/>
            <a:ext cx="569113" cy="569113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D7D668C9-9E99-4711-90CF-EC6CD066EEF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59836" y="84005"/>
            <a:ext cx="955040" cy="84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98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E6E6E6">
                <a:alpha val="63000"/>
              </a:srgbClr>
            </a:gs>
            <a:gs pos="32000">
              <a:srgbClr val="7310F0">
                <a:alpha val="84000"/>
              </a:srgbClr>
            </a:gs>
            <a:gs pos="58000">
              <a:srgbClr val="D495C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844FC05-F9E2-4C9A-9050-862109CD8149}"/>
              </a:ext>
            </a:extLst>
          </p:cNvPr>
          <p:cNvSpPr/>
          <p:nvPr/>
        </p:nvSpPr>
        <p:spPr>
          <a:xfrm>
            <a:off x="5572406" y="607640"/>
            <a:ext cx="66195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Новизна проекта </a:t>
            </a:r>
            <a:endParaRPr lang="ru-RU" sz="80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D8379D3-568B-47CE-8550-FA8E70E1B221}"/>
              </a:ext>
            </a:extLst>
          </p:cNvPr>
          <p:cNvSpPr/>
          <p:nvPr/>
        </p:nvSpPr>
        <p:spPr>
          <a:xfrm>
            <a:off x="6427161" y="2288292"/>
            <a:ext cx="49100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spcAft>
                <a:spcPts val="0"/>
              </a:spcAft>
            </a:pPr>
            <a:r>
              <a:rPr lang="ru-RU" sz="28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Применение в педагогической практике современного детского сада игр разума, направленных на развитие интеллектуальных способностей детей, а также повышения интереса к занятиям по ФЭМП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3B2FB52-D4B7-4947-8FFE-FA628B85A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6858000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C381F64B-EC13-4692-8937-B8DB5CF6E803}"/>
              </a:ext>
            </a:extLst>
          </p:cNvPr>
          <p:cNvSpPr/>
          <p:nvPr/>
        </p:nvSpPr>
        <p:spPr>
          <a:xfrm rot="16200000">
            <a:off x="-5984589" y="4040055"/>
            <a:ext cx="12707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spc="600" dirty="0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Игры разума игры разума игры разума </a:t>
            </a:r>
            <a:r>
              <a:rPr lang="ru-RU" sz="2000" spc="600" dirty="0" err="1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разума</a:t>
            </a:r>
            <a:r>
              <a:rPr lang="ru-RU" sz="2000" spc="600" dirty="0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игры разума </a:t>
            </a:r>
            <a:r>
              <a:rPr lang="ru-RU" sz="2000" spc="600" dirty="0" err="1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разума</a:t>
            </a:r>
            <a:r>
              <a:rPr lang="ru-RU" sz="2000" spc="600" dirty="0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игры разума</a:t>
            </a:r>
            <a:endParaRPr lang="ru-RU" sz="2000" spc="600" dirty="0">
              <a:solidFill>
                <a:srgbClr val="ABC6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05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1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86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576849-4627-41DB-8594-71638BCC27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908" t="29685" r="19592" b="51870"/>
          <a:stretch/>
        </p:blipFill>
        <p:spPr>
          <a:xfrm>
            <a:off x="9720305" y="0"/>
            <a:ext cx="2471694" cy="501396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0DC2FD4-9F85-4E70-AA3D-1ABF0BE8B0A7}"/>
              </a:ext>
            </a:extLst>
          </p:cNvPr>
          <p:cNvSpPr/>
          <p:nvPr/>
        </p:nvSpPr>
        <p:spPr>
          <a:xfrm>
            <a:off x="2330385" y="810626"/>
            <a:ext cx="75312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66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План реализации проекта</a:t>
            </a: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7513E508-72C6-482D-94A2-ABCDFD1E28CF}"/>
              </a:ext>
            </a:extLst>
          </p:cNvPr>
          <p:cNvGrpSpPr/>
          <p:nvPr/>
        </p:nvGrpSpPr>
        <p:grpSpPr>
          <a:xfrm>
            <a:off x="1918355" y="2919010"/>
            <a:ext cx="8355288" cy="2094950"/>
            <a:chOff x="1918356" y="2916387"/>
            <a:chExt cx="8355288" cy="2094950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6E96DC0B-1BA8-400E-8E0F-5A4A70A1ED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58439" y="4038599"/>
              <a:ext cx="6647357" cy="1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8ED0A5C7-DF47-449F-8816-0C1AA53187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58439" y="3212636"/>
              <a:ext cx="0" cy="825963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FCABFF8C-3C4D-4CC1-91AF-BE3104D69100}"/>
                </a:ext>
              </a:extLst>
            </p:cNvPr>
            <p:cNvSpPr/>
            <p:nvPr/>
          </p:nvSpPr>
          <p:spPr>
            <a:xfrm>
              <a:off x="2544412" y="3824572"/>
              <a:ext cx="428055" cy="428055"/>
            </a:xfrm>
            <a:prstGeom prst="ellipse">
              <a:avLst/>
            </a:prstGeom>
            <a:solidFill>
              <a:srgbClr val="731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72FD14E8-A468-49D3-8E5E-3C73D621F3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5796" y="3212635"/>
              <a:ext cx="0" cy="825963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CFE61924-517C-4F5B-BA49-2AF4E7BB6658}"/>
                </a:ext>
              </a:extLst>
            </p:cNvPr>
            <p:cNvSpPr/>
            <p:nvPr/>
          </p:nvSpPr>
          <p:spPr>
            <a:xfrm>
              <a:off x="9191767" y="3824570"/>
              <a:ext cx="428055" cy="428055"/>
            </a:xfrm>
            <a:prstGeom prst="ellipse">
              <a:avLst/>
            </a:prstGeom>
            <a:solidFill>
              <a:srgbClr val="731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89C56168-A6C6-4DBC-BA27-9A40141E9D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5999" y="3911829"/>
              <a:ext cx="0" cy="825963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2332A719-6DE2-42B1-8279-8CD107E9BA65}"/>
                </a:ext>
              </a:extLst>
            </p:cNvPr>
            <p:cNvSpPr/>
            <p:nvPr/>
          </p:nvSpPr>
          <p:spPr>
            <a:xfrm>
              <a:off x="5868089" y="3824569"/>
              <a:ext cx="428055" cy="428055"/>
            </a:xfrm>
            <a:prstGeom prst="ellipse">
              <a:avLst/>
            </a:prstGeom>
            <a:solidFill>
              <a:srgbClr val="731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: скругленные углы 25">
              <a:extLst>
                <a:ext uri="{FF2B5EF4-FFF2-40B4-BE49-F238E27FC236}">
                  <a16:creationId xmlns:a16="http://schemas.microsoft.com/office/drawing/2014/main" id="{05F6616E-B96F-4BAF-A245-7122EF5B3A3B}"/>
                </a:ext>
              </a:extLst>
            </p:cNvPr>
            <p:cNvSpPr/>
            <p:nvPr/>
          </p:nvSpPr>
          <p:spPr>
            <a:xfrm>
              <a:off x="1918356" y="2916388"/>
              <a:ext cx="1669463" cy="4084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id="{E48B5E2C-4F53-402F-9C48-5C3C8261E1DD}"/>
                </a:ext>
              </a:extLst>
            </p:cNvPr>
            <p:cNvSpPr/>
            <p:nvPr/>
          </p:nvSpPr>
          <p:spPr>
            <a:xfrm>
              <a:off x="5261268" y="4602895"/>
              <a:ext cx="1669463" cy="4084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: скругленные углы 27">
              <a:extLst>
                <a:ext uri="{FF2B5EF4-FFF2-40B4-BE49-F238E27FC236}">
                  <a16:creationId xmlns:a16="http://schemas.microsoft.com/office/drawing/2014/main" id="{CEAE3B4D-E82B-436A-A9F4-5ECD3A5AA751}"/>
                </a:ext>
              </a:extLst>
            </p:cNvPr>
            <p:cNvSpPr/>
            <p:nvPr/>
          </p:nvSpPr>
          <p:spPr>
            <a:xfrm>
              <a:off x="8604181" y="2919284"/>
              <a:ext cx="1669463" cy="4084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3A5512D6-1C52-4F76-84BD-361482353BD8}"/>
                </a:ext>
              </a:extLst>
            </p:cNvPr>
            <p:cNvSpPr/>
            <p:nvPr/>
          </p:nvSpPr>
          <p:spPr>
            <a:xfrm>
              <a:off x="2272236" y="2916387"/>
              <a:ext cx="9012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7310F0"/>
                  </a:solidFill>
                  <a:latin typeface="Bahnschrift SemiLight Condensed" panose="020B0502040204020203" pitchFamily="34" charset="0"/>
                  <a:ea typeface="Times New Roman" panose="02020603050405020304" pitchFamily="18" charset="0"/>
                </a:rPr>
                <a:t>Сентябрь</a:t>
              </a:r>
              <a:endParaRPr lang="ru-RU" dirty="0">
                <a:solidFill>
                  <a:srgbClr val="7310F0"/>
                </a:solidFill>
              </a:endParaRPr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79B14E7F-1BB1-41AE-B719-FE1857C2C803}"/>
                </a:ext>
              </a:extLst>
            </p:cNvPr>
            <p:cNvSpPr/>
            <p:nvPr/>
          </p:nvSpPr>
          <p:spPr>
            <a:xfrm>
              <a:off x="5380099" y="4612647"/>
              <a:ext cx="14478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7310F0"/>
                  </a:solidFill>
                  <a:latin typeface="Bahnschrift SemiLight Condensed" panose="020B0502040204020203" pitchFamily="34" charset="0"/>
                  <a:ea typeface="Times New Roman" panose="02020603050405020304" pitchFamily="18" charset="0"/>
                </a:rPr>
                <a:t>Октябрь-апрель</a:t>
              </a:r>
              <a:endParaRPr lang="ru-RU" dirty="0">
                <a:solidFill>
                  <a:srgbClr val="7310F0"/>
                </a:solidFill>
              </a:endParaRP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E94B4444-5B6F-4735-8B0A-83A3B62198DE}"/>
                </a:ext>
              </a:extLst>
            </p:cNvPr>
            <p:cNvSpPr/>
            <p:nvPr/>
          </p:nvSpPr>
          <p:spPr>
            <a:xfrm>
              <a:off x="9169191" y="2929251"/>
              <a:ext cx="4732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7310F0"/>
                  </a:solidFill>
                  <a:latin typeface="Bahnschrift SemiLight Condensed" panose="020B0502040204020203" pitchFamily="34" charset="0"/>
                  <a:ea typeface="Times New Roman" panose="02020603050405020304" pitchFamily="18" charset="0"/>
                </a:rPr>
                <a:t>май</a:t>
              </a:r>
              <a:endParaRPr lang="ru-RU" dirty="0">
                <a:solidFill>
                  <a:srgbClr val="7310F0"/>
                </a:solidFill>
              </a:endParaRPr>
            </a:p>
          </p:txBody>
        </p:sp>
      </p:grp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6F25D632-9494-4B5F-B9A8-9B923E8139E7}"/>
              </a:ext>
            </a:extLst>
          </p:cNvPr>
          <p:cNvSpPr/>
          <p:nvPr/>
        </p:nvSpPr>
        <p:spPr>
          <a:xfrm>
            <a:off x="1473412" y="4255247"/>
            <a:ext cx="29000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Изучение методической литературы по теме, поиск методических  материалов, первичная диагностика,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0A355464-2ED2-4A48-8E8B-FB1B0F2BD489}"/>
              </a:ext>
            </a:extLst>
          </p:cNvPr>
          <p:cNvSpPr/>
          <p:nvPr/>
        </p:nvSpPr>
        <p:spPr>
          <a:xfrm>
            <a:off x="2639112" y="3870779"/>
            <a:ext cx="2279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I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F73DA8DC-622F-4465-8208-C3D407A9CC38}"/>
              </a:ext>
            </a:extLst>
          </p:cNvPr>
          <p:cNvSpPr/>
          <p:nvPr/>
        </p:nvSpPr>
        <p:spPr>
          <a:xfrm>
            <a:off x="5946501" y="3885915"/>
            <a:ext cx="271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II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D57CA054-E6BC-410A-A75D-93F3B5D93AC7}"/>
              </a:ext>
            </a:extLst>
          </p:cNvPr>
          <p:cNvSpPr/>
          <p:nvPr/>
        </p:nvSpPr>
        <p:spPr>
          <a:xfrm>
            <a:off x="9238378" y="3866135"/>
            <a:ext cx="314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III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BB79703A-D97C-495B-B6D6-F34CF35483CD}"/>
              </a:ext>
            </a:extLst>
          </p:cNvPr>
          <p:cNvSpPr/>
          <p:nvPr/>
        </p:nvSpPr>
        <p:spPr>
          <a:xfrm>
            <a:off x="-7703092" y="6249360"/>
            <a:ext cx="21753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spc="6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игры разума игры разума игры разума игры разума игры разума игры разума </a:t>
            </a:r>
            <a:r>
              <a:rPr lang="ru-RU" sz="2000" spc="600" dirty="0" err="1">
                <a:solidFill>
                  <a:schemeClr val="bg1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разума</a:t>
            </a:r>
            <a:r>
              <a:rPr lang="ru-RU" sz="2000" spc="600" dirty="0">
                <a:solidFill>
                  <a:schemeClr val="bg1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игры разума игры разума игры разума игры разума</a:t>
            </a:r>
            <a:endParaRPr lang="ru-RU" sz="2000" spc="600" dirty="0">
              <a:solidFill>
                <a:schemeClr val="bg1"/>
              </a:solidFill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8327243-9AB6-43E3-BCDE-946549743AEB}"/>
              </a:ext>
            </a:extLst>
          </p:cNvPr>
          <p:cNvSpPr/>
          <p:nvPr/>
        </p:nvSpPr>
        <p:spPr>
          <a:xfrm>
            <a:off x="7505670" y="4263252"/>
            <a:ext cx="3779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Сбор и обработка методических и практических материалов, соотнесение прогнозируемых результатов с полученными, обобщение материалов проекта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A13A68BC-F682-4FAF-A437-69605C4327A2}"/>
              </a:ext>
            </a:extLst>
          </p:cNvPr>
          <p:cNvSpPr/>
          <p:nvPr/>
        </p:nvSpPr>
        <p:spPr>
          <a:xfrm>
            <a:off x="4456998" y="2773625"/>
            <a:ext cx="33349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Реализация и презентация проекта – открытое занятие по ФЭМП для педагогов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298AA0-194F-463B-84F2-CF8FA77A9B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9" t="29032" r="34605" b="27089"/>
          <a:stretch/>
        </p:blipFill>
        <p:spPr>
          <a:xfrm>
            <a:off x="78028" y="100200"/>
            <a:ext cx="1144160" cy="104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20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925 7.40741E-7 L 0.76315 7.40741E-7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C1B8B91-45D2-41F3-83E0-02367996BBFA}"/>
              </a:ext>
            </a:extLst>
          </p:cNvPr>
          <p:cNvSpPr/>
          <p:nvPr/>
        </p:nvSpPr>
        <p:spPr>
          <a:xfrm>
            <a:off x="8877781" y="0"/>
            <a:ext cx="3330567" cy="6858000"/>
          </a:xfrm>
          <a:prstGeom prst="rect">
            <a:avLst/>
          </a:prstGeom>
          <a:gradFill>
            <a:gsLst>
              <a:gs pos="35000">
                <a:srgbClr val="7310F0">
                  <a:alpha val="37000"/>
                </a:srgbClr>
              </a:gs>
              <a:gs pos="79000">
                <a:srgbClr val="D495CF">
                  <a:alpha val="48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7CEEEFF-2607-4156-9853-BE54B37ABE66}"/>
              </a:ext>
            </a:extLst>
          </p:cNvPr>
          <p:cNvSpPr/>
          <p:nvPr/>
        </p:nvSpPr>
        <p:spPr>
          <a:xfrm>
            <a:off x="3413211" y="281367"/>
            <a:ext cx="5213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Первичная диагностика</a:t>
            </a:r>
            <a:endParaRPr lang="ru-RU" sz="4800" dirty="0">
              <a:solidFill>
                <a:srgbClr val="7310F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AAF9AE9-5B5F-42AE-91AA-D95E6A5DC8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449075" y="92009"/>
            <a:ext cx="955040" cy="840206"/>
          </a:xfrm>
          <a:prstGeom prst="rect">
            <a:avLst/>
          </a:prstGeom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E1FB13B5-71E4-47A1-906B-EA8AB238CAF4}"/>
              </a:ext>
            </a:extLst>
          </p:cNvPr>
          <p:cNvSpPr/>
          <p:nvPr/>
        </p:nvSpPr>
        <p:spPr>
          <a:xfrm rot="21104250">
            <a:off x="5389454" y="1610201"/>
            <a:ext cx="5317225" cy="4542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127CBBAC-0D74-4809-95F8-D92106551A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0149173"/>
              </p:ext>
            </p:extLst>
          </p:nvPr>
        </p:nvGraphicFramePr>
        <p:xfrm>
          <a:off x="2375888" y="932215"/>
          <a:ext cx="8629570" cy="5782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C212FB4-6ADA-4CE1-9C41-76D8486B26A3}"/>
              </a:ext>
            </a:extLst>
          </p:cNvPr>
          <p:cNvSpPr/>
          <p:nvPr/>
        </p:nvSpPr>
        <p:spPr>
          <a:xfrm>
            <a:off x="10508379" y="92009"/>
            <a:ext cx="1797874" cy="706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6800"/>
              </a:lnSpc>
            </a:pPr>
            <a:r>
              <a:rPr lang="ru-RU" sz="8000" dirty="0">
                <a:solidFill>
                  <a:schemeClr val="bg1">
                    <a:alpha val="47000"/>
                  </a:schemeClr>
                </a:solidFill>
                <a:latin typeface="Bahnschrift SemiLight Condensed" panose="020B0502040204020203" pitchFamily="34" charset="0"/>
              </a:rPr>
              <a:t>Игры разума игры разума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9039CD7-1E29-422C-9917-6C2C1B779AF2}"/>
              </a:ext>
            </a:extLst>
          </p:cNvPr>
          <p:cNvCxnSpPr>
            <a:cxnSpLocks/>
          </p:cNvCxnSpPr>
          <p:nvPr/>
        </p:nvCxnSpPr>
        <p:spPr>
          <a:xfrm>
            <a:off x="279721" y="0"/>
            <a:ext cx="0" cy="6858000"/>
          </a:xfrm>
          <a:prstGeom prst="line">
            <a:avLst/>
          </a:prstGeom>
          <a:ln w="82550">
            <a:solidFill>
              <a:srgbClr val="CEAD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2A3361D-5B0C-45DD-9252-64A543E2B922}"/>
              </a:ext>
            </a:extLst>
          </p:cNvPr>
          <p:cNvSpPr/>
          <p:nvPr/>
        </p:nvSpPr>
        <p:spPr>
          <a:xfrm>
            <a:off x="784684" y="2950652"/>
            <a:ext cx="30187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Высокий уровень – 5 детей</a:t>
            </a:r>
            <a:endParaRPr lang="ru-RU" sz="2400" dirty="0">
              <a:solidFill>
                <a:srgbClr val="7310F0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C8525E6-1D8F-44AA-8414-98EF342BCB28}"/>
              </a:ext>
            </a:extLst>
          </p:cNvPr>
          <p:cNvSpPr/>
          <p:nvPr/>
        </p:nvSpPr>
        <p:spPr>
          <a:xfrm>
            <a:off x="784684" y="3949814"/>
            <a:ext cx="3090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D495CF"/>
                </a:solidFill>
                <a:latin typeface="Bahnschrift SemiLight Condensed" panose="020B0502040204020203" pitchFamily="34" charset="0"/>
              </a:rPr>
              <a:t>Средний уровень – 13 детей</a:t>
            </a:r>
            <a:endParaRPr lang="ru-RU" sz="2400" dirty="0">
              <a:solidFill>
                <a:srgbClr val="D495CF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969BCAF-0713-423E-AFC2-EC6B5016CC90}"/>
              </a:ext>
            </a:extLst>
          </p:cNvPr>
          <p:cNvSpPr/>
          <p:nvPr/>
        </p:nvSpPr>
        <p:spPr>
          <a:xfrm>
            <a:off x="784684" y="4948976"/>
            <a:ext cx="3097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CEADF9"/>
                </a:solidFill>
                <a:latin typeface="Bahnschrift SemiLight Condensed" panose="020B0502040204020203" pitchFamily="34" charset="0"/>
              </a:rPr>
              <a:t>Низкий уровень – 2 ребенка</a:t>
            </a:r>
            <a:endParaRPr lang="ru-RU" sz="2400" dirty="0">
              <a:solidFill>
                <a:srgbClr val="CEAD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72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4DB2475C-8F2E-46AA-8D4B-84094DE0B35B}"/>
              </a:ext>
            </a:extLst>
          </p:cNvPr>
          <p:cNvGrpSpPr/>
          <p:nvPr/>
        </p:nvGrpSpPr>
        <p:grpSpPr>
          <a:xfrm>
            <a:off x="0" y="0"/>
            <a:ext cx="12223897" cy="6858001"/>
            <a:chOff x="0" y="-1"/>
            <a:chExt cx="12223897" cy="6858001"/>
          </a:xfrm>
        </p:grpSpPr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id="{74819720-D00D-41D7-9D1D-9B35C8EB9A6C}"/>
                </a:ext>
              </a:extLst>
            </p:cNvPr>
            <p:cNvSpPr/>
            <p:nvPr/>
          </p:nvSpPr>
          <p:spPr>
            <a:xfrm>
              <a:off x="9814039" y="-1"/>
              <a:ext cx="2409858" cy="6858000"/>
            </a:xfrm>
            <a:prstGeom prst="rect">
              <a:avLst/>
            </a:prstGeom>
            <a:gradFill>
              <a:gsLst>
                <a:gs pos="35000">
                  <a:srgbClr val="7310F0">
                    <a:alpha val="37000"/>
                  </a:srgbClr>
                </a:gs>
                <a:gs pos="79000">
                  <a:srgbClr val="D495CF">
                    <a:alpha val="48000"/>
                  </a:srgb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E2F5816A-0534-4543-82F5-5FBB9BD75D94}"/>
                </a:ext>
              </a:extLst>
            </p:cNvPr>
            <p:cNvSpPr/>
            <p:nvPr/>
          </p:nvSpPr>
          <p:spPr>
            <a:xfrm>
              <a:off x="0" y="0"/>
              <a:ext cx="2409858" cy="6858000"/>
            </a:xfrm>
            <a:prstGeom prst="rect">
              <a:avLst/>
            </a:prstGeom>
            <a:gradFill>
              <a:gsLst>
                <a:gs pos="35000">
                  <a:srgbClr val="7310F0">
                    <a:alpha val="37000"/>
                  </a:srgbClr>
                </a:gs>
                <a:gs pos="79000">
                  <a:srgbClr val="D495CF">
                    <a:alpha val="48000"/>
                  </a:srgb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id="{036E3D79-0239-49B9-AFC9-B35563E1C6B4}"/>
                </a:ext>
              </a:extLst>
            </p:cNvPr>
            <p:cNvSpPr/>
            <p:nvPr/>
          </p:nvSpPr>
          <p:spPr>
            <a:xfrm>
              <a:off x="929215" y="2"/>
              <a:ext cx="10292316" cy="685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F3D0119-B245-42AC-80FA-CEBC2E9413E3}"/>
              </a:ext>
            </a:extLst>
          </p:cNvPr>
          <p:cNvSpPr/>
          <p:nvPr/>
        </p:nvSpPr>
        <p:spPr>
          <a:xfrm>
            <a:off x="3940549" y="214232"/>
            <a:ext cx="46458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D786F8"/>
                </a:solidFill>
                <a:latin typeface="Bahnschrift SemiLight Condensed" panose="020B0502040204020203" pitchFamily="34" charset="0"/>
              </a:rPr>
              <a:t>ПРАКТИЧЕСКАЯ ЧАСТЬ</a:t>
            </a:r>
            <a:endParaRPr lang="ru-RU" sz="4800" dirty="0">
              <a:solidFill>
                <a:srgbClr val="D786F8"/>
              </a:solidFill>
            </a:endParaRPr>
          </a:p>
        </p:txBody>
      </p: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1F2A6DAE-27C6-4454-803E-9562F040CB5E}"/>
              </a:ext>
            </a:extLst>
          </p:cNvPr>
          <p:cNvGrpSpPr/>
          <p:nvPr/>
        </p:nvGrpSpPr>
        <p:grpSpPr>
          <a:xfrm>
            <a:off x="4891071" y="2204646"/>
            <a:ext cx="2409858" cy="2448707"/>
            <a:chOff x="4891071" y="2204646"/>
            <a:chExt cx="2409858" cy="2448707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0B40AF09-5B89-4F5F-82CF-E9FF9504BE5F}"/>
                </a:ext>
              </a:extLst>
            </p:cNvPr>
            <p:cNvSpPr/>
            <p:nvPr/>
          </p:nvSpPr>
          <p:spPr>
            <a:xfrm>
              <a:off x="4891071" y="2204646"/>
              <a:ext cx="2409858" cy="2448707"/>
            </a:xfrm>
            <a:prstGeom prst="ellipse">
              <a:avLst/>
            </a:prstGeom>
            <a:solidFill>
              <a:srgbClr val="731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F51ED33A-53EF-40CB-BB16-7DBC35C865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91" t="29757" r="34760" b="28035"/>
            <a:stretch/>
          </p:blipFill>
          <p:spPr>
            <a:xfrm>
              <a:off x="5177289" y="2707415"/>
              <a:ext cx="1732374" cy="1443169"/>
            </a:xfrm>
            <a:prstGeom prst="rect">
              <a:avLst/>
            </a:prstGeom>
          </p:spPr>
        </p:pic>
      </p:grpSp>
      <p:grpSp>
        <p:nvGrpSpPr>
          <p:cNvPr id="30" name="Google Shape;534;p34">
            <a:extLst>
              <a:ext uri="{FF2B5EF4-FFF2-40B4-BE49-F238E27FC236}">
                <a16:creationId xmlns:a16="http://schemas.microsoft.com/office/drawing/2014/main" id="{04B6230D-719A-4A3D-B6AB-667BA1099C77}"/>
              </a:ext>
            </a:extLst>
          </p:cNvPr>
          <p:cNvGrpSpPr/>
          <p:nvPr/>
        </p:nvGrpSpPr>
        <p:grpSpPr>
          <a:xfrm rot="3776086" flipH="1">
            <a:off x="7445676" y="3856623"/>
            <a:ext cx="1146760" cy="587920"/>
            <a:chOff x="4232375" y="3335925"/>
            <a:chExt cx="743950" cy="684275"/>
          </a:xfrm>
        </p:grpSpPr>
        <p:sp>
          <p:nvSpPr>
            <p:cNvPr id="31" name="Google Shape;535;p34">
              <a:extLst>
                <a:ext uri="{FF2B5EF4-FFF2-40B4-BE49-F238E27FC236}">
                  <a16:creationId xmlns:a16="http://schemas.microsoft.com/office/drawing/2014/main" id="{47CCC413-A17E-4A26-8961-53B85EF45E2A}"/>
                </a:ext>
              </a:extLst>
            </p:cNvPr>
            <p:cNvSpPr/>
            <p:nvPr/>
          </p:nvSpPr>
          <p:spPr>
            <a:xfrm>
              <a:off x="4232375" y="3391025"/>
              <a:ext cx="743950" cy="629175"/>
            </a:xfrm>
            <a:custGeom>
              <a:avLst/>
              <a:gdLst/>
              <a:ahLst/>
              <a:cxnLst/>
              <a:rect l="l" t="t" r="r" b="b"/>
              <a:pathLst>
                <a:path w="29758" h="25167" extrusionOk="0">
                  <a:moveTo>
                    <a:pt x="29758" y="25167"/>
                  </a:moveTo>
                  <a:cubicBezTo>
                    <a:pt x="29758" y="12176"/>
                    <a:pt x="12738" y="2553"/>
                    <a:pt x="0" y="0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" name="Google Shape;536;p34">
              <a:extLst>
                <a:ext uri="{FF2B5EF4-FFF2-40B4-BE49-F238E27FC236}">
                  <a16:creationId xmlns:a16="http://schemas.microsoft.com/office/drawing/2014/main" id="{E0FB0F1B-23B7-4ECF-A7DE-F5DED1BF391A}"/>
                </a:ext>
              </a:extLst>
            </p:cNvPr>
            <p:cNvSpPr/>
            <p:nvPr/>
          </p:nvSpPr>
          <p:spPr>
            <a:xfrm>
              <a:off x="4232375" y="3391025"/>
              <a:ext cx="78075" cy="123975"/>
            </a:xfrm>
            <a:custGeom>
              <a:avLst/>
              <a:gdLst/>
              <a:ahLst/>
              <a:cxnLst/>
              <a:rect l="l" t="t" r="r" b="b"/>
              <a:pathLst>
                <a:path w="3123" h="4959" extrusionOk="0">
                  <a:moveTo>
                    <a:pt x="0" y="0"/>
                  </a:moveTo>
                  <a:cubicBezTo>
                    <a:pt x="1382" y="1380"/>
                    <a:pt x="2118" y="3284"/>
                    <a:pt x="3123" y="4959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" name="Google Shape;537;p34">
              <a:extLst>
                <a:ext uri="{FF2B5EF4-FFF2-40B4-BE49-F238E27FC236}">
                  <a16:creationId xmlns:a16="http://schemas.microsoft.com/office/drawing/2014/main" id="{F3595739-BF8B-4A04-84FB-CE8F7E07922C}"/>
                </a:ext>
              </a:extLst>
            </p:cNvPr>
            <p:cNvSpPr/>
            <p:nvPr/>
          </p:nvSpPr>
          <p:spPr>
            <a:xfrm>
              <a:off x="4237875" y="3335925"/>
              <a:ext cx="128600" cy="59700"/>
            </a:xfrm>
            <a:custGeom>
              <a:avLst/>
              <a:gdLst/>
              <a:ahLst/>
              <a:cxnLst/>
              <a:rect l="l" t="t" r="r" b="b"/>
              <a:pathLst>
                <a:path w="5144" h="2388" extrusionOk="0">
                  <a:moveTo>
                    <a:pt x="0" y="2388"/>
                  </a:moveTo>
                  <a:cubicBezTo>
                    <a:pt x="1337" y="1051"/>
                    <a:pt x="3290" y="371"/>
                    <a:pt x="5144" y="0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4" name="Google Shape;534;p34">
            <a:extLst>
              <a:ext uri="{FF2B5EF4-FFF2-40B4-BE49-F238E27FC236}">
                <a16:creationId xmlns:a16="http://schemas.microsoft.com/office/drawing/2014/main" id="{219CB1B5-400C-4969-AD53-CF44EC6C107E}"/>
              </a:ext>
            </a:extLst>
          </p:cNvPr>
          <p:cNvGrpSpPr/>
          <p:nvPr/>
        </p:nvGrpSpPr>
        <p:grpSpPr>
          <a:xfrm rot="17823914">
            <a:off x="3599564" y="3948657"/>
            <a:ext cx="1146760" cy="587920"/>
            <a:chOff x="4232375" y="3335925"/>
            <a:chExt cx="743950" cy="684275"/>
          </a:xfrm>
        </p:grpSpPr>
        <p:sp>
          <p:nvSpPr>
            <p:cNvPr id="35" name="Google Shape;535;p34">
              <a:extLst>
                <a:ext uri="{FF2B5EF4-FFF2-40B4-BE49-F238E27FC236}">
                  <a16:creationId xmlns:a16="http://schemas.microsoft.com/office/drawing/2014/main" id="{63FBF0E0-EC18-4E29-894E-E8C021AAB748}"/>
                </a:ext>
              </a:extLst>
            </p:cNvPr>
            <p:cNvSpPr/>
            <p:nvPr/>
          </p:nvSpPr>
          <p:spPr>
            <a:xfrm>
              <a:off x="4232375" y="3391025"/>
              <a:ext cx="743950" cy="629175"/>
            </a:xfrm>
            <a:custGeom>
              <a:avLst/>
              <a:gdLst/>
              <a:ahLst/>
              <a:cxnLst/>
              <a:rect l="l" t="t" r="r" b="b"/>
              <a:pathLst>
                <a:path w="29758" h="25167" extrusionOk="0">
                  <a:moveTo>
                    <a:pt x="29758" y="25167"/>
                  </a:moveTo>
                  <a:cubicBezTo>
                    <a:pt x="29758" y="12176"/>
                    <a:pt x="12738" y="2553"/>
                    <a:pt x="0" y="0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6" name="Google Shape;536;p34">
              <a:extLst>
                <a:ext uri="{FF2B5EF4-FFF2-40B4-BE49-F238E27FC236}">
                  <a16:creationId xmlns:a16="http://schemas.microsoft.com/office/drawing/2014/main" id="{82A9A12A-FFFC-4A67-A263-2334354251D1}"/>
                </a:ext>
              </a:extLst>
            </p:cNvPr>
            <p:cNvSpPr/>
            <p:nvPr/>
          </p:nvSpPr>
          <p:spPr>
            <a:xfrm>
              <a:off x="4232375" y="3391025"/>
              <a:ext cx="78075" cy="123975"/>
            </a:xfrm>
            <a:custGeom>
              <a:avLst/>
              <a:gdLst/>
              <a:ahLst/>
              <a:cxnLst/>
              <a:rect l="l" t="t" r="r" b="b"/>
              <a:pathLst>
                <a:path w="3123" h="4959" extrusionOk="0">
                  <a:moveTo>
                    <a:pt x="0" y="0"/>
                  </a:moveTo>
                  <a:cubicBezTo>
                    <a:pt x="1382" y="1380"/>
                    <a:pt x="2118" y="3284"/>
                    <a:pt x="3123" y="4959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" name="Google Shape;537;p34">
              <a:extLst>
                <a:ext uri="{FF2B5EF4-FFF2-40B4-BE49-F238E27FC236}">
                  <a16:creationId xmlns:a16="http://schemas.microsoft.com/office/drawing/2014/main" id="{7B4F871E-35E4-4C98-8A4B-540E66D81552}"/>
                </a:ext>
              </a:extLst>
            </p:cNvPr>
            <p:cNvSpPr/>
            <p:nvPr/>
          </p:nvSpPr>
          <p:spPr>
            <a:xfrm>
              <a:off x="4237875" y="3335925"/>
              <a:ext cx="128600" cy="59700"/>
            </a:xfrm>
            <a:custGeom>
              <a:avLst/>
              <a:gdLst/>
              <a:ahLst/>
              <a:cxnLst/>
              <a:rect l="l" t="t" r="r" b="b"/>
              <a:pathLst>
                <a:path w="5144" h="2388" extrusionOk="0">
                  <a:moveTo>
                    <a:pt x="0" y="2388"/>
                  </a:moveTo>
                  <a:cubicBezTo>
                    <a:pt x="1337" y="1051"/>
                    <a:pt x="3290" y="371"/>
                    <a:pt x="5144" y="0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8" name="Google Shape;534;p34">
            <a:extLst>
              <a:ext uri="{FF2B5EF4-FFF2-40B4-BE49-F238E27FC236}">
                <a16:creationId xmlns:a16="http://schemas.microsoft.com/office/drawing/2014/main" id="{C5D157E9-DE76-4472-B09D-EBA11E2AA921}"/>
              </a:ext>
            </a:extLst>
          </p:cNvPr>
          <p:cNvGrpSpPr/>
          <p:nvPr/>
        </p:nvGrpSpPr>
        <p:grpSpPr>
          <a:xfrm rot="20991138">
            <a:off x="4493323" y="2005455"/>
            <a:ext cx="523011" cy="651640"/>
            <a:chOff x="4232375" y="3335925"/>
            <a:chExt cx="743950" cy="684275"/>
          </a:xfrm>
        </p:grpSpPr>
        <p:sp>
          <p:nvSpPr>
            <p:cNvPr id="39" name="Google Shape;535;p34">
              <a:extLst>
                <a:ext uri="{FF2B5EF4-FFF2-40B4-BE49-F238E27FC236}">
                  <a16:creationId xmlns:a16="http://schemas.microsoft.com/office/drawing/2014/main" id="{505B0192-1990-4274-975D-AD2E5B07FB9E}"/>
                </a:ext>
              </a:extLst>
            </p:cNvPr>
            <p:cNvSpPr/>
            <p:nvPr/>
          </p:nvSpPr>
          <p:spPr>
            <a:xfrm>
              <a:off x="4232375" y="3391025"/>
              <a:ext cx="743950" cy="629175"/>
            </a:xfrm>
            <a:custGeom>
              <a:avLst/>
              <a:gdLst/>
              <a:ahLst/>
              <a:cxnLst/>
              <a:rect l="l" t="t" r="r" b="b"/>
              <a:pathLst>
                <a:path w="29758" h="25167" extrusionOk="0">
                  <a:moveTo>
                    <a:pt x="29758" y="25167"/>
                  </a:moveTo>
                  <a:cubicBezTo>
                    <a:pt x="29758" y="12176"/>
                    <a:pt x="12738" y="2553"/>
                    <a:pt x="0" y="0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" name="Google Shape;536;p34">
              <a:extLst>
                <a:ext uri="{FF2B5EF4-FFF2-40B4-BE49-F238E27FC236}">
                  <a16:creationId xmlns:a16="http://schemas.microsoft.com/office/drawing/2014/main" id="{DC950926-5BF2-4657-A92D-614FBE1F8668}"/>
                </a:ext>
              </a:extLst>
            </p:cNvPr>
            <p:cNvSpPr/>
            <p:nvPr/>
          </p:nvSpPr>
          <p:spPr>
            <a:xfrm>
              <a:off x="4232375" y="3391025"/>
              <a:ext cx="78075" cy="123975"/>
            </a:xfrm>
            <a:custGeom>
              <a:avLst/>
              <a:gdLst/>
              <a:ahLst/>
              <a:cxnLst/>
              <a:rect l="l" t="t" r="r" b="b"/>
              <a:pathLst>
                <a:path w="3123" h="4959" extrusionOk="0">
                  <a:moveTo>
                    <a:pt x="0" y="0"/>
                  </a:moveTo>
                  <a:cubicBezTo>
                    <a:pt x="1382" y="1380"/>
                    <a:pt x="2118" y="3284"/>
                    <a:pt x="3123" y="4959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Google Shape;537;p34">
              <a:extLst>
                <a:ext uri="{FF2B5EF4-FFF2-40B4-BE49-F238E27FC236}">
                  <a16:creationId xmlns:a16="http://schemas.microsoft.com/office/drawing/2014/main" id="{657537B0-EB0E-4C7A-B1C7-B7D3FA68B97A}"/>
                </a:ext>
              </a:extLst>
            </p:cNvPr>
            <p:cNvSpPr/>
            <p:nvPr/>
          </p:nvSpPr>
          <p:spPr>
            <a:xfrm>
              <a:off x="4237875" y="3335925"/>
              <a:ext cx="128600" cy="59700"/>
            </a:xfrm>
            <a:custGeom>
              <a:avLst/>
              <a:gdLst/>
              <a:ahLst/>
              <a:cxnLst/>
              <a:rect l="l" t="t" r="r" b="b"/>
              <a:pathLst>
                <a:path w="5144" h="2388" extrusionOk="0">
                  <a:moveTo>
                    <a:pt x="0" y="2388"/>
                  </a:moveTo>
                  <a:cubicBezTo>
                    <a:pt x="1337" y="1051"/>
                    <a:pt x="3290" y="371"/>
                    <a:pt x="5144" y="0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46" name="Google Shape;534;p34">
            <a:extLst>
              <a:ext uri="{FF2B5EF4-FFF2-40B4-BE49-F238E27FC236}">
                <a16:creationId xmlns:a16="http://schemas.microsoft.com/office/drawing/2014/main" id="{AEF1EAF5-94BF-44CC-A5BB-C2E430B71291}"/>
              </a:ext>
            </a:extLst>
          </p:cNvPr>
          <p:cNvGrpSpPr/>
          <p:nvPr/>
        </p:nvGrpSpPr>
        <p:grpSpPr>
          <a:xfrm rot="608862" flipH="1">
            <a:off x="7047859" y="1866517"/>
            <a:ext cx="834177" cy="732959"/>
            <a:chOff x="4232375" y="3335925"/>
            <a:chExt cx="743950" cy="684275"/>
          </a:xfrm>
        </p:grpSpPr>
        <p:sp>
          <p:nvSpPr>
            <p:cNvPr id="47" name="Google Shape;535;p34">
              <a:extLst>
                <a:ext uri="{FF2B5EF4-FFF2-40B4-BE49-F238E27FC236}">
                  <a16:creationId xmlns:a16="http://schemas.microsoft.com/office/drawing/2014/main" id="{2945E5BE-48AD-4042-8965-C6DC4623003C}"/>
                </a:ext>
              </a:extLst>
            </p:cNvPr>
            <p:cNvSpPr/>
            <p:nvPr/>
          </p:nvSpPr>
          <p:spPr>
            <a:xfrm>
              <a:off x="4232375" y="3391025"/>
              <a:ext cx="743950" cy="629175"/>
            </a:xfrm>
            <a:custGeom>
              <a:avLst/>
              <a:gdLst/>
              <a:ahLst/>
              <a:cxnLst/>
              <a:rect l="l" t="t" r="r" b="b"/>
              <a:pathLst>
                <a:path w="29758" h="25167" extrusionOk="0">
                  <a:moveTo>
                    <a:pt x="29758" y="25167"/>
                  </a:moveTo>
                  <a:cubicBezTo>
                    <a:pt x="29758" y="12176"/>
                    <a:pt x="12738" y="2553"/>
                    <a:pt x="0" y="0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" name="Google Shape;536;p34">
              <a:extLst>
                <a:ext uri="{FF2B5EF4-FFF2-40B4-BE49-F238E27FC236}">
                  <a16:creationId xmlns:a16="http://schemas.microsoft.com/office/drawing/2014/main" id="{51B53E23-041A-4302-AB87-C6E9B5AAE047}"/>
                </a:ext>
              </a:extLst>
            </p:cNvPr>
            <p:cNvSpPr/>
            <p:nvPr/>
          </p:nvSpPr>
          <p:spPr>
            <a:xfrm>
              <a:off x="4232375" y="3391025"/>
              <a:ext cx="78075" cy="123975"/>
            </a:xfrm>
            <a:custGeom>
              <a:avLst/>
              <a:gdLst/>
              <a:ahLst/>
              <a:cxnLst/>
              <a:rect l="l" t="t" r="r" b="b"/>
              <a:pathLst>
                <a:path w="3123" h="4959" extrusionOk="0">
                  <a:moveTo>
                    <a:pt x="0" y="0"/>
                  </a:moveTo>
                  <a:cubicBezTo>
                    <a:pt x="1382" y="1380"/>
                    <a:pt x="2118" y="3284"/>
                    <a:pt x="3123" y="4959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" name="Google Shape;537;p34">
              <a:extLst>
                <a:ext uri="{FF2B5EF4-FFF2-40B4-BE49-F238E27FC236}">
                  <a16:creationId xmlns:a16="http://schemas.microsoft.com/office/drawing/2014/main" id="{EB5E93E5-AF87-45E5-9D57-94FF8EE6B984}"/>
                </a:ext>
              </a:extLst>
            </p:cNvPr>
            <p:cNvSpPr/>
            <p:nvPr/>
          </p:nvSpPr>
          <p:spPr>
            <a:xfrm>
              <a:off x="4237875" y="3335925"/>
              <a:ext cx="128600" cy="59700"/>
            </a:xfrm>
            <a:custGeom>
              <a:avLst/>
              <a:gdLst/>
              <a:ahLst/>
              <a:cxnLst/>
              <a:rect l="l" t="t" r="r" b="b"/>
              <a:pathLst>
                <a:path w="5144" h="2388" extrusionOk="0">
                  <a:moveTo>
                    <a:pt x="0" y="2388"/>
                  </a:moveTo>
                  <a:cubicBezTo>
                    <a:pt x="1337" y="1051"/>
                    <a:pt x="3290" y="371"/>
                    <a:pt x="5144" y="0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50" name="Google Shape;1878;p67">
            <a:extLst>
              <a:ext uri="{FF2B5EF4-FFF2-40B4-BE49-F238E27FC236}">
                <a16:creationId xmlns:a16="http://schemas.microsoft.com/office/drawing/2014/main" id="{F7BF9185-0BC2-4058-8336-5C3DB6EEC6D2}"/>
              </a:ext>
            </a:extLst>
          </p:cNvPr>
          <p:cNvGrpSpPr/>
          <p:nvPr/>
        </p:nvGrpSpPr>
        <p:grpSpPr>
          <a:xfrm rot="2671107">
            <a:off x="3176577" y="2621820"/>
            <a:ext cx="1414443" cy="1062241"/>
            <a:chOff x="1820425" y="880795"/>
            <a:chExt cx="1175665" cy="833105"/>
          </a:xfrm>
        </p:grpSpPr>
        <p:sp>
          <p:nvSpPr>
            <p:cNvPr id="51" name="Google Shape;1879;p67">
              <a:extLst>
                <a:ext uri="{FF2B5EF4-FFF2-40B4-BE49-F238E27FC236}">
                  <a16:creationId xmlns:a16="http://schemas.microsoft.com/office/drawing/2014/main" id="{59A67EE9-E920-450A-8DF1-2B99FBD7716D}"/>
                </a:ext>
              </a:extLst>
            </p:cNvPr>
            <p:cNvSpPr/>
            <p:nvPr/>
          </p:nvSpPr>
          <p:spPr>
            <a:xfrm>
              <a:off x="1926915" y="880795"/>
              <a:ext cx="1069175" cy="805550"/>
            </a:xfrm>
            <a:custGeom>
              <a:avLst/>
              <a:gdLst/>
              <a:ahLst/>
              <a:cxnLst/>
              <a:rect l="l" t="t" r="r" b="b"/>
              <a:pathLst>
                <a:path w="42767" h="32222" extrusionOk="0">
                  <a:moveTo>
                    <a:pt x="149" y="32222"/>
                  </a:moveTo>
                  <a:cubicBezTo>
                    <a:pt x="-449" y="25042"/>
                    <a:pt x="4390" y="14747"/>
                    <a:pt x="11539" y="13852"/>
                  </a:cubicBezTo>
                  <a:cubicBezTo>
                    <a:pt x="14337" y="13502"/>
                    <a:pt x="17362" y="18215"/>
                    <a:pt x="16315" y="20833"/>
                  </a:cubicBezTo>
                  <a:cubicBezTo>
                    <a:pt x="15762" y="22216"/>
                    <a:pt x="12960" y="22622"/>
                    <a:pt x="11906" y="21568"/>
                  </a:cubicBezTo>
                  <a:cubicBezTo>
                    <a:pt x="8268" y="17930"/>
                    <a:pt x="8980" y="10090"/>
                    <a:pt x="12273" y="6137"/>
                  </a:cubicBezTo>
                  <a:cubicBezTo>
                    <a:pt x="16268" y="1342"/>
                    <a:pt x="24090" y="1819"/>
                    <a:pt x="30276" y="994"/>
                  </a:cubicBezTo>
                  <a:cubicBezTo>
                    <a:pt x="34403" y="444"/>
                    <a:pt x="39044" y="-870"/>
                    <a:pt x="42767" y="994"/>
                  </a:cubicBezTo>
                </a:path>
              </a:pathLst>
            </a:custGeom>
            <a:noFill/>
            <a:ln w="25400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" name="Google Shape;1880;p67">
              <a:extLst>
                <a:ext uri="{FF2B5EF4-FFF2-40B4-BE49-F238E27FC236}">
                  <a16:creationId xmlns:a16="http://schemas.microsoft.com/office/drawing/2014/main" id="{A29B05B4-168F-431E-B5EB-482BB5F802E1}"/>
                </a:ext>
              </a:extLst>
            </p:cNvPr>
            <p:cNvSpPr/>
            <p:nvPr/>
          </p:nvSpPr>
          <p:spPr>
            <a:xfrm>
              <a:off x="1820425" y="1603675"/>
              <a:ext cx="128600" cy="101025"/>
            </a:xfrm>
            <a:custGeom>
              <a:avLst/>
              <a:gdLst/>
              <a:ahLst/>
              <a:cxnLst/>
              <a:rect l="l" t="t" r="r" b="b"/>
              <a:pathLst>
                <a:path w="5144" h="4041" extrusionOk="0">
                  <a:moveTo>
                    <a:pt x="5144" y="4041"/>
                  </a:moveTo>
                  <a:cubicBezTo>
                    <a:pt x="3330" y="2831"/>
                    <a:pt x="976" y="1950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3" name="Google Shape;1881;p67">
              <a:extLst>
                <a:ext uri="{FF2B5EF4-FFF2-40B4-BE49-F238E27FC236}">
                  <a16:creationId xmlns:a16="http://schemas.microsoft.com/office/drawing/2014/main" id="{B3680466-93FA-41C2-AC39-B7D8F0138A1B}"/>
                </a:ext>
              </a:extLst>
            </p:cNvPr>
            <p:cNvSpPr/>
            <p:nvPr/>
          </p:nvSpPr>
          <p:spPr>
            <a:xfrm>
              <a:off x="1939835" y="1566925"/>
              <a:ext cx="82675" cy="146975"/>
            </a:xfrm>
            <a:custGeom>
              <a:avLst/>
              <a:gdLst/>
              <a:ahLst/>
              <a:cxnLst/>
              <a:rect l="l" t="t" r="r" b="b"/>
              <a:pathLst>
                <a:path w="3307" h="5879" extrusionOk="0">
                  <a:moveTo>
                    <a:pt x="0" y="5879"/>
                  </a:moveTo>
                  <a:cubicBezTo>
                    <a:pt x="710" y="3746"/>
                    <a:pt x="2300" y="2011"/>
                    <a:pt x="3307" y="0"/>
                  </a:cubicBezTo>
                </a:path>
              </a:pathLst>
            </a:custGeom>
            <a:noFill/>
            <a:ln w="25400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54" name="Google Shape;1878;p67">
            <a:extLst>
              <a:ext uri="{FF2B5EF4-FFF2-40B4-BE49-F238E27FC236}">
                <a16:creationId xmlns:a16="http://schemas.microsoft.com/office/drawing/2014/main" id="{8AC43A11-6E3D-4D08-81BB-EEF303261183}"/>
              </a:ext>
            </a:extLst>
          </p:cNvPr>
          <p:cNvGrpSpPr/>
          <p:nvPr/>
        </p:nvGrpSpPr>
        <p:grpSpPr>
          <a:xfrm rot="18928893" flipH="1">
            <a:off x="7528053" y="2612551"/>
            <a:ext cx="1414443" cy="1062241"/>
            <a:chOff x="1820425" y="880795"/>
            <a:chExt cx="1175665" cy="833105"/>
          </a:xfrm>
        </p:grpSpPr>
        <p:sp>
          <p:nvSpPr>
            <p:cNvPr id="55" name="Google Shape;1879;p67">
              <a:extLst>
                <a:ext uri="{FF2B5EF4-FFF2-40B4-BE49-F238E27FC236}">
                  <a16:creationId xmlns:a16="http://schemas.microsoft.com/office/drawing/2014/main" id="{2503CE5C-D152-44DA-A364-715C70126558}"/>
                </a:ext>
              </a:extLst>
            </p:cNvPr>
            <p:cNvSpPr/>
            <p:nvPr/>
          </p:nvSpPr>
          <p:spPr>
            <a:xfrm>
              <a:off x="1926915" y="880795"/>
              <a:ext cx="1069175" cy="805550"/>
            </a:xfrm>
            <a:custGeom>
              <a:avLst/>
              <a:gdLst/>
              <a:ahLst/>
              <a:cxnLst/>
              <a:rect l="l" t="t" r="r" b="b"/>
              <a:pathLst>
                <a:path w="42767" h="32222" extrusionOk="0">
                  <a:moveTo>
                    <a:pt x="149" y="32222"/>
                  </a:moveTo>
                  <a:cubicBezTo>
                    <a:pt x="-449" y="25042"/>
                    <a:pt x="4390" y="14747"/>
                    <a:pt x="11539" y="13852"/>
                  </a:cubicBezTo>
                  <a:cubicBezTo>
                    <a:pt x="14337" y="13502"/>
                    <a:pt x="17362" y="18215"/>
                    <a:pt x="16315" y="20833"/>
                  </a:cubicBezTo>
                  <a:cubicBezTo>
                    <a:pt x="15762" y="22216"/>
                    <a:pt x="12960" y="22622"/>
                    <a:pt x="11906" y="21568"/>
                  </a:cubicBezTo>
                  <a:cubicBezTo>
                    <a:pt x="8268" y="17930"/>
                    <a:pt x="8980" y="10090"/>
                    <a:pt x="12273" y="6137"/>
                  </a:cubicBezTo>
                  <a:cubicBezTo>
                    <a:pt x="16268" y="1342"/>
                    <a:pt x="24090" y="1819"/>
                    <a:pt x="30276" y="994"/>
                  </a:cubicBezTo>
                  <a:cubicBezTo>
                    <a:pt x="34403" y="444"/>
                    <a:pt x="39044" y="-870"/>
                    <a:pt x="42767" y="994"/>
                  </a:cubicBezTo>
                </a:path>
              </a:pathLst>
            </a:custGeom>
            <a:noFill/>
            <a:ln w="25400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" name="Google Shape;1880;p67">
              <a:extLst>
                <a:ext uri="{FF2B5EF4-FFF2-40B4-BE49-F238E27FC236}">
                  <a16:creationId xmlns:a16="http://schemas.microsoft.com/office/drawing/2014/main" id="{16E9FBDC-E9C7-4FAD-A35B-0870C0D696A1}"/>
                </a:ext>
              </a:extLst>
            </p:cNvPr>
            <p:cNvSpPr/>
            <p:nvPr/>
          </p:nvSpPr>
          <p:spPr>
            <a:xfrm>
              <a:off x="1820425" y="1603675"/>
              <a:ext cx="128600" cy="101025"/>
            </a:xfrm>
            <a:custGeom>
              <a:avLst/>
              <a:gdLst/>
              <a:ahLst/>
              <a:cxnLst/>
              <a:rect l="l" t="t" r="r" b="b"/>
              <a:pathLst>
                <a:path w="5144" h="4041" extrusionOk="0">
                  <a:moveTo>
                    <a:pt x="5144" y="4041"/>
                  </a:moveTo>
                  <a:cubicBezTo>
                    <a:pt x="3330" y="2831"/>
                    <a:pt x="976" y="1950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" name="Google Shape;1881;p67">
              <a:extLst>
                <a:ext uri="{FF2B5EF4-FFF2-40B4-BE49-F238E27FC236}">
                  <a16:creationId xmlns:a16="http://schemas.microsoft.com/office/drawing/2014/main" id="{CB964224-0D73-4C00-A5C3-23328A7B1351}"/>
                </a:ext>
              </a:extLst>
            </p:cNvPr>
            <p:cNvSpPr/>
            <p:nvPr/>
          </p:nvSpPr>
          <p:spPr>
            <a:xfrm>
              <a:off x="1939835" y="1566925"/>
              <a:ext cx="82675" cy="146975"/>
            </a:xfrm>
            <a:custGeom>
              <a:avLst/>
              <a:gdLst/>
              <a:ahLst/>
              <a:cxnLst/>
              <a:rect l="l" t="t" r="r" b="b"/>
              <a:pathLst>
                <a:path w="3307" h="5879" extrusionOk="0">
                  <a:moveTo>
                    <a:pt x="0" y="5879"/>
                  </a:moveTo>
                  <a:cubicBezTo>
                    <a:pt x="710" y="3746"/>
                    <a:pt x="2300" y="2011"/>
                    <a:pt x="3307" y="0"/>
                  </a:cubicBezTo>
                </a:path>
              </a:pathLst>
            </a:custGeom>
            <a:noFill/>
            <a:ln w="25400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65" name="Google Shape;534;p34">
            <a:extLst>
              <a:ext uri="{FF2B5EF4-FFF2-40B4-BE49-F238E27FC236}">
                <a16:creationId xmlns:a16="http://schemas.microsoft.com/office/drawing/2014/main" id="{C2959F76-8CAD-462A-A983-F34BAC151EAB}"/>
              </a:ext>
            </a:extLst>
          </p:cNvPr>
          <p:cNvGrpSpPr/>
          <p:nvPr/>
        </p:nvGrpSpPr>
        <p:grpSpPr>
          <a:xfrm rot="17823914" flipV="1">
            <a:off x="6103211" y="4811756"/>
            <a:ext cx="505276" cy="503477"/>
            <a:chOff x="4232375" y="3335925"/>
            <a:chExt cx="743950" cy="684275"/>
          </a:xfrm>
        </p:grpSpPr>
        <p:sp>
          <p:nvSpPr>
            <p:cNvPr id="66" name="Google Shape;535;p34">
              <a:extLst>
                <a:ext uri="{FF2B5EF4-FFF2-40B4-BE49-F238E27FC236}">
                  <a16:creationId xmlns:a16="http://schemas.microsoft.com/office/drawing/2014/main" id="{2C5DD385-97B5-40D4-966B-14CBBC753FC6}"/>
                </a:ext>
              </a:extLst>
            </p:cNvPr>
            <p:cNvSpPr/>
            <p:nvPr/>
          </p:nvSpPr>
          <p:spPr>
            <a:xfrm>
              <a:off x="4232375" y="3391025"/>
              <a:ext cx="743950" cy="629175"/>
            </a:xfrm>
            <a:custGeom>
              <a:avLst/>
              <a:gdLst/>
              <a:ahLst/>
              <a:cxnLst/>
              <a:rect l="l" t="t" r="r" b="b"/>
              <a:pathLst>
                <a:path w="29758" h="25167" extrusionOk="0">
                  <a:moveTo>
                    <a:pt x="29758" y="25167"/>
                  </a:moveTo>
                  <a:cubicBezTo>
                    <a:pt x="29758" y="12176"/>
                    <a:pt x="12738" y="2553"/>
                    <a:pt x="0" y="0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7" name="Google Shape;536;p34">
              <a:extLst>
                <a:ext uri="{FF2B5EF4-FFF2-40B4-BE49-F238E27FC236}">
                  <a16:creationId xmlns:a16="http://schemas.microsoft.com/office/drawing/2014/main" id="{2A8EBDF8-6CD3-48B2-8B64-EB6AF080E12D}"/>
                </a:ext>
              </a:extLst>
            </p:cNvPr>
            <p:cNvSpPr/>
            <p:nvPr/>
          </p:nvSpPr>
          <p:spPr>
            <a:xfrm>
              <a:off x="4232375" y="3391025"/>
              <a:ext cx="78075" cy="123975"/>
            </a:xfrm>
            <a:custGeom>
              <a:avLst/>
              <a:gdLst/>
              <a:ahLst/>
              <a:cxnLst/>
              <a:rect l="l" t="t" r="r" b="b"/>
              <a:pathLst>
                <a:path w="3123" h="4959" extrusionOk="0">
                  <a:moveTo>
                    <a:pt x="0" y="0"/>
                  </a:moveTo>
                  <a:cubicBezTo>
                    <a:pt x="1382" y="1380"/>
                    <a:pt x="2118" y="3284"/>
                    <a:pt x="3123" y="4959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8" name="Google Shape;537;p34">
              <a:extLst>
                <a:ext uri="{FF2B5EF4-FFF2-40B4-BE49-F238E27FC236}">
                  <a16:creationId xmlns:a16="http://schemas.microsoft.com/office/drawing/2014/main" id="{4E32F1CF-4956-4A9B-A8E2-996442C51C40}"/>
                </a:ext>
              </a:extLst>
            </p:cNvPr>
            <p:cNvSpPr/>
            <p:nvPr/>
          </p:nvSpPr>
          <p:spPr>
            <a:xfrm>
              <a:off x="4237875" y="3335925"/>
              <a:ext cx="128600" cy="59700"/>
            </a:xfrm>
            <a:custGeom>
              <a:avLst/>
              <a:gdLst/>
              <a:ahLst/>
              <a:cxnLst/>
              <a:rect l="l" t="t" r="r" b="b"/>
              <a:pathLst>
                <a:path w="5144" h="2388" extrusionOk="0">
                  <a:moveTo>
                    <a:pt x="0" y="2388"/>
                  </a:moveTo>
                  <a:cubicBezTo>
                    <a:pt x="1337" y="1051"/>
                    <a:pt x="3290" y="371"/>
                    <a:pt x="5144" y="0"/>
                  </a:cubicBezTo>
                </a:path>
              </a:pathLst>
            </a:custGeom>
            <a:noFill/>
            <a:ln w="34925" cap="flat" cmpd="sng">
              <a:solidFill>
                <a:srgbClr val="9CC8E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88" name="Группа 87">
            <a:extLst>
              <a:ext uri="{FF2B5EF4-FFF2-40B4-BE49-F238E27FC236}">
                <a16:creationId xmlns:a16="http://schemas.microsoft.com/office/drawing/2014/main" id="{64862D1C-3E6F-4916-8C03-9CBFF5ED969C}"/>
              </a:ext>
            </a:extLst>
          </p:cNvPr>
          <p:cNvGrpSpPr/>
          <p:nvPr/>
        </p:nvGrpSpPr>
        <p:grpSpPr>
          <a:xfrm>
            <a:off x="2289014" y="1429101"/>
            <a:ext cx="2331606" cy="1131280"/>
            <a:chOff x="2289014" y="1429101"/>
            <a:chExt cx="2331606" cy="1131280"/>
          </a:xfrm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9B75EC32-F701-41CB-8CE8-50DB6C67F1DC}"/>
                </a:ext>
              </a:extLst>
            </p:cNvPr>
            <p:cNvSpPr/>
            <p:nvPr/>
          </p:nvSpPr>
          <p:spPr>
            <a:xfrm>
              <a:off x="2289014" y="1526526"/>
              <a:ext cx="233160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  <a:ea typeface="Times New Roman" panose="02020603050405020304" pitchFamily="18" charset="0"/>
                </a:rPr>
                <a:t>Технология Никитина</a:t>
              </a:r>
            </a:p>
          </p:txBody>
        </p:sp>
        <p:sp>
          <p:nvSpPr>
            <p:cNvPr id="77" name="Овал 76">
              <a:extLst>
                <a:ext uri="{FF2B5EF4-FFF2-40B4-BE49-F238E27FC236}">
                  <a16:creationId xmlns:a16="http://schemas.microsoft.com/office/drawing/2014/main" id="{006A0F2C-3B56-4941-9322-92E71E6C2DED}"/>
                </a:ext>
              </a:extLst>
            </p:cNvPr>
            <p:cNvSpPr/>
            <p:nvPr/>
          </p:nvSpPr>
          <p:spPr>
            <a:xfrm rot="21002733">
              <a:off x="2454665" y="1429101"/>
              <a:ext cx="1901880" cy="1131280"/>
            </a:xfrm>
            <a:prstGeom prst="ellipse">
              <a:avLst/>
            </a:prstGeom>
            <a:noFill/>
            <a:ln w="22225">
              <a:solidFill>
                <a:srgbClr val="D786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id="{5A3827B1-23E2-4DB6-BA0D-1202AF23389D}"/>
              </a:ext>
            </a:extLst>
          </p:cNvPr>
          <p:cNvGrpSpPr/>
          <p:nvPr/>
        </p:nvGrpSpPr>
        <p:grpSpPr>
          <a:xfrm>
            <a:off x="1716787" y="2928874"/>
            <a:ext cx="1753312" cy="907952"/>
            <a:chOff x="1716787" y="2928874"/>
            <a:chExt cx="1753312" cy="907952"/>
          </a:xfrm>
        </p:grpSpPr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F73D98AC-A730-4208-BB28-A0676D5BFCAD}"/>
                </a:ext>
              </a:extLst>
            </p:cNvPr>
            <p:cNvSpPr/>
            <p:nvPr/>
          </p:nvSpPr>
          <p:spPr>
            <a:xfrm>
              <a:off x="1716787" y="3075057"/>
              <a:ext cx="17533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dirty="0" err="1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Пазлы</a:t>
              </a:r>
              <a:endParaRPr lang="ru-RU" sz="2800" dirty="0">
                <a:solidFill>
                  <a:srgbClr val="7310F0"/>
                </a:solidFill>
                <a:latin typeface="Bahnschrift SemiLight Condensed" panose="020B0502040204020203" pitchFamily="34" charset="0"/>
              </a:endParaRPr>
            </a:p>
          </p:txBody>
        </p:sp>
        <p:sp>
          <p:nvSpPr>
            <p:cNvPr id="78" name="Овал 77">
              <a:extLst>
                <a:ext uri="{FF2B5EF4-FFF2-40B4-BE49-F238E27FC236}">
                  <a16:creationId xmlns:a16="http://schemas.microsoft.com/office/drawing/2014/main" id="{1D25FE69-0011-407A-A828-B63D7F4901CE}"/>
                </a:ext>
              </a:extLst>
            </p:cNvPr>
            <p:cNvSpPr/>
            <p:nvPr/>
          </p:nvSpPr>
          <p:spPr>
            <a:xfrm rot="18051139">
              <a:off x="2119449" y="2807526"/>
              <a:ext cx="907952" cy="1150647"/>
            </a:xfrm>
            <a:prstGeom prst="ellipse">
              <a:avLst/>
            </a:prstGeom>
            <a:noFill/>
            <a:ln w="22225">
              <a:solidFill>
                <a:srgbClr val="D786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id="{3DC093E6-9106-47F3-9044-325D71549C4C}"/>
              </a:ext>
            </a:extLst>
          </p:cNvPr>
          <p:cNvGrpSpPr/>
          <p:nvPr/>
        </p:nvGrpSpPr>
        <p:grpSpPr>
          <a:xfrm>
            <a:off x="2430259" y="4557660"/>
            <a:ext cx="2049116" cy="1078898"/>
            <a:chOff x="2430259" y="4557660"/>
            <a:chExt cx="2049116" cy="1078898"/>
          </a:xfrm>
        </p:grpSpPr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5664B9C5-14D2-4AC5-899A-2A3758874EF0}"/>
                </a:ext>
              </a:extLst>
            </p:cNvPr>
            <p:cNvSpPr/>
            <p:nvPr/>
          </p:nvSpPr>
          <p:spPr>
            <a:xfrm>
              <a:off x="2430259" y="4557660"/>
              <a:ext cx="204911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Шашки шахматы</a:t>
              </a:r>
            </a:p>
          </p:txBody>
        </p:sp>
        <p:sp>
          <p:nvSpPr>
            <p:cNvPr id="79" name="Овал 78">
              <a:extLst>
                <a:ext uri="{FF2B5EF4-FFF2-40B4-BE49-F238E27FC236}">
                  <a16:creationId xmlns:a16="http://schemas.microsoft.com/office/drawing/2014/main" id="{DBCE90A4-5833-4176-A782-723E1DC781E4}"/>
                </a:ext>
              </a:extLst>
            </p:cNvPr>
            <p:cNvSpPr/>
            <p:nvPr/>
          </p:nvSpPr>
          <p:spPr>
            <a:xfrm rot="17333173">
              <a:off x="2920907" y="4392379"/>
              <a:ext cx="1017561" cy="1470797"/>
            </a:xfrm>
            <a:prstGeom prst="ellipse">
              <a:avLst/>
            </a:prstGeom>
            <a:noFill/>
            <a:ln w="22225">
              <a:solidFill>
                <a:srgbClr val="D786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2" name="Группа 91">
            <a:extLst>
              <a:ext uri="{FF2B5EF4-FFF2-40B4-BE49-F238E27FC236}">
                <a16:creationId xmlns:a16="http://schemas.microsoft.com/office/drawing/2014/main" id="{D84DB25E-300F-4EDE-BF7E-5D4CA32AE25D}"/>
              </a:ext>
            </a:extLst>
          </p:cNvPr>
          <p:cNvGrpSpPr/>
          <p:nvPr/>
        </p:nvGrpSpPr>
        <p:grpSpPr>
          <a:xfrm>
            <a:off x="6802990" y="4676763"/>
            <a:ext cx="3623208" cy="1083095"/>
            <a:chOff x="6802990" y="4676763"/>
            <a:chExt cx="3623208" cy="1083095"/>
          </a:xfrm>
        </p:grpSpPr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9626B500-CD80-4BF1-A6C7-485E397D7821}"/>
                </a:ext>
              </a:extLst>
            </p:cNvPr>
            <p:cNvSpPr/>
            <p:nvPr/>
          </p:nvSpPr>
          <p:spPr>
            <a:xfrm>
              <a:off x="6802990" y="4676763"/>
              <a:ext cx="362320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Техническое конструирование</a:t>
              </a:r>
            </a:p>
          </p:txBody>
        </p:sp>
        <p:sp>
          <p:nvSpPr>
            <p:cNvPr id="80" name="Овал 79">
              <a:extLst>
                <a:ext uri="{FF2B5EF4-FFF2-40B4-BE49-F238E27FC236}">
                  <a16:creationId xmlns:a16="http://schemas.microsoft.com/office/drawing/2014/main" id="{3A8EBB0B-FA96-44C3-8825-18DA9B16BFB4}"/>
                </a:ext>
              </a:extLst>
            </p:cNvPr>
            <p:cNvSpPr/>
            <p:nvPr/>
          </p:nvSpPr>
          <p:spPr>
            <a:xfrm rot="16200000">
              <a:off x="8090376" y="3947248"/>
              <a:ext cx="1080941" cy="2544280"/>
            </a:xfrm>
            <a:prstGeom prst="ellipse">
              <a:avLst/>
            </a:prstGeom>
            <a:noFill/>
            <a:ln w="22225">
              <a:solidFill>
                <a:srgbClr val="D786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1" name="Группа 90">
            <a:extLst>
              <a:ext uri="{FF2B5EF4-FFF2-40B4-BE49-F238E27FC236}">
                <a16:creationId xmlns:a16="http://schemas.microsoft.com/office/drawing/2014/main" id="{77241EFB-14FD-4BBD-88E5-555BD5712A0C}"/>
              </a:ext>
            </a:extLst>
          </p:cNvPr>
          <p:cNvGrpSpPr/>
          <p:nvPr/>
        </p:nvGrpSpPr>
        <p:grpSpPr>
          <a:xfrm>
            <a:off x="4890948" y="5580031"/>
            <a:ext cx="2615214" cy="1080940"/>
            <a:chOff x="4890948" y="5580031"/>
            <a:chExt cx="2615214" cy="1080940"/>
          </a:xfrm>
        </p:grpSpPr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75BA004B-3CEA-493C-A64E-0382BF75A134}"/>
                </a:ext>
              </a:extLst>
            </p:cNvPr>
            <p:cNvSpPr/>
            <p:nvPr/>
          </p:nvSpPr>
          <p:spPr>
            <a:xfrm>
              <a:off x="4890948" y="5666569"/>
              <a:ext cx="26152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Интерактивные игры</a:t>
              </a:r>
            </a:p>
          </p:txBody>
        </p:sp>
        <p:sp>
          <p:nvSpPr>
            <p:cNvPr id="81" name="Овал 80">
              <a:extLst>
                <a:ext uri="{FF2B5EF4-FFF2-40B4-BE49-F238E27FC236}">
                  <a16:creationId xmlns:a16="http://schemas.microsoft.com/office/drawing/2014/main" id="{787B177B-293C-4436-A74E-439157B096AA}"/>
                </a:ext>
              </a:extLst>
            </p:cNvPr>
            <p:cNvSpPr/>
            <p:nvPr/>
          </p:nvSpPr>
          <p:spPr>
            <a:xfrm rot="16200000">
              <a:off x="5651300" y="5033480"/>
              <a:ext cx="1080940" cy="2174042"/>
            </a:xfrm>
            <a:prstGeom prst="ellipse">
              <a:avLst/>
            </a:prstGeom>
            <a:noFill/>
            <a:ln w="22225">
              <a:solidFill>
                <a:srgbClr val="D786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>
            <a:extLst>
              <a:ext uri="{FF2B5EF4-FFF2-40B4-BE49-F238E27FC236}">
                <a16:creationId xmlns:a16="http://schemas.microsoft.com/office/drawing/2014/main" id="{8D1D8718-A902-436B-8EE1-412476C4D1E0}"/>
              </a:ext>
            </a:extLst>
          </p:cNvPr>
          <p:cNvGrpSpPr/>
          <p:nvPr/>
        </p:nvGrpSpPr>
        <p:grpSpPr>
          <a:xfrm>
            <a:off x="8888922" y="2809300"/>
            <a:ext cx="2242609" cy="1080940"/>
            <a:chOff x="8888922" y="2809300"/>
            <a:chExt cx="2242609" cy="1080940"/>
          </a:xfrm>
        </p:grpSpPr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79607F36-AD2E-4EE2-B5B0-34A0EC8B9A1F}"/>
                </a:ext>
              </a:extLst>
            </p:cNvPr>
            <p:cNvSpPr/>
            <p:nvPr/>
          </p:nvSpPr>
          <p:spPr>
            <a:xfrm>
              <a:off x="8888922" y="2907196"/>
              <a:ext cx="224260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Конструктор </a:t>
              </a:r>
              <a:r>
                <a:rPr lang="ru-RU" sz="2800" dirty="0" err="1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cuboro</a:t>
              </a:r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 </a:t>
              </a:r>
            </a:p>
          </p:txBody>
        </p:sp>
        <p:sp>
          <p:nvSpPr>
            <p:cNvPr id="82" name="Овал 81">
              <a:extLst>
                <a:ext uri="{FF2B5EF4-FFF2-40B4-BE49-F238E27FC236}">
                  <a16:creationId xmlns:a16="http://schemas.microsoft.com/office/drawing/2014/main" id="{CD96FF82-8743-4121-BC96-C892CD5147B6}"/>
                </a:ext>
              </a:extLst>
            </p:cNvPr>
            <p:cNvSpPr/>
            <p:nvPr/>
          </p:nvSpPr>
          <p:spPr>
            <a:xfrm rot="16200000">
              <a:off x="9416466" y="2451633"/>
              <a:ext cx="1080940" cy="1796273"/>
            </a:xfrm>
            <a:prstGeom prst="ellipse">
              <a:avLst/>
            </a:prstGeom>
            <a:noFill/>
            <a:ln w="22225">
              <a:solidFill>
                <a:srgbClr val="D786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4" name="Группа 93">
            <a:extLst>
              <a:ext uri="{FF2B5EF4-FFF2-40B4-BE49-F238E27FC236}">
                <a16:creationId xmlns:a16="http://schemas.microsoft.com/office/drawing/2014/main" id="{978D8F2E-9065-4DA0-929F-9791826E1B85}"/>
              </a:ext>
            </a:extLst>
          </p:cNvPr>
          <p:cNvGrpSpPr/>
          <p:nvPr/>
        </p:nvGrpSpPr>
        <p:grpSpPr>
          <a:xfrm>
            <a:off x="7943480" y="1526527"/>
            <a:ext cx="1959506" cy="1225605"/>
            <a:chOff x="7943480" y="1526527"/>
            <a:chExt cx="1959506" cy="1225605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FD5268E2-D615-40FE-820E-2D7869F63F5B}"/>
                </a:ext>
              </a:extLst>
            </p:cNvPr>
            <p:cNvSpPr/>
            <p:nvPr/>
          </p:nvSpPr>
          <p:spPr>
            <a:xfrm>
              <a:off x="7943480" y="1526527"/>
              <a:ext cx="195950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dirty="0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Игры </a:t>
              </a:r>
              <a:r>
                <a:rPr lang="ru-RU" sz="2800" dirty="0" err="1">
                  <a:solidFill>
                    <a:srgbClr val="7310F0"/>
                  </a:solidFill>
                  <a:latin typeface="Bahnschrift SemiLight Condensed" panose="020B0502040204020203" pitchFamily="34" charset="0"/>
                </a:rPr>
                <a:t>Воскобовича</a:t>
              </a:r>
              <a:endParaRPr lang="ru-RU" sz="2800" dirty="0">
                <a:solidFill>
                  <a:srgbClr val="7310F0"/>
                </a:solidFill>
              </a:endParaRPr>
            </a:p>
          </p:txBody>
        </p:sp>
        <p:sp>
          <p:nvSpPr>
            <p:cNvPr id="83" name="Овал 82">
              <a:extLst>
                <a:ext uri="{FF2B5EF4-FFF2-40B4-BE49-F238E27FC236}">
                  <a16:creationId xmlns:a16="http://schemas.microsoft.com/office/drawing/2014/main" id="{3AB96BBB-1E01-4FC4-BB89-ABFB7C872CB3}"/>
                </a:ext>
              </a:extLst>
            </p:cNvPr>
            <p:cNvSpPr/>
            <p:nvPr/>
          </p:nvSpPr>
          <p:spPr>
            <a:xfrm rot="16752139">
              <a:off x="8312752" y="1287644"/>
              <a:ext cx="1174434" cy="1754542"/>
            </a:xfrm>
            <a:prstGeom prst="ellipse">
              <a:avLst/>
            </a:prstGeom>
            <a:noFill/>
            <a:ln w="22225">
              <a:solidFill>
                <a:srgbClr val="D786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14588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6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F6CE7DFE-0A02-4D22-BFEA-D958912593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00" t="63852" r="61566" b="19513"/>
          <a:stretch/>
        </p:blipFill>
        <p:spPr>
          <a:xfrm>
            <a:off x="-42812" y="1058199"/>
            <a:ext cx="1630962" cy="5862319"/>
          </a:xfrm>
          <a:prstGeom prst="rect">
            <a:avLst/>
          </a:prstGeom>
        </p:spPr>
      </p:pic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6E2DE8E-71C6-48E9-B3EF-CE99CB30C62E}"/>
              </a:ext>
            </a:extLst>
          </p:cNvPr>
          <p:cNvGrpSpPr/>
          <p:nvPr/>
        </p:nvGrpSpPr>
        <p:grpSpPr>
          <a:xfrm>
            <a:off x="5049750" y="2615078"/>
            <a:ext cx="2365551" cy="2611659"/>
            <a:chOff x="1385820" y="2671899"/>
            <a:chExt cx="2720412" cy="3003441"/>
          </a:xfrm>
        </p:grpSpPr>
        <p:sp>
          <p:nvSpPr>
            <p:cNvPr id="30" name="Арка 29">
              <a:extLst>
                <a:ext uri="{FF2B5EF4-FFF2-40B4-BE49-F238E27FC236}">
                  <a16:creationId xmlns:a16="http://schemas.microsoft.com/office/drawing/2014/main" id="{CEF49ADB-CD10-43DB-848F-33248E85C33E}"/>
                </a:ext>
              </a:extLst>
            </p:cNvPr>
            <p:cNvSpPr/>
            <p:nvPr/>
          </p:nvSpPr>
          <p:spPr>
            <a:xfrm rot="13760331">
              <a:off x="1113440" y="3101719"/>
              <a:ext cx="2846001" cy="2301241"/>
            </a:xfrm>
            <a:prstGeom prst="blockArc">
              <a:avLst/>
            </a:prstGeom>
            <a:solidFill>
              <a:srgbClr val="D78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16B40B22-809B-46B4-961C-EE8880DBC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62"/>
            <a:stretch>
              <a:fillRect/>
            </a:stretch>
          </p:blipFill>
          <p:spPr>
            <a:xfrm>
              <a:off x="1546639" y="2804160"/>
              <a:ext cx="2559593" cy="2432595"/>
            </a:xfrm>
            <a:custGeom>
              <a:avLst/>
              <a:gdLst>
                <a:gd name="connsiteX0" fmla="*/ 2048843 w 4097729"/>
                <a:gd name="connsiteY0" fmla="*/ 0 h 3894413"/>
                <a:gd name="connsiteX1" fmla="*/ 2048886 w 4097729"/>
                <a:gd name="connsiteY1" fmla="*/ 0 h 3894413"/>
                <a:gd name="connsiteX2" fmla="*/ 2258349 w 4097729"/>
                <a:gd name="connsiteY2" fmla="*/ 10052 h 3894413"/>
                <a:gd name="connsiteX3" fmla="*/ 4097729 w 4097729"/>
                <a:gd name="connsiteY3" fmla="*/ 1947206 h 3894413"/>
                <a:gd name="connsiteX4" fmla="*/ 2048864 w 4097729"/>
                <a:gd name="connsiteY4" fmla="*/ 3894413 h 3894413"/>
                <a:gd name="connsiteX5" fmla="*/ 10577 w 4097729"/>
                <a:gd name="connsiteY5" fmla="*/ 2146297 h 3894413"/>
                <a:gd name="connsiteX6" fmla="*/ 0 w 4097729"/>
                <a:gd name="connsiteY6" fmla="*/ 1947225 h 3894413"/>
                <a:gd name="connsiteX7" fmla="*/ 0 w 4097729"/>
                <a:gd name="connsiteY7" fmla="*/ 1947188 h 3894413"/>
                <a:gd name="connsiteX8" fmla="*/ 10577 w 4097729"/>
                <a:gd name="connsiteY8" fmla="*/ 1748116 h 3894413"/>
                <a:gd name="connsiteX9" fmla="*/ 1839380 w 4097729"/>
                <a:gd name="connsiteY9" fmla="*/ 10052 h 389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97729" h="3894413">
                  <a:moveTo>
                    <a:pt x="2048843" y="0"/>
                  </a:moveTo>
                  <a:lnTo>
                    <a:pt x="2048886" y="0"/>
                  </a:lnTo>
                  <a:lnTo>
                    <a:pt x="2258349" y="10052"/>
                  </a:lnTo>
                  <a:cubicBezTo>
                    <a:pt x="3291501" y="109769"/>
                    <a:pt x="4097729" y="939007"/>
                    <a:pt x="4097729" y="1947206"/>
                  </a:cubicBezTo>
                  <a:cubicBezTo>
                    <a:pt x="4097729" y="3022619"/>
                    <a:pt x="3180421" y="3894413"/>
                    <a:pt x="2048864" y="3894413"/>
                  </a:cubicBezTo>
                  <a:cubicBezTo>
                    <a:pt x="988029" y="3894413"/>
                    <a:pt x="115499" y="3128188"/>
                    <a:pt x="10577" y="2146297"/>
                  </a:cubicBezTo>
                  <a:lnTo>
                    <a:pt x="0" y="1947225"/>
                  </a:lnTo>
                  <a:lnTo>
                    <a:pt x="0" y="1947188"/>
                  </a:lnTo>
                  <a:lnTo>
                    <a:pt x="10577" y="1748116"/>
                  </a:lnTo>
                  <a:cubicBezTo>
                    <a:pt x="108505" y="831684"/>
                    <a:pt x="875104" y="103121"/>
                    <a:pt x="1839380" y="10052"/>
                  </a:cubicBezTo>
                  <a:close/>
                </a:path>
              </a:pathLst>
            </a:custGeom>
          </p:spPr>
        </p:pic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AAE237DE-5D20-4BB4-802C-2543525282BE}"/>
                </a:ext>
              </a:extLst>
            </p:cNvPr>
            <p:cNvSpPr/>
            <p:nvPr/>
          </p:nvSpPr>
          <p:spPr>
            <a:xfrm>
              <a:off x="3237635" y="2671899"/>
              <a:ext cx="527958" cy="527958"/>
            </a:xfrm>
            <a:prstGeom prst="ellipse">
              <a:avLst/>
            </a:prstGeom>
            <a:solidFill>
              <a:srgbClr val="731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25865A0E-2212-4DDF-8A2E-D067FBC0CD56}"/>
              </a:ext>
            </a:extLst>
          </p:cNvPr>
          <p:cNvGrpSpPr/>
          <p:nvPr/>
        </p:nvGrpSpPr>
        <p:grpSpPr>
          <a:xfrm>
            <a:off x="1734538" y="2601767"/>
            <a:ext cx="2294712" cy="2562988"/>
            <a:chOff x="4750572" y="2667000"/>
            <a:chExt cx="2625224" cy="2932140"/>
          </a:xfrm>
        </p:grpSpPr>
        <p:sp>
          <p:nvSpPr>
            <p:cNvPr id="31" name="Арка 30">
              <a:extLst>
                <a:ext uri="{FF2B5EF4-FFF2-40B4-BE49-F238E27FC236}">
                  <a16:creationId xmlns:a16="http://schemas.microsoft.com/office/drawing/2014/main" id="{65EAAD19-AA01-4B68-8658-AF07745883D9}"/>
                </a:ext>
              </a:extLst>
            </p:cNvPr>
            <p:cNvSpPr/>
            <p:nvPr/>
          </p:nvSpPr>
          <p:spPr>
            <a:xfrm rot="13760331">
              <a:off x="4478192" y="3025519"/>
              <a:ext cx="2846001" cy="2301241"/>
            </a:xfrm>
            <a:prstGeom prst="blockArc">
              <a:avLst/>
            </a:prstGeom>
            <a:solidFill>
              <a:srgbClr val="D78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0A87DEAF-6B2F-4457-AEBA-D5F775C428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7" t="561" r="1027" b="1492"/>
            <a:stretch>
              <a:fillRect/>
            </a:stretch>
          </p:blipFill>
          <p:spPr>
            <a:xfrm>
              <a:off x="4943202" y="2804160"/>
              <a:ext cx="2432594" cy="2432594"/>
            </a:xfrm>
            <a:custGeom>
              <a:avLst/>
              <a:gdLst>
                <a:gd name="connsiteX0" fmla="*/ 1865890 w 3731780"/>
                <a:gd name="connsiteY0" fmla="*/ 0 h 3731780"/>
                <a:gd name="connsiteX1" fmla="*/ 3731780 w 3731780"/>
                <a:gd name="connsiteY1" fmla="*/ 1865890 h 3731780"/>
                <a:gd name="connsiteX2" fmla="*/ 1865890 w 3731780"/>
                <a:gd name="connsiteY2" fmla="*/ 3731780 h 3731780"/>
                <a:gd name="connsiteX3" fmla="*/ 0 w 3731780"/>
                <a:gd name="connsiteY3" fmla="*/ 1865890 h 3731780"/>
                <a:gd name="connsiteX4" fmla="*/ 1865890 w 3731780"/>
                <a:gd name="connsiteY4" fmla="*/ 0 h 3731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1780" h="3731780">
                  <a:moveTo>
                    <a:pt x="1865890" y="0"/>
                  </a:moveTo>
                  <a:cubicBezTo>
                    <a:pt x="2896393" y="0"/>
                    <a:pt x="3731780" y="835387"/>
                    <a:pt x="3731780" y="1865890"/>
                  </a:cubicBezTo>
                  <a:cubicBezTo>
                    <a:pt x="3731780" y="2896393"/>
                    <a:pt x="2896393" y="3731780"/>
                    <a:pt x="1865890" y="3731780"/>
                  </a:cubicBezTo>
                  <a:cubicBezTo>
                    <a:pt x="835387" y="3731780"/>
                    <a:pt x="0" y="2896393"/>
                    <a:pt x="0" y="1865890"/>
                  </a:cubicBezTo>
                  <a:cubicBezTo>
                    <a:pt x="0" y="835387"/>
                    <a:pt x="835387" y="0"/>
                    <a:pt x="1865890" y="0"/>
                  </a:cubicBezTo>
                  <a:close/>
                </a:path>
              </a:pathLst>
            </a:custGeom>
          </p:spPr>
        </p:pic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0BB74920-BCE4-4B6C-B83E-D4913319AD4F}"/>
                </a:ext>
              </a:extLst>
            </p:cNvPr>
            <p:cNvSpPr/>
            <p:nvPr/>
          </p:nvSpPr>
          <p:spPr>
            <a:xfrm>
              <a:off x="6576565" y="2667000"/>
              <a:ext cx="527958" cy="527958"/>
            </a:xfrm>
            <a:prstGeom prst="ellipse">
              <a:avLst/>
            </a:prstGeom>
            <a:solidFill>
              <a:srgbClr val="731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357ABFED-C5F4-482C-9722-79BD7D89CF53}"/>
              </a:ext>
            </a:extLst>
          </p:cNvPr>
          <p:cNvGrpSpPr/>
          <p:nvPr/>
        </p:nvGrpSpPr>
        <p:grpSpPr>
          <a:xfrm>
            <a:off x="8589512" y="2601767"/>
            <a:ext cx="2231266" cy="2616163"/>
            <a:chOff x="8118610" y="2667000"/>
            <a:chExt cx="2526751" cy="2962620"/>
          </a:xfrm>
        </p:grpSpPr>
        <p:sp>
          <p:nvSpPr>
            <p:cNvPr id="32" name="Арка 31">
              <a:extLst>
                <a:ext uri="{FF2B5EF4-FFF2-40B4-BE49-F238E27FC236}">
                  <a16:creationId xmlns:a16="http://schemas.microsoft.com/office/drawing/2014/main" id="{D6D43211-541D-403C-B331-AB573703A7AF}"/>
                </a:ext>
              </a:extLst>
            </p:cNvPr>
            <p:cNvSpPr/>
            <p:nvPr/>
          </p:nvSpPr>
          <p:spPr>
            <a:xfrm rot="13760331">
              <a:off x="7846230" y="3055999"/>
              <a:ext cx="2846001" cy="2301241"/>
            </a:xfrm>
            <a:prstGeom prst="blockArc">
              <a:avLst/>
            </a:prstGeom>
            <a:solidFill>
              <a:srgbClr val="D78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049A346E-495D-4B1F-BE1D-E4554A2BF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6" r="1146" b="2292"/>
            <a:stretch>
              <a:fillRect/>
            </a:stretch>
          </p:blipFill>
          <p:spPr>
            <a:xfrm>
              <a:off x="8212766" y="2804160"/>
              <a:ext cx="2432595" cy="2432595"/>
            </a:xfrm>
            <a:custGeom>
              <a:avLst/>
              <a:gdLst>
                <a:gd name="connsiteX0" fmla="*/ 1861333 w 3722666"/>
                <a:gd name="connsiteY0" fmla="*/ 0 h 3722666"/>
                <a:gd name="connsiteX1" fmla="*/ 3722666 w 3722666"/>
                <a:gd name="connsiteY1" fmla="*/ 1861333 h 3722666"/>
                <a:gd name="connsiteX2" fmla="*/ 1861333 w 3722666"/>
                <a:gd name="connsiteY2" fmla="*/ 3722666 h 3722666"/>
                <a:gd name="connsiteX3" fmla="*/ 0 w 3722666"/>
                <a:gd name="connsiteY3" fmla="*/ 1861333 h 3722666"/>
                <a:gd name="connsiteX4" fmla="*/ 1861333 w 3722666"/>
                <a:gd name="connsiteY4" fmla="*/ 0 h 372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2666" h="3722666">
                  <a:moveTo>
                    <a:pt x="1861333" y="0"/>
                  </a:moveTo>
                  <a:cubicBezTo>
                    <a:pt x="2889319" y="0"/>
                    <a:pt x="3722666" y="833347"/>
                    <a:pt x="3722666" y="1861333"/>
                  </a:cubicBezTo>
                  <a:cubicBezTo>
                    <a:pt x="3722666" y="2889319"/>
                    <a:pt x="2889319" y="3722666"/>
                    <a:pt x="1861333" y="3722666"/>
                  </a:cubicBezTo>
                  <a:cubicBezTo>
                    <a:pt x="833347" y="3722666"/>
                    <a:pt x="0" y="2889319"/>
                    <a:pt x="0" y="1861333"/>
                  </a:cubicBezTo>
                  <a:cubicBezTo>
                    <a:pt x="0" y="833347"/>
                    <a:pt x="833347" y="0"/>
                    <a:pt x="1861333" y="0"/>
                  </a:cubicBezTo>
                  <a:close/>
                </a:path>
              </a:pathLst>
            </a:custGeom>
          </p:spPr>
        </p:pic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6739F6AF-DE65-4B3C-BD6D-53F331A8EEC5}"/>
                </a:ext>
              </a:extLst>
            </p:cNvPr>
            <p:cNvSpPr/>
            <p:nvPr/>
          </p:nvSpPr>
          <p:spPr>
            <a:xfrm>
              <a:off x="9901295" y="2667000"/>
              <a:ext cx="527958" cy="527958"/>
            </a:xfrm>
            <a:prstGeom prst="ellipse">
              <a:avLst/>
            </a:prstGeom>
            <a:solidFill>
              <a:srgbClr val="731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AF448053-4F2A-4FB9-97FD-1F58F32DC866}"/>
              </a:ext>
            </a:extLst>
          </p:cNvPr>
          <p:cNvSpPr/>
          <p:nvPr/>
        </p:nvSpPr>
        <p:spPr>
          <a:xfrm>
            <a:off x="3062904" y="504584"/>
            <a:ext cx="59747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rgbClr val="7310F0"/>
                </a:solidFill>
                <a:latin typeface="Bahnschrift SemiLight Condensed" panose="020B0502040204020203" pitchFamily="34" charset="0"/>
              </a:rPr>
              <a:t>ТЕХНИЧЕСКОЕ КОНСТРУИРОВАНИЕ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16C9FFFB-8B5D-404E-AAF1-7A7DBF197167}"/>
              </a:ext>
            </a:extLst>
          </p:cNvPr>
          <p:cNvSpPr/>
          <p:nvPr/>
        </p:nvSpPr>
        <p:spPr>
          <a:xfrm rot="5400000">
            <a:off x="8712904" y="3353415"/>
            <a:ext cx="63466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spc="600" dirty="0">
                <a:solidFill>
                  <a:srgbClr val="ABC6EF"/>
                </a:solidFill>
                <a:latin typeface="Bahnschrift SemiLigh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Игры разума игры разума игры разума</a:t>
            </a:r>
            <a:endParaRPr lang="ru-RU" sz="2000" spc="600" dirty="0">
              <a:solidFill>
                <a:srgbClr val="ABC6EF"/>
              </a:solidFill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B437294C-12D9-4B68-A98E-C0B286FFD75E}"/>
              </a:ext>
            </a:extLst>
          </p:cNvPr>
          <p:cNvSpPr/>
          <p:nvPr/>
        </p:nvSpPr>
        <p:spPr>
          <a:xfrm>
            <a:off x="3427374" y="2594972"/>
            <a:ext cx="2680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1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BECF6D08-87B6-4F6E-B3EC-7DBF65E9DE0C}"/>
              </a:ext>
            </a:extLst>
          </p:cNvPr>
          <p:cNvSpPr/>
          <p:nvPr/>
        </p:nvSpPr>
        <p:spPr>
          <a:xfrm>
            <a:off x="6746084" y="2641138"/>
            <a:ext cx="308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3DC62BE0-ED01-469B-A3FC-39EA17D2D112}"/>
              </a:ext>
            </a:extLst>
          </p:cNvPr>
          <p:cNvSpPr/>
          <p:nvPr/>
        </p:nvSpPr>
        <p:spPr>
          <a:xfrm>
            <a:off x="10242784" y="2613789"/>
            <a:ext cx="308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3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BC86797B-4937-4A57-B327-9A61A4637876}"/>
              </a:ext>
            </a:extLst>
          </p:cNvPr>
          <p:cNvGrpSpPr/>
          <p:nvPr/>
        </p:nvGrpSpPr>
        <p:grpSpPr>
          <a:xfrm>
            <a:off x="2414078" y="5441733"/>
            <a:ext cx="8044406" cy="1591837"/>
            <a:chOff x="2414078" y="5441733"/>
            <a:chExt cx="8044406" cy="1591837"/>
          </a:xfrm>
        </p:grpSpPr>
        <p:sp>
          <p:nvSpPr>
            <p:cNvPr id="44" name="Прямоугольник: скругленные углы 43">
              <a:extLst>
                <a:ext uri="{FF2B5EF4-FFF2-40B4-BE49-F238E27FC236}">
                  <a16:creationId xmlns:a16="http://schemas.microsoft.com/office/drawing/2014/main" id="{3A039441-3C55-465B-A253-86BB6F16BDBF}"/>
                </a:ext>
              </a:extLst>
            </p:cNvPr>
            <p:cNvSpPr/>
            <p:nvPr/>
          </p:nvSpPr>
          <p:spPr>
            <a:xfrm>
              <a:off x="2414078" y="5441733"/>
              <a:ext cx="8044406" cy="1591837"/>
            </a:xfrm>
            <a:prstGeom prst="roundRect">
              <a:avLst/>
            </a:prstGeom>
            <a:solidFill>
              <a:srgbClr val="AF7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id="{D9F75A6E-EF3A-46CF-9240-4E402105CDB5}"/>
                </a:ext>
              </a:extLst>
            </p:cNvPr>
            <p:cNvSpPr/>
            <p:nvPr/>
          </p:nvSpPr>
          <p:spPr>
            <a:xfrm>
              <a:off x="2629778" y="5473005"/>
              <a:ext cx="761300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dirty="0">
                  <a:solidFill>
                    <a:schemeClr val="bg1"/>
                  </a:solidFill>
                  <a:latin typeface="Bahnschrift SemiLight Condensed" panose="020B0502040204020203" pitchFamily="34" charset="0"/>
                </a:rPr>
                <a:t>Конструктивная деятельность способствует практическому познанию свойств геометрических тел и пространственных отношений</a:t>
              </a:r>
              <a:endParaRPr lang="ru-RU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4D8B747-D5C4-439C-8BD0-BD44C3C1FF8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29620" r="35551" b="28805"/>
          <a:stretch/>
        </p:blipFill>
        <p:spPr>
          <a:xfrm>
            <a:off x="70990" y="84481"/>
            <a:ext cx="955040" cy="84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20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</TotalTime>
  <Words>792</Words>
  <Application>Microsoft Office PowerPoint</Application>
  <PresentationFormat>Широкоэкранный</PresentationFormat>
  <Paragraphs>117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Bahnschrift SemiLight Condensed</vt:lpstr>
      <vt:lpstr>Bahnschrift SemiLight SemiConde</vt:lpstr>
      <vt:lpstr>Calibri</vt:lpstr>
      <vt:lpstr>Calibri Light</vt:lpstr>
      <vt:lpstr>Тема Office</vt:lpstr>
      <vt:lpstr>Развитие элементарных математических представлений у детей старшего дошкольного возраста посредством игр логико-математического содержания и инновационных технологий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 Лазаревская</dc:creator>
  <cp:lastModifiedBy>Евгения Лазаревская</cp:lastModifiedBy>
  <cp:revision>125</cp:revision>
  <dcterms:created xsi:type="dcterms:W3CDTF">2023-03-17T05:37:34Z</dcterms:created>
  <dcterms:modified xsi:type="dcterms:W3CDTF">2023-03-23T21:50:38Z</dcterms:modified>
</cp:coreProperties>
</file>