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69712222" name="Рисунок 126971222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6043" y="-18495"/>
            <a:ext cx="12253033" cy="69079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876668" y="406892"/>
            <a:ext cx="9144000" cy="934004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compatLnSpc="0">
            <a:normAutofit fontScale="90000"/>
          </a:bodyPr>
          <a:lstStyle/>
          <a:p>
            <a:pPr>
              <a:defRPr/>
            </a:pPr>
            <a:r>
              <a:rPr lang="ru-RU" sz="2400"/>
              <a:t>Муниципальное бюджетное дошкольное </a:t>
            </a:r>
            <a:br>
              <a:rPr lang="ru-RU" sz="2400"/>
            </a:br>
            <a:r>
              <a:rPr lang="ru-RU" sz="2400"/>
              <a:t>образовательное учреждение </a:t>
            </a:r>
            <a:br>
              <a:rPr lang="ru-RU" sz="2400"/>
            </a:br>
            <a:r>
              <a:rPr lang="ru-RU" sz="2400"/>
              <a:t>«Детский сад «Морошка»</a:t>
            </a:r>
            <a:endParaRPr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413026" y="1973909"/>
            <a:ext cx="9144000" cy="1655761"/>
          </a:xfrm>
        </p:spPr>
        <p:txBody>
          <a:bodyPr/>
          <a:lstStyle/>
          <a:p>
            <a:pPr>
              <a:defRPr/>
            </a:pPr>
            <a:r>
              <a:rPr lang="ru-RU" sz="2800" b="1"/>
              <a:t>Краткосрочный проект </a:t>
            </a:r>
            <a:endParaRPr sz="2800" b="1"/>
          </a:p>
          <a:p>
            <a:pPr>
              <a:defRPr/>
            </a:pPr>
            <a:r>
              <a:rPr lang="ru-RU" b="1"/>
              <a:t>в первой младшей группе «Смородинка»</a:t>
            </a:r>
            <a:endParaRPr b="1"/>
          </a:p>
          <a:p>
            <a:pPr>
              <a:defRPr/>
            </a:pPr>
            <a:r>
              <a:rPr lang="ru-RU" sz="2800" b="1"/>
              <a:t>«Маленькие художники»</a:t>
            </a:r>
            <a:endParaRPr b="1"/>
          </a:p>
        </p:txBody>
      </p:sp>
      <p:sp>
        <p:nvSpPr>
          <p:cNvPr id="950193661" name="Subtitle 2"/>
          <p:cNvSpPr>
            <a:spLocks noGrp="1"/>
          </p:cNvSpPr>
          <p:nvPr/>
        </p:nvSpPr>
        <p:spPr bwMode="auto">
          <a:xfrm>
            <a:off x="7862340" y="4976835"/>
            <a:ext cx="3748911" cy="63390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9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z="1800"/>
              <a:t>Выполнила: Плаксина Т.С. </a:t>
            </a:r>
          </a:p>
        </p:txBody>
      </p:sp>
      <p:sp>
        <p:nvSpPr>
          <p:cNvPr id="1575694032" name="Subtitle 2"/>
          <p:cNvSpPr>
            <a:spLocks noGrp="1"/>
          </p:cNvSpPr>
          <p:nvPr/>
        </p:nvSpPr>
        <p:spPr bwMode="auto">
          <a:xfrm>
            <a:off x="4216017" y="5790621"/>
            <a:ext cx="3748910" cy="40525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9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9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z="1800"/>
              <a:t>Салехард 2024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84512114" name="Рисунок 118451211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4" y="-18495"/>
            <a:ext cx="12253033" cy="6907936"/>
          </a:xfrm>
          <a:prstGeom prst="rect">
            <a:avLst/>
          </a:prstGeom>
        </p:spPr>
      </p:pic>
      <p:sp>
        <p:nvSpPr>
          <p:cNvPr id="1494767804" name="Subtitle 2"/>
          <p:cNvSpPr>
            <a:spLocks noGrp="1"/>
          </p:cNvSpPr>
          <p:nvPr>
            <p:ph type="subTitle" idx="1"/>
          </p:nvPr>
        </p:nvSpPr>
        <p:spPr bwMode="auto">
          <a:xfrm>
            <a:off x="1413028" y="1044975"/>
            <a:ext cx="9144000" cy="504917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lvl="0">
              <a:lnSpc>
                <a:spcPct val="123000"/>
              </a:lnSpc>
              <a:spcBef>
                <a:spcPts val="0"/>
              </a:spcBef>
              <a:defRPr/>
            </a:pPr>
            <a:r>
              <a:rPr sz="2000" b="1" i="0" u="sng">
                <a:solidFill>
                  <a:srgbClr val="111111"/>
                </a:solidFill>
                <a:latin typeface="Times New Roman"/>
                <a:ea typeface="Arial"/>
                <a:cs typeface="Times New Roman"/>
              </a:rPr>
              <a:t>Актуальность</a:t>
            </a:r>
            <a:r>
              <a:rPr sz="2000" b="1" i="0" u="none">
                <a:solidFill>
                  <a:srgbClr val="111111"/>
                </a:solidFill>
                <a:latin typeface="Times New Roman"/>
                <a:ea typeface="Arial"/>
                <a:cs typeface="Times New Roman"/>
              </a:rPr>
              <a:t> </a:t>
            </a:r>
          </a:p>
          <a:p>
            <a:pPr lvl="0" algn="just">
              <a:lnSpc>
                <a:spcPct val="86000"/>
              </a:lnSpc>
              <a:spcBef>
                <a:spcPts val="0"/>
              </a:spcBef>
              <a:defRPr/>
            </a:pPr>
            <a:r>
              <a:rPr sz="2000" b="1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Рисование-интересный</a:t>
            </a: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 и полезный вид деятельности, в ходе которого разнообразными способами с использованием разных материалов создаются живописные и графические изображения. Изобразительная деятельность с применением </a:t>
            </a:r>
            <a:r>
              <a:rPr sz="2000" b="1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нетрадиционных материалов и техник</a:t>
            </a: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 способствует развитию у ребё</a:t>
            </a:r>
            <a:r>
              <a:rPr sz="2000" b="0" i="0" u="sng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нка</a:t>
            </a: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: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305908" lvl="0" indent="-305908" algn="just">
              <a:lnSpc>
                <a:spcPct val="86000"/>
              </a:lnSpc>
              <a:spcBef>
                <a:spcPts val="0"/>
              </a:spcBef>
              <a:buFont typeface="Arial"/>
              <a:buChar char="–"/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Мелкой моторики рук и тактильного восприятия;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305908" lvl="0" indent="-305908" algn="just">
              <a:lnSpc>
                <a:spcPct val="86000"/>
              </a:lnSpc>
              <a:spcBef>
                <a:spcPts val="0"/>
              </a:spcBef>
              <a:buFont typeface="Arial"/>
              <a:buChar char="–"/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Пространственной ориентировки на листе бумаги, глазомера и зрительного восприятия;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305908" lvl="0" indent="-305908" algn="just">
              <a:lnSpc>
                <a:spcPct val="86000"/>
              </a:lnSpc>
              <a:spcBef>
                <a:spcPts val="0"/>
              </a:spcBef>
              <a:buFont typeface="Arial"/>
              <a:buChar char="–"/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Внимания и усидчивости;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305908" lvl="0" indent="-305908" algn="just">
              <a:lnSpc>
                <a:spcPct val="86000"/>
              </a:lnSpc>
              <a:spcBef>
                <a:spcPts val="0"/>
              </a:spcBef>
              <a:buFont typeface="Arial"/>
              <a:buChar char="–"/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Мышления;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305908" lvl="0" indent="-305908" algn="just">
              <a:lnSpc>
                <a:spcPct val="86000"/>
              </a:lnSpc>
              <a:spcBef>
                <a:spcPts val="0"/>
              </a:spcBef>
              <a:buFont typeface="Arial"/>
              <a:buChar char="–"/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Изобразительных навыков и умений, наблюдательности, эстетического восприятия, эмоциональной отзывчивости;</a:t>
            </a:r>
            <a:endParaRPr sz="2000" b="0" i="0" u="none">
              <a:solidFill>
                <a:srgbClr val="11111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lvl="0" algn="just">
              <a:lnSpc>
                <a:spcPct val="86000"/>
              </a:lnSpc>
              <a:spcBef>
                <a:spcPts val="0"/>
              </a:spcBef>
              <a:defRPr/>
            </a:pP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Именно </a:t>
            </a:r>
            <a:r>
              <a:rPr sz="2000" b="1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нетрадиционные техники рисования</a:t>
            </a:r>
            <a:r>
              <a:rPr sz="2000" b="0" i="0" u="non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Arial"/>
                <a:cs typeface="Times New Roman"/>
              </a:rPr>
              <a:t> создают атмосферу непринуждённости, открытости, раскованности, способствуют развитию инициативы, самостоятельности детей, создают эмоционально-положительное отношение к деятельности. </a:t>
            </a:r>
            <a:endParaRPr sz="2000">
              <a:highlight>
                <a:srgbClr val="FFFFFF"/>
              </a:highlight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77581967" name="Рисунок 127758196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4" y="-18495"/>
            <a:ext cx="12253033" cy="6907936"/>
          </a:xfrm>
          <a:prstGeom prst="rect">
            <a:avLst/>
          </a:prstGeom>
        </p:spPr>
      </p:pic>
      <p:sp>
        <p:nvSpPr>
          <p:cNvPr id="1522164350" name="Subtitle 2"/>
          <p:cNvSpPr>
            <a:spLocks noGrp="1"/>
          </p:cNvSpPr>
          <p:nvPr>
            <p:ph type="subTitle" idx="1"/>
          </p:nvPr>
        </p:nvSpPr>
        <p:spPr bwMode="auto">
          <a:xfrm>
            <a:off x="1413028" y="989490"/>
            <a:ext cx="9144000" cy="537283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sz="2200" b="1">
                <a:latin typeface="Times New Roman"/>
              </a:rPr>
              <a:t>Цель: </a:t>
            </a:r>
            <a:endParaRPr sz="2200">
              <a:latin typeface="Times New Roman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sz="2200">
                <a:latin typeface="Times New Roman"/>
              </a:rPr>
              <a:t>ознакомление детей с нетрадиционным рисованием; развитие творческих способностей, фантазии, воображения у детей первого младшего возраста.  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sz="2000" b="1">
              <a:latin typeface="Times New Roman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sz="2200" b="1">
                <a:latin typeface="Times New Roman"/>
              </a:rPr>
              <a:t>Задачи: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сформировать у детей технические навыки рисования;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познакомить детей с различными нетрадиционными техниками рисования;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научить создавать свой неповторимый образ, в рисунках по нетрадиционному рисованию используя различные техники;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обогащать и расширять художественный опыт детей;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побуждать ребенка экспериментировать;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развивать целенаправленную деятельность детей и их стремление к созидательной активности;</a:t>
            </a:r>
          </a:p>
          <a:p>
            <a:pPr marL="316922" indent="-316922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воспитывать положительное отношение ребенка к сотрудничеству с взрослым, с детьми,  к собственной деятельности, ее результату;</a:t>
            </a:r>
          </a:p>
          <a:p>
            <a:pPr marL="316922" indent="-316922" algn="just">
              <a:spcBef>
                <a:spcPts val="0"/>
              </a:spcBef>
              <a:buFont typeface="Arial"/>
              <a:buChar char="–"/>
              <a:defRPr/>
            </a:pPr>
            <a:r>
              <a:rPr sz="2200">
                <a:latin typeface="Times New Roman"/>
              </a:rPr>
              <a:t>способствовать возникновению у него ощущения, что продукт его деятельности интересен другим и ему самому.</a:t>
            </a:r>
            <a:endParaRPr sz="2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95568627" name="Рисунок 99556862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4" y="-18495"/>
            <a:ext cx="12253033" cy="6907936"/>
          </a:xfrm>
          <a:prstGeom prst="rect">
            <a:avLst/>
          </a:prstGeom>
        </p:spPr>
      </p:pic>
      <p:sp>
        <p:nvSpPr>
          <p:cNvPr id="292723480" name="Subtitle 2"/>
          <p:cNvSpPr>
            <a:spLocks noGrp="1"/>
          </p:cNvSpPr>
          <p:nvPr>
            <p:ph type="subTitle" idx="1"/>
          </p:nvPr>
        </p:nvSpPr>
        <p:spPr bwMode="auto">
          <a:xfrm>
            <a:off x="1413028" y="989490"/>
            <a:ext cx="9144000" cy="537283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sz="2200" b="1">
                <a:latin typeface="Times New Roman"/>
              </a:rPr>
              <a:t>Предполагаемый результат: </a:t>
            </a:r>
          </a:p>
          <a:p>
            <a:pPr marL="327936" indent="-327936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дети умеют ориентироваться в различных ситуациях, находить пути решения и выхода из них;</a:t>
            </a:r>
          </a:p>
          <a:p>
            <a:pPr marL="327936" indent="-327936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умеют создавать свой неповторимый образ в рисунках, используя различные техники:</a:t>
            </a:r>
          </a:p>
          <a:p>
            <a:pPr marL="327936" indent="-327936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с удовольствием сотрудничают со сверстниками и взрослыми;</a:t>
            </a:r>
          </a:p>
          <a:p>
            <a:pPr marL="327936" indent="-327936" algn="just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sz="2200">
                <a:latin typeface="Times New Roman"/>
              </a:rPr>
              <a:t>умеют радоваться полученному результату от своей работы.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sz="2200" b="1">
              <a:latin typeface="Times New Roman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sz="2200" b="1">
                <a:latin typeface="Times New Roman"/>
              </a:rPr>
              <a:t>Предмет изучения: </a:t>
            </a:r>
            <a:r>
              <a:rPr sz="2200">
                <a:latin typeface="Times New Roman"/>
              </a:rPr>
              <a:t>процесс формирования основ рисования нетрадиционным способом в продуктивной деятельности у детей первой младшей группы.</a:t>
            </a:r>
          </a:p>
          <a:p>
            <a:pPr algn="just">
              <a:spcBef>
                <a:spcPts val="0"/>
              </a:spcBef>
              <a:defRPr/>
            </a:pPr>
            <a:endParaRPr sz="2200" b="1">
              <a:latin typeface="Times New Roman"/>
            </a:endParaRPr>
          </a:p>
          <a:p>
            <a:pPr algn="just">
              <a:spcBef>
                <a:spcPts val="0"/>
              </a:spcBef>
              <a:defRPr/>
            </a:pPr>
            <a:r>
              <a:rPr sz="2200" b="1">
                <a:latin typeface="Times New Roman"/>
              </a:rPr>
              <a:t>Гипотеза: </a:t>
            </a:r>
            <a:r>
              <a:rPr sz="2200">
                <a:latin typeface="Times New Roman"/>
              </a:rPr>
              <a:t>от освоения нетрадиционного рисования у детей развиваются навыки узнавания основных цветов и их оттенков.   Они становятся более уверенными и самостоятельными, что подразумевает развитие устойчивых психических процессов.</a:t>
            </a:r>
            <a:endParaRPr sz="2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26477949" name="Рисунок 42647794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3" y="-49934"/>
            <a:ext cx="12253032" cy="6907935"/>
          </a:xfrm>
          <a:prstGeom prst="rect">
            <a:avLst/>
          </a:prstGeom>
        </p:spPr>
      </p:pic>
      <p:sp>
        <p:nvSpPr>
          <p:cNvPr id="143356430" name="Subtitle 2"/>
          <p:cNvSpPr>
            <a:spLocks noGrp="1"/>
          </p:cNvSpPr>
          <p:nvPr>
            <p:ph type="subTitle" idx="1"/>
          </p:nvPr>
        </p:nvSpPr>
        <p:spPr bwMode="auto">
          <a:xfrm>
            <a:off x="1265066" y="434635"/>
            <a:ext cx="9144000" cy="68432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sz="3200" b="1" dirty="0" err="1">
                <a:solidFill>
                  <a:srgbClr val="002060"/>
                </a:solidFill>
              </a:rPr>
              <a:t>Рисование</a:t>
            </a:r>
            <a:r>
              <a:rPr sz="3200" b="1" dirty="0">
                <a:solidFill>
                  <a:srgbClr val="002060"/>
                </a:solidFill>
              </a:rPr>
              <a:t> </a:t>
            </a:r>
            <a:r>
              <a:rPr sz="3200" b="1" dirty="0" err="1">
                <a:solidFill>
                  <a:srgbClr val="002060"/>
                </a:solidFill>
              </a:rPr>
              <a:t>ватными</a:t>
            </a:r>
            <a:r>
              <a:rPr sz="3200" b="1" dirty="0">
                <a:solidFill>
                  <a:srgbClr val="002060"/>
                </a:solidFill>
              </a:rPr>
              <a:t> </a:t>
            </a:r>
            <a:r>
              <a:rPr sz="3200" b="1" dirty="0" err="1" smtClean="0">
                <a:solidFill>
                  <a:srgbClr val="002060"/>
                </a:solidFill>
              </a:rPr>
              <a:t>палочками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и губкой</a:t>
            </a:r>
            <a:endParaRPr sz="3200" b="1" dirty="0">
              <a:solidFill>
                <a:srgbClr val="002060"/>
              </a:solidFill>
            </a:endParaRPr>
          </a:p>
        </p:txBody>
      </p:sp>
      <p:pic>
        <p:nvPicPr>
          <p:cNvPr id="308079336" name="Рисунок 30807933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70800" y="1553591"/>
            <a:ext cx="5217011" cy="39172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633" y="1553591"/>
            <a:ext cx="5310076" cy="3974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15132235" name="Рисунок 181513223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2" y="-49934"/>
            <a:ext cx="12253032" cy="6907934"/>
          </a:xfrm>
          <a:prstGeom prst="rect">
            <a:avLst/>
          </a:prstGeom>
        </p:spPr>
      </p:pic>
      <p:sp>
        <p:nvSpPr>
          <p:cNvPr id="196706342" name="Subtitle 2"/>
          <p:cNvSpPr>
            <a:spLocks noGrp="1"/>
          </p:cNvSpPr>
          <p:nvPr>
            <p:ph type="subTitle" idx="1"/>
          </p:nvPr>
        </p:nvSpPr>
        <p:spPr bwMode="auto">
          <a:xfrm>
            <a:off x="1320552" y="638082"/>
            <a:ext cx="9144000" cy="68431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3600">
                <a:solidFill>
                  <a:srgbClr val="002060"/>
                </a:solidFill>
              </a:rPr>
              <a:t>Рисование штампами из овощей</a:t>
            </a:r>
          </a:p>
        </p:txBody>
      </p:sp>
      <p:pic>
        <p:nvPicPr>
          <p:cNvPr id="816038128" name="Рисунок 81603812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57185" y="1993502"/>
            <a:ext cx="5135366" cy="3855967"/>
          </a:xfrm>
          <a:prstGeom prst="rect">
            <a:avLst/>
          </a:prstGeom>
        </p:spPr>
      </p:pic>
      <p:pic>
        <p:nvPicPr>
          <p:cNvPr id="515451584" name="Рисунок 51545158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296203" y="1993502"/>
            <a:ext cx="5135366" cy="3855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69186243" name="Рисунок 569186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3" y="-49934"/>
            <a:ext cx="12253032" cy="6907935"/>
          </a:xfrm>
          <a:prstGeom prst="rect">
            <a:avLst/>
          </a:prstGeom>
        </p:spPr>
      </p:pic>
      <p:sp>
        <p:nvSpPr>
          <p:cNvPr id="2095284945" name="Subtitle 2"/>
          <p:cNvSpPr>
            <a:spLocks noGrp="1"/>
          </p:cNvSpPr>
          <p:nvPr>
            <p:ph type="subTitle" idx="1"/>
          </p:nvPr>
        </p:nvSpPr>
        <p:spPr bwMode="auto">
          <a:xfrm>
            <a:off x="1246571" y="628834"/>
            <a:ext cx="9144000" cy="68432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3600">
                <a:solidFill>
                  <a:srgbClr val="002060"/>
                </a:solidFill>
              </a:rPr>
              <a:t>Наши работы</a:t>
            </a:r>
            <a:endParaRPr sz="2800"/>
          </a:p>
        </p:txBody>
      </p:sp>
      <p:pic>
        <p:nvPicPr>
          <p:cNvPr id="389683424" name="Рисунок 38968342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7639" y="2528835"/>
            <a:ext cx="3752457" cy="2807013"/>
          </a:xfrm>
          <a:prstGeom prst="rect">
            <a:avLst/>
          </a:prstGeom>
        </p:spPr>
      </p:pic>
      <p:pic>
        <p:nvPicPr>
          <p:cNvPr id="1221326384" name="Рисунок 122132638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277010" y="1525849"/>
            <a:ext cx="3719399" cy="2792766"/>
          </a:xfrm>
          <a:prstGeom prst="rect">
            <a:avLst/>
          </a:prstGeom>
        </p:spPr>
      </p:pic>
      <p:pic>
        <p:nvPicPr>
          <p:cNvPr id="109517490" name="Рисунок 10951748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101820" y="2560965"/>
            <a:ext cx="3652791" cy="27427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88758653" name="Рисунок 178875865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3" y="-49934"/>
            <a:ext cx="12253032" cy="6907935"/>
          </a:xfrm>
          <a:prstGeom prst="rect">
            <a:avLst/>
          </a:prstGeom>
        </p:spPr>
      </p:pic>
      <p:sp>
        <p:nvSpPr>
          <p:cNvPr id="814100019" name="Subtitle 2"/>
          <p:cNvSpPr>
            <a:spLocks noGrp="1"/>
          </p:cNvSpPr>
          <p:nvPr>
            <p:ph type="subTitle" idx="1"/>
          </p:nvPr>
        </p:nvSpPr>
        <p:spPr bwMode="auto">
          <a:xfrm>
            <a:off x="1339046" y="2496844"/>
            <a:ext cx="9144000" cy="68432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70000" lnSpcReduction="16000"/>
          </a:bodyPr>
          <a:lstStyle/>
          <a:p>
            <a:pPr>
              <a:defRPr/>
            </a:pPr>
            <a:r>
              <a:rPr sz="7200">
                <a:solidFill>
                  <a:srgbClr val="002060"/>
                </a:solidFill>
              </a:rPr>
              <a:t>СПАСИБО ЗА ВНИМАНИЕ!</a:t>
            </a:r>
            <a:endParaRPr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317</Words>
  <Application>Microsoft Office PowerPoint</Application>
  <DocSecurity>0</DocSecurity>
  <PresentationFormat>Широкоэкранный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Times New Roman</vt:lpstr>
      <vt:lpstr>Office Theme</vt:lpstr>
      <vt:lpstr>Муниципальное бюджетное дошкольное  образовательное учреждение  «Детский сад «Морошка»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 образовательное учреждение  «Детский сад «Морошка»</dc:title>
  <dc:subject/>
  <dc:creator/>
  <cp:keywords/>
  <dc:description/>
  <cp:lastModifiedBy>Пользователь</cp:lastModifiedBy>
  <cp:revision>11</cp:revision>
  <dcterms:created xsi:type="dcterms:W3CDTF">2012-12-03T06:56:55Z</dcterms:created>
  <dcterms:modified xsi:type="dcterms:W3CDTF">2024-03-24T13:23:11Z</dcterms:modified>
  <cp:category/>
  <dc:identifier/>
  <cp:contentStatus/>
  <dc:language/>
  <cp:version/>
</cp:coreProperties>
</file>