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32"/>
  </p:notesMasterIdLst>
  <p:handoutMasterIdLst>
    <p:handoutMasterId r:id="rId33"/>
  </p:handoutMasterIdLst>
  <p:sldIdLst>
    <p:sldId id="317" r:id="rId2"/>
    <p:sldId id="358" r:id="rId3"/>
    <p:sldId id="361" r:id="rId4"/>
    <p:sldId id="321" r:id="rId5"/>
    <p:sldId id="349" r:id="rId6"/>
    <p:sldId id="359" r:id="rId7"/>
    <p:sldId id="329" r:id="rId8"/>
    <p:sldId id="370" r:id="rId9"/>
    <p:sldId id="330" r:id="rId10"/>
    <p:sldId id="348" r:id="rId11"/>
    <p:sldId id="357" r:id="rId12"/>
    <p:sldId id="327" r:id="rId13"/>
    <p:sldId id="336" r:id="rId14"/>
    <p:sldId id="362" r:id="rId15"/>
    <p:sldId id="363" r:id="rId16"/>
    <p:sldId id="364" r:id="rId17"/>
    <p:sldId id="365" r:id="rId18"/>
    <p:sldId id="335" r:id="rId19"/>
    <p:sldId id="337" r:id="rId20"/>
    <p:sldId id="338" r:id="rId21"/>
    <p:sldId id="369" r:id="rId22"/>
    <p:sldId id="355" r:id="rId23"/>
    <p:sldId id="350" r:id="rId24"/>
    <p:sldId id="351" r:id="rId25"/>
    <p:sldId id="366" r:id="rId26"/>
    <p:sldId id="356" r:id="rId27"/>
    <p:sldId id="367" r:id="rId28"/>
    <p:sldId id="368" r:id="rId29"/>
    <p:sldId id="347" r:id="rId30"/>
    <p:sldId id="360" r:id="rId31"/>
  </p:sldIdLst>
  <p:sldSz cx="9144000" cy="6858000" type="screen4x3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6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3D9E"/>
    <a:srgbClr val="FF3300"/>
    <a:srgbClr val="CC3399"/>
    <a:srgbClr val="6DD9FF"/>
    <a:srgbClr val="ECB2D9"/>
    <a:srgbClr val="FFFFC1"/>
    <a:srgbClr val="FFFF8B"/>
    <a:srgbClr val="00FF99"/>
    <a:srgbClr val="008A69"/>
    <a:srgbClr val="EC7B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0031" autoAdjust="0"/>
    <p:restoredTop sz="92760" autoAdjust="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9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292" y="0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519285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292" y="9519285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Times New Roman" pitchFamily="18" charset="0"/>
              </a:defRPr>
            </a:lvl1pPr>
          </a:lstStyle>
          <a:p>
            <a:fld id="{A8C5963D-B9C0-4485-95BB-318D5D16374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84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292" y="0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5008563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8422" y="4759644"/>
            <a:ext cx="5051320" cy="450913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519285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292" y="9519285"/>
            <a:ext cx="2984871" cy="5010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6603" tIns="48301" rIns="96603" bIns="483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>
                <a:latin typeface="Times New Roman" pitchFamily="18" charset="0"/>
              </a:defRPr>
            </a:lvl1pPr>
          </a:lstStyle>
          <a:p>
            <a:fld id="{4C6F6351-2870-4F94-9F29-40F00D710B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845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fld id="{AC5EF1F7-AB8A-41C4-84E3-16399FA1EA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E067C-44C6-4B6F-B6DC-87415E4348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6DCBE-8229-40B6-A653-662B2C9D2F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0A0C1-D968-4C69-8931-2C482FA4B8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E693D-4567-47F6-9CFB-E53AEAD5C5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79DEF-A592-40E9-8EE6-79CF4EE6C0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213DD-C5F7-4185-A53B-72E88A943E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33D28-F572-469C-8377-BDF9628C40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C442A-522D-4D18-9DEA-A94EB56B6A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79379-5EC3-48CE-B19E-1C9D744D74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83989-1AC5-4822-B25E-C44BDF1BD3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Текст второго уровня</a:t>
            </a:r>
          </a:p>
          <a:p>
            <a:pPr lvl="2"/>
            <a:r>
              <a:rPr lang="ru-RU" smtClean="0"/>
              <a:t>Текст третьего уровня</a:t>
            </a:r>
          </a:p>
          <a:p>
            <a:pPr lvl="3"/>
            <a:r>
              <a:rPr lang="ru-RU" smtClean="0"/>
              <a:t> Текст четвертого уровня</a:t>
            </a:r>
          </a:p>
          <a:p>
            <a:pPr lvl="4"/>
            <a:r>
              <a:rPr lang="ru-RU" smtClean="0"/>
              <a:t>Текст пятого уровня</a:t>
            </a:r>
          </a:p>
          <a:p>
            <a:pPr lvl="1"/>
            <a:endParaRPr lang="ru-RU" smtClean="0"/>
          </a:p>
          <a:p>
            <a:pPr lvl="2"/>
            <a:endParaRPr lang="ru-RU" smtClean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endParaRPr lang="ru-RU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fld id="{10844066-CD99-4E3B-8C07-8FA7677C8D8E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>
    <p:wheel spokes="3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85800"/>
            <a:ext cx="7272808" cy="1087016"/>
          </a:xfrm>
        </p:spPr>
        <p:txBody>
          <a:bodyPr/>
          <a:lstStyle/>
          <a:p>
            <a:pPr algn="ctr"/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/>
              <a:t/>
            </a:r>
            <a:br>
              <a:rPr lang="ru-RU" sz="2000" b="1" i="1" dirty="0"/>
            </a:b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/>
              <a:t/>
            </a:r>
            <a:br>
              <a:rPr lang="ru-RU" sz="2000" b="1" i="1" dirty="0"/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itchFamily="18" charset="0"/>
              </a:rPr>
              <a:t>МАДОУ № 29 «Сказка»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8"/>
            <a:ext cx="7562800" cy="4320480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  <a:scene3d>
            <a:camera prst="obliqueTopLeft"/>
            <a:lightRig rig="threePt" dir="t"/>
          </a:scene3d>
          <a:sp3d/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endParaRPr lang="ru-RU" sz="16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anklin Gothic Heavy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6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 а ш и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6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 а д и ц и </a:t>
            </a:r>
            <a:r>
              <a:rPr lang="ru-RU" sz="66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6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66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Воспитатели: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Огорчалова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Н.Н.,                                                                                                                                                                                   Варламова Е.Д. </a:t>
            </a:r>
          </a:p>
        </p:txBody>
      </p:sp>
    </p:spTree>
    <p:extLst>
      <p:ext uri="{BB962C8B-B14F-4D97-AF65-F5344CB8AC3E}">
        <p14:creationId xmlns:p14="http://schemas.microsoft.com/office/powerpoint/2010/main" val="276773328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077200" cy="1368152"/>
          </a:xfrm>
        </p:spPr>
        <p:txBody>
          <a:bodyPr/>
          <a:lstStyle/>
          <a:p>
            <a:pPr lvl="0"/>
            <a:r>
              <a:rPr lang="ru-RU" sz="2000" dirty="0" smtClean="0"/>
              <a:t>  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Семейная мастерская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Приобщение детей и родителей к совместному творчеству, с целью установления доброжелательной атмосферы в семье и расширения знаний детей о своих близких людях.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6"/>
            <a:ext cx="4176464" cy="313234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854" y="3635946"/>
            <a:ext cx="4283968" cy="321297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14" y="-99392"/>
            <a:ext cx="8077200" cy="2592288"/>
          </a:xfrm>
        </p:spPr>
        <p:txBody>
          <a:bodyPr/>
          <a:lstStyle/>
          <a:p>
            <a:pPr lvl="0"/>
            <a:r>
              <a:rPr lang="ru-RU" sz="2800" dirty="0" smtClean="0"/>
              <a:t>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Книжкин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день рождения».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Прививать детям культуру чтения книг, расширять кругозор, воспитывать любовь и бережное отношение к книгам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88840"/>
            <a:ext cx="6624736" cy="4711824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077200" cy="10081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комнатными растениями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Вызвать у детей желание помогать взрослым, привлекать к посильному труду, воспитывать любовь к природе</a:t>
            </a: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5149464" cy="39604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907" y="1569704"/>
            <a:ext cx="3673406" cy="489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771837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77200" cy="720080"/>
          </a:xfrm>
        </p:spPr>
        <p:txBody>
          <a:bodyPr/>
          <a:lstStyle/>
          <a:p>
            <a:r>
              <a:rPr lang="ru-RU" sz="32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8989"/>
            <a:ext cx="8077200" cy="2427923"/>
          </a:xfrm>
        </p:spPr>
        <p:txBody>
          <a:bodyPr/>
          <a:lstStyle/>
          <a:p>
            <a:pPr marL="0" lvl="0" indent="0">
              <a:lnSpc>
                <a:spcPct val="100000"/>
              </a:lnSpc>
              <a:buNone/>
            </a:pPr>
            <a:r>
              <a:rPr lang="ru-RU" sz="2400" dirty="0" smtClean="0"/>
              <a:t>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 по нашему городу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»(клуб выходного дня)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Расширять знания детей о том месте, где они живут, воспитывать любовь к своей родине, формировать нравственные и патриотические чувства.</a:t>
            </a:r>
          </a:p>
          <a:p>
            <a:pPr algn="just">
              <a:lnSpc>
                <a:spcPct val="10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68225"/>
            <a:ext cx="4752528" cy="35103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060848"/>
            <a:ext cx="343584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5311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0688"/>
            <a:ext cx="4475989" cy="33569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20688"/>
            <a:ext cx="4311282" cy="591301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0" y="4077072"/>
            <a:ext cx="4544036" cy="255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138907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322"/>
            <a:ext cx="5256584" cy="35807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102" y="1988840"/>
            <a:ext cx="3568595" cy="475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19480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1788"/>
            <a:ext cx="4753491" cy="35532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978" y="3212976"/>
            <a:ext cx="4692013" cy="351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0192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4591"/>
            <a:ext cx="3960441" cy="29703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5" y="3429000"/>
            <a:ext cx="4135211" cy="31683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7345"/>
            <a:ext cx="4392488" cy="304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424847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31870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651304" cy="2592288"/>
          </a:xfrm>
        </p:spPr>
        <p:txBody>
          <a:bodyPr/>
          <a:lstStyle/>
          <a:p>
            <a:pPr marL="0" lvl="0" indent="0">
              <a:lnSpc>
                <a:spcPct val="100000"/>
              </a:lnSpc>
              <a:buNone/>
            </a:pPr>
            <a:r>
              <a:rPr lang="ru-RU" sz="2800" dirty="0" smtClean="0"/>
              <a:t>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Чистая пятница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Воспитывать в детях уважение к труду, вызвать радость от участия в общем труде.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72816"/>
            <a:ext cx="3715306" cy="4970309"/>
          </a:xfrm>
          <a:prstGeom prst="rect">
            <a:avLst/>
          </a:prstGeom>
        </p:spPr>
      </p:pic>
      <p:pic>
        <p:nvPicPr>
          <p:cNvPr id="5" name="Picture 2" descr="https://sun9-86.userapi.com/impg/bQWpZLgjK0AHYsCHz5cqFpKgtGSsDBYbaqPL9A/hedNCFi79xg.jpg?size=1440x1920&amp;quality=95&amp;sign=9da5241c836c515c31c665de367ca5b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55169"/>
            <a:ext cx="3740966" cy="498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62936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077200" cy="4495800"/>
          </a:xfrm>
        </p:spPr>
        <p:txBody>
          <a:bodyPr/>
          <a:lstStyle/>
          <a:p>
            <a:pPr marL="0" lvl="0" indent="0">
              <a:lnSpc>
                <a:spcPct val="100000"/>
              </a:lnSpc>
              <a:buNone/>
            </a:pPr>
            <a:r>
              <a:rPr lang="ru-RU" sz="2400" dirty="0" smtClean="0"/>
              <a:t>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всегда вместе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между детьми доброжелательных дружеских отношений.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22512"/>
            <a:ext cx="3569193" cy="4774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22512"/>
            <a:ext cx="3639697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57491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77200" cy="18002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             		</a:t>
            </a:r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детский сад</a:t>
            </a:r>
            <a:b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		Это дом для всех ребят</a:t>
            </a:r>
            <a:b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		                    Потому, что дружно в нем</a:t>
            </a:r>
            <a:b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		Мы одной семьёй живем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60848"/>
            <a:ext cx="6696744" cy="4639816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386" y="116632"/>
            <a:ext cx="5561250" cy="318159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696" y="3429000"/>
            <a:ext cx="4420694" cy="324413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45" y="3429000"/>
            <a:ext cx="4392488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3187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1.userapi.com/impg/ie047dG5SNoTB8GElR26Y4WEdxYvVn5ydR15OA/IOIwHRZYAmU.jpg?size=1095x621&amp;quality=95&amp;sign=dff779c5b6072729238a09315f04fc63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76" y="3429000"/>
            <a:ext cx="5396773" cy="306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5.userapi.com/impg/ASFrhTF5H9eVBWQWKgqqeAeFo397nytisudx5Q/SjiUGlk28zU.jpg?size=828x467&amp;quality=95&amp;sign=57bf2e209ae87d6631bdccee7082943d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258367"/>
            <a:ext cx="5293317" cy="298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37611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47" y="113377"/>
            <a:ext cx="8077200" cy="1463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Кукольный театр для малышей</a:t>
            </a:r>
            <a:b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воспитание творчески активной личности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творческих способностей детей средствами театрального искусства. </a:t>
            </a:r>
            <a:b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Шефство над первой младшей группой.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47" y="1666718"/>
            <a:ext cx="3751981" cy="500264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001" y="2420888"/>
            <a:ext cx="4416490" cy="331236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077200" cy="1656184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lang="ru-RU" sz="28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Гость группы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Ознакомление с профессиями людей, воспитывать уважение к людям труда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45632"/>
            <a:ext cx="4316288" cy="318321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4392488" cy="329436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077200" cy="576064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«Участие детей в конкурсах различного уровня»               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показать свои творческие способности, повысить уровень самооценки, сближение детей и родителей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7" y="1556793"/>
            <a:ext cx="3888433" cy="26642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4608512" cy="331236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369" y="4149080"/>
            <a:ext cx="4018832" cy="257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1136"/>
            <a:ext cx="3816424" cy="39239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632" y="122737"/>
            <a:ext cx="3240360" cy="4320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16" y="3501008"/>
            <a:ext cx="4860540" cy="318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659822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3894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«Неделя добрых дел»(волонтерская деятельность)</a:t>
            </a:r>
            <a:br>
              <a:rPr lang="ru-RU" sz="2400" b="1" dirty="0" smtClean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 smtClean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чувств сострадания и отзывчивости, </a:t>
            </a:r>
            <a:r>
              <a:rPr lang="ru-RU" sz="2000" dirty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потребности </a:t>
            </a:r>
            <a:r>
              <a:rPr lang="ru-RU" sz="2000" dirty="0" smtClean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совершении добрых поступков, добром отношении друг к другу</a:t>
            </a:r>
            <a:r>
              <a:rPr lang="ru-RU" sz="2400" dirty="0" smtClean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accent3">
                    <a:lumMod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25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4536504" cy="32259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052736"/>
            <a:ext cx="2011528" cy="2682037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41154"/>
            <a:ext cx="4320480" cy="295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624"/>
            <a:ext cx="5256585" cy="388843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24869"/>
            <a:ext cx="3433639" cy="481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59152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«Дорогой памяти»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Вызвать у детей гордость за свою страну и свой народ, воспитывать патриотические чувства.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67" y="1700808"/>
            <a:ext cx="3990693" cy="29930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904" y="1700808"/>
            <a:ext cx="4042655" cy="2981176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21088"/>
            <a:ext cx="4104456" cy="244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197230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077200" cy="5636096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6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Традиции способствуют развитию чувства сопричастности сообществу людей, помогают ребенку освоить ценности коллектива, прогнозировать дальнейшие действия и события. </a:t>
            </a:r>
            <a:endParaRPr lang="ru-RU" sz="36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Поэтому</a:t>
            </a:r>
            <a:r>
              <a:rPr lang="ru-RU" sz="36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традиции необходимы в жизнедеятельности детского сада</a:t>
            </a:r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01304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077200" cy="4824536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существуют с незапамятных времен. С течением времени, с развитием общества традиции ширятся, видоизменяются, некоторые забываются, а некоторые наоборот прочно входят в нашу жизнь.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традиции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семейные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корпоративные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групповые, принадлежащие какой-то одной группе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4605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7562800" cy="3960440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077200" cy="5708104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sz="4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каждом 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доме, 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каждой семье обязательно есть свои ритуалы и традиции.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 нашем детском саду есть свои замечательные 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традиции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И в нашей группе № 8 тоже есть свои традиции.</a:t>
            </a:r>
            <a:endParaRPr lang="ru-RU" sz="40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70436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077200" cy="72008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«Утро радостных встреч»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196752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Цель: Обеспечить постепенное вхождение ребенка в ритм жизни группы, создать хорошее настроение, настроить на доброжелательное общение со сверстниками.</a:t>
            </a:r>
            <a:endParaRPr lang="ru-RU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4830250" cy="298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034" y="3861048"/>
            <a:ext cx="401361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077200" cy="1512168"/>
          </a:xfrm>
        </p:spPr>
        <p:txBody>
          <a:bodyPr/>
          <a:lstStyle/>
          <a:p>
            <a:pPr lvl="0" algn="ctr"/>
            <a:r>
              <a:rPr lang="ru-RU" sz="1800" dirty="0" smtClean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«Отмечаем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Развивать способность к сопереживанию радостных событий, вызвать положительные эмоции, подчеркнуть значимость каждого ребенка в группе.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72" y="2636912"/>
            <a:ext cx="4320480" cy="3240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16832"/>
            <a:ext cx="3674368" cy="4896095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5623520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426896" cy="2232248"/>
          </a:xfrm>
        </p:spPr>
        <p:txBody>
          <a:bodyPr/>
          <a:lstStyle/>
          <a:p>
            <a:pPr marL="0" lvl="0" indent="0">
              <a:lnSpc>
                <a:spcPct val="100000"/>
              </a:lnSpc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Неделя экскурсий».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Знакомить детей с профессиями детского сада, воспитывать уважение к людям различных профессий, которые работаю в детском саду. Способствовать расширению контактов со взрослыми людьми.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363886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773" y="2132856"/>
            <a:ext cx="3667265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35585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un9-84.userapi.com/impg/uSQP7ShvvG642gZ2iuKDllpXz3OIRGlPZy-l-Q/dj7dkhh0W-M.jpg?size=1920x1440&amp;quality=95&amp;sign=9657fc3377d0e5dca4aa76475ad9c29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94266"/>
            <a:ext cx="4988633" cy="374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sun9-78.userapi.com/impg/l0paN7AE-2tb32Xc-3KwrALQoJgVperHHBLCtQ/CBkO1Oc4tQs.jpg?size=1440x1920&amp;quality=95&amp;sign=b8926368b85bcc43a2f10867ebbc5c4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8720"/>
            <a:ext cx="3834425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241604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77200" cy="1843608"/>
          </a:xfrm>
        </p:spPr>
        <p:txBody>
          <a:bodyPr/>
          <a:lstStyle/>
          <a:p>
            <a:pPr lvl="0"/>
            <a:r>
              <a:rPr lang="ru-RU" sz="2000" dirty="0" smtClean="0"/>
              <a:t>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праздник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Расширять знания детей. Совершенствовать выполнения детьми элементов игры. Развивать способность концентрировать внимание, ловкость, координацию движений. Развивать скоростные качества, быстроту реакции, формировать умения действовать в команде.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980220"/>
            <a:ext cx="4487483" cy="33656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501008"/>
            <a:ext cx="4283968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12291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ружной конкурс_Методист – новатор»">
  <a:themeElements>
    <a:clrScheme name="ms_ppttraining_tp06256168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ms_ppttraining_tp06256168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_ppttraining_tp0625616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training_tp0625616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Окружной конкурс_Методист – новатор»</Template>
  <TotalTime>2294</TotalTime>
  <Words>200</Words>
  <Application>Microsoft Office PowerPoint</Application>
  <PresentationFormat>Экран (4:3)</PresentationFormat>
  <Paragraphs>34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Окружной конкурс_Методист – новатор»</vt:lpstr>
      <vt:lpstr>    МАДОУ № 29 «Сказка»  </vt:lpstr>
      <vt:lpstr>               Что такое детский сад                                 Это дом для всех ребят                                                   Потому, что дружно в нем                                Мы одной семьёй живем! </vt:lpstr>
      <vt:lpstr>Актуальность:  Традиции существуют с незапамятных времен. С течением времени, с развитием общества традиции ширятся, видоизменяются, некоторые забываются, а некоторые наоборот прочно входят в нашу жизнь. Существуют традиции :  - семейные,  - корпоративные - групповые, принадлежащие какой-то одной группе</vt:lpstr>
      <vt:lpstr>Презентация PowerPoint</vt:lpstr>
      <vt:lpstr>  «Утро радостных встреч»  </vt:lpstr>
      <vt:lpstr> «Отмечаем День рождения» Цель: Развивать способность к сопереживанию радостных событий, вызвать положительные эмоции, подчеркнуть значимость каждого ребенка в группе.</vt:lpstr>
      <vt:lpstr> </vt:lpstr>
      <vt:lpstr>Презентация PowerPoint</vt:lpstr>
      <vt:lpstr>                             «Спортивный праздник » Цель: Расширять знания детей. Совершенствовать выполнения детьми элементов игры. Развивать способность концентрировать внимание, ловкость, координацию движений. Развивать скоростные качества, быстроту реакции, формировать умения действовать в команде. </vt:lpstr>
      <vt:lpstr>                               «Семейная мастерская» Цель: Приобщение детей и родителей к совместному творчеству, с целью установления доброжелательной атмосферы в семье и расширения знаний детей о своих близких людях. </vt:lpstr>
      <vt:lpstr>              «Книжкин день рождения». Цель: Прививать детям культуру чтения книг, расширять кругозор, воспитывать любовь и бережное отношение к книгам</vt:lpstr>
      <vt:lpstr>                   «Уход за комнатными растениями». Цель: Вызвать у детей желание помогать взрослым, привлекать к посильному труду, воспитывать любовь к природе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Кукольный театр для малышей Цель: воспитание творчески активной личности; развитие творческих способностей детей средствами театрального искусства.  Шефство над первой младшей группой. </vt:lpstr>
      <vt:lpstr>                            Гость группы  Цель: Ознакомление с профессиями людей, воспитывать уважение к людям труда.           </vt:lpstr>
      <vt:lpstr>«Участие детей в конкурсах различного уровня»                         Цель: показать свои творческие способности, повысить уровень самооценки, сближение детей и родителей</vt:lpstr>
      <vt:lpstr>Презентация PowerPoint</vt:lpstr>
      <vt:lpstr>          «Неделя добрых дел»(волонтерская деятельность) Цель: формирование чувств сострадания и отзывчивости, потребности в совершении добрых поступков, добром отношении друг к другу. </vt:lpstr>
      <vt:lpstr>Презентация PowerPoint</vt:lpstr>
      <vt:lpstr>«Дорогой памяти» Цель: Цель: Вызвать у детей гордость за свою страну и свой народ, воспитывать патриотические чувства.</vt:lpstr>
      <vt:lpstr>Презентация PowerPoint</vt:lpstr>
      <vt:lpstr> 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Окружной конкурс «Методист – новатор» тема: «Профессиональная помощь педагогическим кадрам»</dc:title>
  <dc:creator>User</dc:creator>
  <cp:lastModifiedBy>User</cp:lastModifiedBy>
  <cp:revision>212</cp:revision>
  <dcterms:created xsi:type="dcterms:W3CDTF">2013-06-22T19:29:19Z</dcterms:created>
  <dcterms:modified xsi:type="dcterms:W3CDTF">2023-01-29T19:29:58Z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TC062561681049</vt:lpwstr>
  </property>
</Properties>
</file>