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73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86DDA-24F3-4EC6-B84C-6CFB22D3D1F5}" type="datetimeFigureOut">
              <a:rPr lang="ru-RU" smtClean="0"/>
              <a:pPr/>
              <a:t>08.04.2024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E8A914-0FAE-4AEF-8422-272AB3AB7B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708490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E8A914-0FAE-4AEF-8422-272AB3AB7B58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712929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372200" y="404664"/>
            <a:ext cx="3048000" cy="18288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67544" y="3501008"/>
            <a:ext cx="3810000" cy="298132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C0DDB-BB4F-4892-A2E0-D760CB244601}" type="datetimeFigureOut">
              <a:rPr lang="ru-RU" smtClean="0"/>
              <a:pPr/>
              <a:t>08.04.2024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D608-ECCD-4E22-B9F7-3C1C0F4841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57710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C0DDB-BB4F-4892-A2E0-D760CB244601}" type="datetimeFigureOut">
              <a:rPr lang="ru-RU" smtClean="0"/>
              <a:pPr/>
              <a:t>08.04.2024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D608-ECCD-4E22-B9F7-3C1C0F4841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68413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C0DDB-BB4F-4892-A2E0-D760CB244601}" type="datetimeFigureOut">
              <a:rPr lang="ru-RU" smtClean="0"/>
              <a:pPr/>
              <a:t>08.04.2024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D608-ECCD-4E22-B9F7-3C1C0F4841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10331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51520" y="4653136"/>
            <a:ext cx="2466975" cy="184785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C0DDB-BB4F-4892-A2E0-D760CB244601}" type="datetimeFigureOut">
              <a:rPr lang="ru-RU" smtClean="0"/>
              <a:pPr/>
              <a:t>08.04.2024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D608-ECCD-4E22-B9F7-3C1C0F4841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54717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79512" y="4221088"/>
            <a:ext cx="2143125" cy="214312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C0DDB-BB4F-4892-A2E0-D760CB244601}" type="datetimeFigureOut">
              <a:rPr lang="ru-RU" smtClean="0"/>
              <a:pPr/>
              <a:t>08.04.2024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D608-ECCD-4E22-B9F7-3C1C0F4841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23823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C0DDB-BB4F-4892-A2E0-D760CB244601}" type="datetimeFigureOut">
              <a:rPr lang="ru-RU" smtClean="0"/>
              <a:pPr/>
              <a:t>08.04.2024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D608-ECCD-4E22-B9F7-3C1C0F4841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73685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C0DDB-BB4F-4892-A2E0-D760CB244601}" type="datetimeFigureOut">
              <a:rPr lang="ru-RU" smtClean="0"/>
              <a:pPr/>
              <a:t>08.04.2024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D608-ECCD-4E22-B9F7-3C1C0F4841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18354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C0DDB-BB4F-4892-A2E0-D760CB244601}" type="datetimeFigureOut">
              <a:rPr lang="ru-RU" smtClean="0"/>
              <a:pPr/>
              <a:t>08.04.2024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D608-ECCD-4E22-B9F7-3C1C0F4841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7684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C0DDB-BB4F-4892-A2E0-D760CB244601}" type="datetimeFigureOut">
              <a:rPr lang="ru-RU" smtClean="0"/>
              <a:pPr/>
              <a:t>08.04.2024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D608-ECCD-4E22-B9F7-3C1C0F4841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70762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C0DDB-BB4F-4892-A2E0-D760CB244601}" type="datetimeFigureOut">
              <a:rPr lang="ru-RU" smtClean="0"/>
              <a:pPr/>
              <a:t>08.04.2024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D608-ECCD-4E22-B9F7-3C1C0F4841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349195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C0DDB-BB4F-4892-A2E0-D760CB244601}" type="datetimeFigureOut">
              <a:rPr lang="ru-RU" smtClean="0"/>
              <a:pPr/>
              <a:t>08.04.2024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D608-ECCD-4E22-B9F7-3C1C0F4841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036930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8040732" y="6611779"/>
            <a:ext cx="106952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Ekaterina050466</a:t>
            </a:r>
            <a:endParaRPr lang="ru-RU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7C0DDB-BB4F-4892-A2E0-D760CB244601}" type="datetimeFigureOut">
              <a:rPr lang="ru-RU" smtClean="0"/>
              <a:pPr/>
              <a:t>08.04.2024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48D608-ECCD-4E22-B9F7-3C1C0F4841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07444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jpeg"/><Relationship Id="rId9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ds05.infourok.ru/uploads/ex/07f7/000c025e-2d84e900/img11.jpg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60648"/>
            <a:ext cx="7772400" cy="1470025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Batang" pitchFamily="18" charset="-127"/>
                <a:cs typeface="Times New Roman" panose="02020603050405020304" pitchFamily="18" charset="0"/>
              </a:rPr>
              <a:t>Конспект занятия </a:t>
            </a:r>
            <a:b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Batang" pitchFamily="18" charset="-127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Batang" pitchFamily="18" charset="-127"/>
                <a:cs typeface="Times New Roman" panose="02020603050405020304" pitchFamily="18" charset="0"/>
              </a:rPr>
              <a:t>по формированию элементарных </a:t>
            </a:r>
            <a:b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Batang" pitchFamily="18" charset="-127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Batang" pitchFamily="18" charset="-127"/>
                <a:cs typeface="Times New Roman" panose="02020603050405020304" pitchFamily="18" charset="0"/>
              </a:rPr>
              <a:t>математических представлений</a:t>
            </a:r>
            <a:endPara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Batang" pitchFamily="18" charset="-127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8717" y="2132856"/>
            <a:ext cx="815345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«Путешествие по математическим заданиям»</a:t>
            </a:r>
            <a:endParaRPr lang="ru-RU" sz="3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43808" y="2740235"/>
            <a:ext cx="44956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Подготовительная «Б» 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группа.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09780" y="5085184"/>
            <a:ext cx="351698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воспитатель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Анисимова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.Е.</a:t>
            </a:r>
            <a:endParaRPr lang="ru-RU" sz="20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МБДОУ «Детский сад </a:t>
            </a:r>
            <a:r>
              <a:rPr lang="ru-RU" sz="2000" b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lang="ru-RU" sz="2000" b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15»</a:t>
            </a:r>
            <a:endParaRPr lang="ru-RU" sz="20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93466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Программное содержание: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340768"/>
            <a:ext cx="806489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Продолжать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учить самостоятельно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составлять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решать задачи на сложение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вычитание в пределах 10.</a:t>
            </a:r>
          </a:p>
          <a:p>
            <a:pPr marL="342900" indent="-342900">
              <a:buFontTx/>
              <a:buChar char="-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Упражнять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умении ориентироваться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листе бумаги в клетку.</a:t>
            </a:r>
          </a:p>
          <a:p>
            <a:pPr marL="342900" indent="-342900">
              <a:buFontTx/>
              <a:buChar char="-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«читать» графическую информацию,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обозначающую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пространственные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отношения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объектов и направление их движения.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Развивать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внимание, память, логическое мышление.</a:t>
            </a:r>
          </a:p>
        </p:txBody>
      </p:sp>
    </p:spTree>
    <p:extLst>
      <p:ext uri="{BB962C8B-B14F-4D97-AF65-F5344CB8AC3E}">
        <p14:creationId xmlns:p14="http://schemas.microsoft.com/office/powerpoint/2010/main" xmlns="" val="646589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404664"/>
            <a:ext cx="479310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Игровое упражнение 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«Сделай картинку похожей»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Home\Desktop\Математика\87230d04bb4f289087b02e2ac871e2b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331205"/>
            <a:ext cx="5407780" cy="515555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Home\Desktop\Математика\87230d04bb4f289087b02e2ac871e2ba — копия (3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25048" y="4581128"/>
            <a:ext cx="358243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Home\Desktop\Математика\87230d04bb4f289087b02e2ac871e2ba — копия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72973" y="4949718"/>
            <a:ext cx="396000" cy="27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98004" y="4953814"/>
            <a:ext cx="396000" cy="273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 descr="C:\Users\Home\Desktop\Математика\87230d04bb4f289087b02e2ac871e2ba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36169" y="5296719"/>
            <a:ext cx="619500" cy="2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Home\Desktop\Математика\imgonline-com-ua-Transparent-backgr-d75Sp9PQpFoyK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69996" y="2492896"/>
            <a:ext cx="734173" cy="13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Home\Desktop\Математика\87230d04bb4f289087b02e2ac871e2ba — копия (5) — копия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89049" y="3669660"/>
            <a:ext cx="713739" cy="2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Users\Home\Desktop\Математика\imgonline-com-ua-Transparent-backgr-f5N72OvpT7VvyR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6639" y="4593831"/>
            <a:ext cx="371475" cy="21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C:\Users\Home\Desktop\Математика\imgonline-com-ua-Transparent-backgr-quryqYjkF5Y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57886" y="2564904"/>
            <a:ext cx="542925" cy="504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C:\Users\Home\Desktop\Математика\imgonline-com-ua-Transparent-backgr-cYqbIPoWMbHeyj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40198" y="5226918"/>
            <a:ext cx="2016000" cy="1043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75874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75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75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75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75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75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75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Home\Desktop\Математика\2020-04-06_20-48-37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024" y="3047764"/>
            <a:ext cx="8128903" cy="25922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47664" y="476672"/>
            <a:ext cx="60775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Игровое упражнение «Числовая линейка»</a:t>
            </a:r>
            <a:endParaRPr lang="ru-R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Home\Desktop\Математика\2020-04-06_20-47-5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4044" y="917265"/>
            <a:ext cx="7776865" cy="157563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907704" y="2492896"/>
            <a:ext cx="48503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Игровое задание «Рисуем задачу»</a:t>
            </a:r>
            <a:endParaRPr lang="ru-R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олилиния 5"/>
          <p:cNvSpPr/>
          <p:nvPr/>
        </p:nvSpPr>
        <p:spPr>
          <a:xfrm>
            <a:off x="2627783" y="4927107"/>
            <a:ext cx="941109" cy="302093"/>
          </a:xfrm>
          <a:custGeom>
            <a:avLst/>
            <a:gdLst>
              <a:gd name="connsiteX0" fmla="*/ 36000 w 1039246"/>
              <a:gd name="connsiteY0" fmla="*/ 0 h 381740"/>
              <a:gd name="connsiteX1" fmla="*/ 489 w 1039246"/>
              <a:gd name="connsiteY1" fmla="*/ 53266 h 381740"/>
              <a:gd name="connsiteX2" fmla="*/ 27122 w 1039246"/>
              <a:gd name="connsiteY2" fmla="*/ 168676 h 381740"/>
              <a:gd name="connsiteX3" fmla="*/ 62633 w 1039246"/>
              <a:gd name="connsiteY3" fmla="*/ 221942 h 381740"/>
              <a:gd name="connsiteX4" fmla="*/ 71510 w 1039246"/>
              <a:gd name="connsiteY4" fmla="*/ 248575 h 381740"/>
              <a:gd name="connsiteX5" fmla="*/ 160287 w 1039246"/>
              <a:gd name="connsiteY5" fmla="*/ 328474 h 381740"/>
              <a:gd name="connsiteX6" fmla="*/ 195798 w 1039246"/>
              <a:gd name="connsiteY6" fmla="*/ 346230 h 381740"/>
              <a:gd name="connsiteX7" fmla="*/ 249064 w 1039246"/>
              <a:gd name="connsiteY7" fmla="*/ 355107 h 381740"/>
              <a:gd name="connsiteX8" fmla="*/ 275697 w 1039246"/>
              <a:gd name="connsiteY8" fmla="*/ 363985 h 381740"/>
              <a:gd name="connsiteX9" fmla="*/ 417739 w 1039246"/>
              <a:gd name="connsiteY9" fmla="*/ 381740 h 381740"/>
              <a:gd name="connsiteX10" fmla="*/ 781724 w 1039246"/>
              <a:gd name="connsiteY10" fmla="*/ 372863 h 381740"/>
              <a:gd name="connsiteX11" fmla="*/ 808357 w 1039246"/>
              <a:gd name="connsiteY11" fmla="*/ 355107 h 381740"/>
              <a:gd name="connsiteX12" fmla="*/ 834990 w 1039246"/>
              <a:gd name="connsiteY12" fmla="*/ 346230 h 381740"/>
              <a:gd name="connsiteX13" fmla="*/ 879378 w 1039246"/>
              <a:gd name="connsiteY13" fmla="*/ 319597 h 381740"/>
              <a:gd name="connsiteX14" fmla="*/ 941522 w 1039246"/>
              <a:gd name="connsiteY14" fmla="*/ 248575 h 381740"/>
              <a:gd name="connsiteX15" fmla="*/ 968155 w 1039246"/>
              <a:gd name="connsiteY15" fmla="*/ 221942 h 381740"/>
              <a:gd name="connsiteX16" fmla="*/ 1003666 w 1039246"/>
              <a:gd name="connsiteY16" fmla="*/ 177554 h 381740"/>
              <a:gd name="connsiteX17" fmla="*/ 1030299 w 1039246"/>
              <a:gd name="connsiteY17" fmla="*/ 79899 h 381740"/>
              <a:gd name="connsiteX18" fmla="*/ 1039176 w 1039246"/>
              <a:gd name="connsiteY18" fmla="*/ 0 h 381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039246" h="381740">
                <a:moveTo>
                  <a:pt x="36000" y="0"/>
                </a:moveTo>
                <a:cubicBezTo>
                  <a:pt x="24163" y="17755"/>
                  <a:pt x="5287" y="32473"/>
                  <a:pt x="489" y="53266"/>
                </a:cubicBezTo>
                <a:cubicBezTo>
                  <a:pt x="-3370" y="69987"/>
                  <a:pt x="16509" y="152757"/>
                  <a:pt x="27122" y="168676"/>
                </a:cubicBezTo>
                <a:lnTo>
                  <a:pt x="62633" y="221942"/>
                </a:lnTo>
                <a:cubicBezTo>
                  <a:pt x="65592" y="230820"/>
                  <a:pt x="67325" y="240205"/>
                  <a:pt x="71510" y="248575"/>
                </a:cubicBezTo>
                <a:cubicBezTo>
                  <a:pt x="89315" y="284184"/>
                  <a:pt x="126004" y="311332"/>
                  <a:pt x="160287" y="328474"/>
                </a:cubicBezTo>
                <a:cubicBezTo>
                  <a:pt x="172124" y="334393"/>
                  <a:pt x="183122" y="342427"/>
                  <a:pt x="195798" y="346230"/>
                </a:cubicBezTo>
                <a:cubicBezTo>
                  <a:pt x="213039" y="351402"/>
                  <a:pt x="231309" y="352148"/>
                  <a:pt x="249064" y="355107"/>
                </a:cubicBezTo>
                <a:cubicBezTo>
                  <a:pt x="257942" y="358066"/>
                  <a:pt x="266454" y="362526"/>
                  <a:pt x="275697" y="363985"/>
                </a:cubicBezTo>
                <a:cubicBezTo>
                  <a:pt x="322829" y="371427"/>
                  <a:pt x="417739" y="381740"/>
                  <a:pt x="417739" y="381740"/>
                </a:cubicBezTo>
                <a:cubicBezTo>
                  <a:pt x="539067" y="378781"/>
                  <a:pt x="660641" y="381119"/>
                  <a:pt x="781724" y="372863"/>
                </a:cubicBezTo>
                <a:cubicBezTo>
                  <a:pt x="792369" y="372137"/>
                  <a:pt x="798814" y="359879"/>
                  <a:pt x="808357" y="355107"/>
                </a:cubicBezTo>
                <a:cubicBezTo>
                  <a:pt x="816727" y="350922"/>
                  <a:pt x="826112" y="349189"/>
                  <a:pt x="834990" y="346230"/>
                </a:cubicBezTo>
                <a:cubicBezTo>
                  <a:pt x="910891" y="270325"/>
                  <a:pt x="787194" y="388734"/>
                  <a:pt x="879378" y="319597"/>
                </a:cubicBezTo>
                <a:cubicBezTo>
                  <a:pt x="940851" y="273493"/>
                  <a:pt x="907296" y="289647"/>
                  <a:pt x="941522" y="248575"/>
                </a:cubicBezTo>
                <a:cubicBezTo>
                  <a:pt x="949559" y="238930"/>
                  <a:pt x="960118" y="231587"/>
                  <a:pt x="968155" y="221942"/>
                </a:cubicBezTo>
                <a:cubicBezTo>
                  <a:pt x="1024141" y="154759"/>
                  <a:pt x="952016" y="229201"/>
                  <a:pt x="1003666" y="177554"/>
                </a:cubicBezTo>
                <a:cubicBezTo>
                  <a:pt x="1031534" y="121817"/>
                  <a:pt x="1018356" y="157531"/>
                  <a:pt x="1030299" y="79899"/>
                </a:cubicBezTo>
                <a:cubicBezTo>
                  <a:pt x="1040635" y="12711"/>
                  <a:pt x="1039176" y="47181"/>
                  <a:pt x="1039176" y="0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 7"/>
          <p:cNvSpPr/>
          <p:nvPr/>
        </p:nvSpPr>
        <p:spPr>
          <a:xfrm>
            <a:off x="3533313" y="4927107"/>
            <a:ext cx="666808" cy="284085"/>
          </a:xfrm>
          <a:custGeom>
            <a:avLst/>
            <a:gdLst>
              <a:gd name="connsiteX0" fmla="*/ 0 w 666808"/>
              <a:gd name="connsiteY0" fmla="*/ 0 h 284085"/>
              <a:gd name="connsiteX1" fmla="*/ 17755 w 666808"/>
              <a:gd name="connsiteY1" fmla="*/ 124287 h 284085"/>
              <a:gd name="connsiteX2" fmla="*/ 71021 w 666808"/>
              <a:gd name="connsiteY2" fmla="*/ 248575 h 284085"/>
              <a:gd name="connsiteX3" fmla="*/ 97654 w 666808"/>
              <a:gd name="connsiteY3" fmla="*/ 275208 h 284085"/>
              <a:gd name="connsiteX4" fmla="*/ 142042 w 666808"/>
              <a:gd name="connsiteY4" fmla="*/ 284085 h 284085"/>
              <a:gd name="connsiteX5" fmla="*/ 568170 w 666808"/>
              <a:gd name="connsiteY5" fmla="*/ 266330 h 284085"/>
              <a:gd name="connsiteX6" fmla="*/ 603681 w 666808"/>
              <a:gd name="connsiteY6" fmla="*/ 230819 h 284085"/>
              <a:gd name="connsiteX7" fmla="*/ 639192 w 666808"/>
              <a:gd name="connsiteY7" fmla="*/ 177553 h 284085"/>
              <a:gd name="connsiteX8" fmla="*/ 665825 w 666808"/>
              <a:gd name="connsiteY8" fmla="*/ 124287 h 284085"/>
              <a:gd name="connsiteX9" fmla="*/ 665825 w 666808"/>
              <a:gd name="connsiteY9" fmla="*/ 44388 h 284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66808" h="284085">
                <a:moveTo>
                  <a:pt x="0" y="0"/>
                </a:moveTo>
                <a:cubicBezTo>
                  <a:pt x="4326" y="34607"/>
                  <a:pt x="10073" y="88437"/>
                  <a:pt x="17755" y="124287"/>
                </a:cubicBezTo>
                <a:cubicBezTo>
                  <a:pt x="28869" y="176151"/>
                  <a:pt x="32307" y="209861"/>
                  <a:pt x="71021" y="248575"/>
                </a:cubicBezTo>
                <a:cubicBezTo>
                  <a:pt x="79899" y="257453"/>
                  <a:pt x="86425" y="269593"/>
                  <a:pt x="97654" y="275208"/>
                </a:cubicBezTo>
                <a:cubicBezTo>
                  <a:pt x="111150" y="281956"/>
                  <a:pt x="127246" y="281126"/>
                  <a:pt x="142042" y="284085"/>
                </a:cubicBezTo>
                <a:cubicBezTo>
                  <a:pt x="284085" y="278167"/>
                  <a:pt x="426941" y="282626"/>
                  <a:pt x="568170" y="266330"/>
                </a:cubicBezTo>
                <a:cubicBezTo>
                  <a:pt x="584800" y="264411"/>
                  <a:pt x="594395" y="244748"/>
                  <a:pt x="603681" y="230819"/>
                </a:cubicBezTo>
                <a:lnTo>
                  <a:pt x="639192" y="177553"/>
                </a:lnTo>
                <a:cubicBezTo>
                  <a:pt x="650164" y="161095"/>
                  <a:pt x="664075" y="145289"/>
                  <a:pt x="665825" y="124287"/>
                </a:cubicBezTo>
                <a:cubicBezTo>
                  <a:pt x="668037" y="97746"/>
                  <a:pt x="665825" y="71021"/>
                  <a:pt x="665825" y="44388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3203848" y="5733255"/>
            <a:ext cx="19082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+ 2 = 5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59540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 animBg="1"/>
      <p:bldP spid="8" grpId="0" animBg="1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Home\Desktop\Математика\img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476672"/>
            <a:ext cx="7776864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33242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479205"/>
            <a:ext cx="66510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Игровое упражнение «Спрячь фигуры»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C:\Users\Home\Desktop\Математика\istockphoto-953459884-1024x102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3220" y="1002425"/>
            <a:ext cx="7818868" cy="55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972225" y="1340768"/>
            <a:ext cx="648000" cy="648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329805"/>
            <a:ext cx="634429" cy="64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27451" y="1340769"/>
            <a:ext cx="646761" cy="637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06677" y="1340769"/>
            <a:ext cx="707550" cy="670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70730" y="1338316"/>
            <a:ext cx="674343" cy="6394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2225" y="2636912"/>
            <a:ext cx="648000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35495" y="2636911"/>
            <a:ext cx="706437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617501"/>
            <a:ext cx="666007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74212" y="2636910"/>
            <a:ext cx="65703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8" name="Picture 1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85358" y="2636912"/>
            <a:ext cx="64297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9" name="Picture 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70730" y="2636909"/>
            <a:ext cx="655978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Овал 3"/>
          <p:cNvSpPr/>
          <p:nvPr/>
        </p:nvSpPr>
        <p:spPr>
          <a:xfrm>
            <a:off x="972224" y="1355829"/>
            <a:ext cx="648001" cy="62197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10" name="Picture 1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01901" y="1369834"/>
            <a:ext cx="612000" cy="6062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1" name="Picture 1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91366" y="1329803"/>
            <a:ext cx="612000" cy="6462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2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41932" y="1369835"/>
            <a:ext cx="632280" cy="607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3" name="Picture 1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06676" y="1369834"/>
            <a:ext cx="648000" cy="641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Прямая соединительная линия 5"/>
          <p:cNvCxnSpPr/>
          <p:nvPr/>
        </p:nvCxnSpPr>
        <p:spPr>
          <a:xfrm flipH="1">
            <a:off x="972224" y="2662814"/>
            <a:ext cx="329639" cy="64402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15" name="Picture 1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49691" y="2621820"/>
            <a:ext cx="384175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6" name="Picture 2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97366" y="2642308"/>
            <a:ext cx="361327" cy="6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7" name="Picture 2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59313" y="2617862"/>
            <a:ext cx="384175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8" name="Picture 2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35495" y="2632793"/>
            <a:ext cx="384175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9" name="Picture 2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607975"/>
            <a:ext cx="384175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Прямая соединительная линия 7"/>
          <p:cNvCxnSpPr/>
          <p:nvPr/>
        </p:nvCxnSpPr>
        <p:spPr>
          <a:xfrm>
            <a:off x="1301863" y="2662814"/>
            <a:ext cx="318362" cy="612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20" name="Picture 2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03367" y="2649978"/>
            <a:ext cx="324080" cy="61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21" name="Picture 2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02730" y="2642308"/>
            <a:ext cx="343143" cy="6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22" name="Picture 2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88714" y="2642308"/>
            <a:ext cx="343143" cy="6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23" name="Picture 2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85213" y="2612050"/>
            <a:ext cx="357639" cy="675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24" name="Picture 2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00747" y="2637271"/>
            <a:ext cx="354562" cy="6695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135059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75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75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5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750"/>
                                        <p:tgtEl>
                                          <p:spTgt spid="4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750"/>
                                        <p:tgtEl>
                                          <p:spTgt spid="4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25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750"/>
                                        <p:tgtEl>
                                          <p:spTgt spid="4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75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75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75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50"/>
                            </p:stCondLst>
                            <p:childTnLst>
                              <p:par>
                                <p:cTn id="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75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500"/>
                            </p:stCondLst>
                            <p:childTnLst>
                              <p:par>
                                <p:cTn id="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75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250"/>
                            </p:stCondLst>
                            <p:childTnLst>
                              <p:par>
                                <p:cTn id="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75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000"/>
                            </p:stCondLst>
                            <p:childTnLst>
                              <p:par>
                                <p:cTn id="7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75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750"/>
                                        <p:tgtEl>
                                          <p:spTgt spid="4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4" dur="750"/>
                                        <p:tgtEl>
                                          <p:spTgt spid="4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750"/>
                            </p:stCondLst>
                            <p:childTnLst>
                              <p:par>
                                <p:cTn id="9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8" dur="750"/>
                                        <p:tgtEl>
                                          <p:spTgt spid="4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750"/>
                                        <p:tgtEl>
                                          <p:spTgt spid="4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2250"/>
                            </p:stCondLst>
                            <p:childTnLst>
                              <p:par>
                                <p:cTn id="10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6" dur="750"/>
                                        <p:tgtEl>
                                          <p:spTgt spid="4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000"/>
                            </p:stCondLst>
                            <p:childTnLst>
                              <p:par>
                                <p:cTn id="10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0" dur="750"/>
                                        <p:tgtEl>
                                          <p:spTgt spid="4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3750"/>
                            </p:stCondLst>
                            <p:childTnLst>
                              <p:par>
                                <p:cTn id="1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4" dur="750"/>
                                        <p:tgtEl>
                                          <p:spTgt spid="4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4500"/>
                            </p:stCondLst>
                            <p:childTnLst>
                              <p:par>
                                <p:cTn id="1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8" dur="500"/>
                                        <p:tgtEl>
                                          <p:spTgt spid="4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5000"/>
                            </p:stCondLst>
                            <p:childTnLst>
                              <p:par>
                                <p:cTn id="1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2" dur="750"/>
                                        <p:tgtEl>
                                          <p:spTgt spid="4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5750"/>
                            </p:stCondLst>
                            <p:childTnLst>
                              <p:par>
                                <p:cTn id="1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6" dur="750"/>
                                        <p:tgtEl>
                                          <p:spTgt spid="4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503094"/>
            <a:ext cx="80607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Игровое упражнение «Ищем дорожку к домику»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C:\Users\Home\Desktop\Математика\2020-04-06_20-46-2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3689" y="1124744"/>
            <a:ext cx="8313610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Прямая соединительная линия 3"/>
          <p:cNvCxnSpPr/>
          <p:nvPr/>
        </p:nvCxnSpPr>
        <p:spPr>
          <a:xfrm flipV="1">
            <a:off x="3203848" y="2708920"/>
            <a:ext cx="0" cy="144016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3203848" y="2719028"/>
            <a:ext cx="936104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4139952" y="2420888"/>
            <a:ext cx="216024" cy="28803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575642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340768"/>
            <a:ext cx="7772400" cy="1470025"/>
          </a:xfrm>
        </p:spPr>
        <p:txBody>
          <a:bodyPr>
            <a:normAutofit/>
          </a:bodyPr>
          <a:lstStyle/>
          <a:p>
            <a:r>
              <a:rPr lang="ru-RU" sz="8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Молодцы!</a:t>
            </a:r>
            <a:endParaRPr lang="ru-RU" sz="8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30736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1340768"/>
            <a:ext cx="763284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используемых источников:</a:t>
            </a:r>
          </a:p>
          <a:p>
            <a:pPr marL="342900" indent="-342900">
              <a:buAutoNum type="arabicPeriod"/>
            </a:pP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Белошистая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А.В. Первые шаги к интеллекту. Развивающие задания для детей. – Москва, изд-во «АРКТИ», 2009г.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Помораева И.А., Позина В.А. Формирование элементарных математических представлений. Подготовительная к школе группа – Москва, изд-во Мозаика-Синтез, 2014г. 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Физкультминутка </a:t>
            </a:r>
            <a:r>
              <a:rPr lang="ru-RU" dirty="0" smtClean="0"/>
              <a:t>-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://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ds05.infourok.ru/uploads/ex/07f7/000c025e-2d84e900/img11.jpg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62706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3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381</TotalTime>
  <Words>176</Words>
  <Application>Microsoft Office PowerPoint</Application>
  <PresentationFormat>Экран (4:3)</PresentationFormat>
  <Paragraphs>27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Конспект занятия  по формированию элементарных  математических представлений</vt:lpstr>
      <vt:lpstr>Программное содержание:</vt:lpstr>
      <vt:lpstr>Слайд 3</vt:lpstr>
      <vt:lpstr>Слайд 4</vt:lpstr>
      <vt:lpstr>Слайд 5</vt:lpstr>
      <vt:lpstr>Слайд 6</vt:lpstr>
      <vt:lpstr>Слайд 7</vt:lpstr>
      <vt:lpstr>Молодцы!</vt:lpstr>
      <vt:lpstr>Слайд 9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</dc:creator>
  <cp:lastModifiedBy>ПК</cp:lastModifiedBy>
  <cp:revision>27</cp:revision>
  <dcterms:created xsi:type="dcterms:W3CDTF">2015-08-19T01:25:17Z</dcterms:created>
  <dcterms:modified xsi:type="dcterms:W3CDTF">2024-04-08T14:09:10Z</dcterms:modified>
</cp:coreProperties>
</file>