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 lvl="0">
      <a:defRPr lang="en-US"/>
    </a:defPPr>
    <a:lvl1pPr marL="0" lv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lvl="1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lvl="2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lvl="3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lvl="4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lvl="5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lvl="6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lvl="7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lvl="8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1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1470025"/>
          </a:xfr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28" y="178592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12/11/2017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12/11/2017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12/11/2017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12/11/2017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12/11/2017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12/11/2017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rgbClr val="CC6600">
              <a:alpha val="14902"/>
            </a:srgb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AF74E-50D2-498C-93A6-338FD8FBD707}" type="datetimeFigureOut">
              <a:rPr lang="en-US" smtClean="0"/>
              <a:pPr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FFCC99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FFCC9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FFCC9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FFCC9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FFCC9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ru-RU" sz="3200" dirty="0" smtClean="0">
                <a:ea typeface="+mn-ea"/>
                <a:cs typeface="+mn-cs"/>
              </a:rPr>
              <a:t>Образ Евгения Онегина в романе </a:t>
            </a:r>
            <a:r>
              <a:rPr lang="ru-RU" sz="3200" dirty="0" err="1" smtClean="0">
                <a:ea typeface="+mn-ea"/>
                <a:cs typeface="+mn-cs"/>
              </a:rPr>
              <a:t>А.С.Пушкина</a:t>
            </a:r>
            <a:r>
              <a:rPr lang="ru-RU" sz="3200" dirty="0" smtClean="0">
                <a:ea typeface="+mn-ea"/>
                <a:cs typeface="+mn-cs"/>
              </a:rPr>
              <a:t> «Евгений Онегин»</a:t>
            </a:r>
            <a:r>
              <a:rPr lang="en-US" sz="3200" dirty="0" smtClean="0">
                <a:ea typeface="+mn-ea"/>
                <a:cs typeface="+mn-cs"/>
              </a:rPr>
              <a:t/>
            </a:r>
            <a:br>
              <a:rPr lang="en-US" sz="3200" dirty="0" smtClean="0">
                <a:ea typeface="+mn-ea"/>
                <a:cs typeface="+mn-cs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Подготовила: </a:t>
            </a:r>
            <a:r>
              <a:rPr lang="ru-RU" dirty="0" err="1" smtClean="0"/>
              <a:t>Тулякова</a:t>
            </a:r>
            <a:r>
              <a:rPr lang="ru-RU" dirty="0" smtClean="0"/>
              <a:t> Анна Павловна, учитель русского языка и литературы МБОУ «</a:t>
            </a:r>
            <a:r>
              <a:rPr lang="ru-RU" dirty="0" err="1" smtClean="0"/>
              <a:t>ООШс.Фёдоровки</a:t>
            </a:r>
            <a:r>
              <a:rPr lang="ru-RU" dirty="0" smtClean="0"/>
              <a:t>»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/>
          <a:lstStyle/>
          <a:p>
            <a:pPr lvl="0" defTabSz="449263" fontAlgn="base">
              <a:spcAft>
                <a:spcPct val="0"/>
              </a:spcAft>
            </a:pPr>
            <a:r>
              <a:rPr lang="ru-RU" altLang="ru-RU" sz="2000" b="1" dirty="0">
                <a:solidFill>
                  <a:srgbClr val="006600"/>
                </a:solidFill>
                <a:latin typeface="Arial Narrow" panose="020B0606020202030204" pitchFamily="34" charset="0"/>
                <a:ea typeface="Microsoft YaHei" panose="020B0503020204020204" pitchFamily="34" charset="-122"/>
                <a:cs typeface="+mn-cs"/>
              </a:rPr>
              <a:t> </a:t>
            </a:r>
            <a:r>
              <a:rPr lang="ru-RU" altLang="ru-RU" sz="2400" b="1" u="sng" dirty="0">
                <a:latin typeface="+mn-lt"/>
                <a:ea typeface="Microsoft YaHei" panose="020B0503020204020204" pitchFamily="34" charset="-122"/>
                <a:cs typeface="+mn-cs"/>
              </a:rPr>
              <a:t>Последний этап жизни Онегина, описанный в законченных главах романа, рисует его возвратившимися в светское петербургское общество.</a:t>
            </a:r>
            <a:br>
              <a:rPr lang="ru-RU" altLang="ru-RU" sz="2400" b="1" u="sng" dirty="0">
                <a:latin typeface="+mn-lt"/>
                <a:ea typeface="Microsoft YaHei" panose="020B0503020204020204" pitchFamily="34" charset="-122"/>
                <a:cs typeface="+mn-cs"/>
              </a:rPr>
            </a:br>
            <a:r>
              <a:rPr lang="ru-RU" altLang="ru-RU" sz="2400" b="1" dirty="0">
                <a:latin typeface="+mn-lt"/>
                <a:ea typeface="Microsoft YaHei" panose="020B0503020204020204" pitchFamily="34" charset="-122"/>
                <a:cs typeface="+mn-cs"/>
              </a:rPr>
              <a:t>   Изображение этого общества в восьмой главе резко отличается от картины светской жизни, нарисованной в первой главе. Если там преобладали добродушная ирония и шутка, то теперь Пушкин изображает светскую среду с чувствами негодования и гнева. Это новое настроение автора созвучно настроению его героя. Онегин теперь совершенно другой человек. Резко изменилось к нему и отношение к нему светского общества. Если свет ласкал юношу, то теперь его ненавидят</a:t>
            </a:r>
            <a:r>
              <a:rPr lang="ru-RU" altLang="ru-RU" sz="2400" b="1" dirty="0" smtClean="0">
                <a:latin typeface="+mn-lt"/>
                <a:ea typeface="Microsoft YaHei" panose="020B0503020204020204" pitchFamily="34" charset="-122"/>
                <a:cs typeface="+mn-cs"/>
              </a:rPr>
              <a:t>.</a:t>
            </a:r>
            <a:br>
              <a:rPr lang="ru-RU" altLang="ru-RU" sz="2400" b="1" dirty="0" smtClean="0">
                <a:latin typeface="+mn-lt"/>
                <a:ea typeface="Microsoft YaHei" panose="020B0503020204020204" pitchFamily="34" charset="-122"/>
                <a:cs typeface="+mn-cs"/>
              </a:rPr>
            </a:br>
            <a:r>
              <a:rPr lang="ru-RU" altLang="ru-RU" sz="2400" b="1" dirty="0">
                <a:solidFill>
                  <a:prstClr val="black"/>
                </a:solidFill>
                <a:ea typeface="Microsoft YaHei" panose="020B0503020204020204" pitchFamily="34" charset="-122"/>
              </a:rPr>
              <a:t> Перечитаем 7-12 строфы восьмой главы. </a:t>
            </a:r>
            <a:r>
              <a:rPr lang="ru-RU" altLang="ru-RU" sz="2400" b="1" dirty="0">
                <a:latin typeface="+mn-lt"/>
                <a:ea typeface="Microsoft YaHei" panose="020B0503020204020204" pitchFamily="34" charset="-122"/>
                <a:cs typeface="+mn-cs"/>
              </a:rPr>
              <a:t/>
            </a:r>
            <a:br>
              <a:rPr lang="ru-RU" altLang="ru-RU" sz="2400" b="1" dirty="0">
                <a:latin typeface="+mn-lt"/>
                <a:ea typeface="Microsoft YaHei" panose="020B0503020204020204" pitchFamily="34" charset="-122"/>
                <a:cs typeface="+mn-cs"/>
              </a:rPr>
            </a:br>
            <a:endParaRPr lang="ru-RU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9360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3874442"/>
          </a:xfrm>
        </p:spPr>
        <p:txBody>
          <a:bodyPr/>
          <a:lstStyle/>
          <a:p>
            <a:r>
              <a:rPr lang="ru-RU" dirty="0" smtClean="0"/>
              <a:t>Домашнее задание</a:t>
            </a:r>
            <a:br>
              <a:rPr lang="ru-RU" dirty="0" smtClean="0"/>
            </a:br>
            <a:r>
              <a:rPr lang="ru-RU" altLang="ru-RU" sz="2400" b="1" dirty="0">
                <a:solidFill>
                  <a:prstClr val="black"/>
                </a:solidFill>
                <a:ea typeface="Microsoft YaHei" panose="020B0503020204020204" pitchFamily="34" charset="-122"/>
              </a:rPr>
              <a:t> </a:t>
            </a:r>
            <a:r>
              <a:rPr lang="ru-RU" altLang="ru-RU" sz="2400" b="1" dirty="0" smtClean="0">
                <a:solidFill>
                  <a:prstClr val="black"/>
                </a:solidFill>
                <a:ea typeface="Microsoft YaHei" panose="020B0503020204020204" pitchFamily="34" charset="-122"/>
              </a:rPr>
              <a:t>Подготовиться к сочинению «</a:t>
            </a:r>
            <a:r>
              <a:rPr lang="ru-RU" sz="29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 Евгения Онегина в</a:t>
            </a:r>
            <a:r>
              <a:rPr lang="ru-RU" alt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  романе </a:t>
            </a:r>
            <a:r>
              <a:rPr lang="ru-RU" altLang="ru-RU" sz="2400" b="1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А.С.Пушкина</a:t>
            </a:r>
            <a:r>
              <a:rPr lang="ru-RU" alt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440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D:\Папочка Наташки\ПРЕЗЕНТАЦИИ\31\800px-Eugene_Onegin_illustr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74638"/>
            <a:ext cx="8229600" cy="585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63588" y="836712"/>
            <a:ext cx="741682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449263" fontAlgn="base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altLang="ru-RU" sz="2800" b="1" dirty="0">
                <a:solidFill>
                  <a:prstClr val="black"/>
                </a:solidFill>
                <a:ea typeface="Microsoft YaHei" panose="020B0503020204020204" pitchFamily="34" charset="-122"/>
              </a:rPr>
              <a:t>Онегин родился в богатой, но разоряющейся дворянской семье. Его детство прошло в полном отрыве от народа, от всего русского, национального, он воспитывался французами. </a:t>
            </a:r>
          </a:p>
          <a:p>
            <a:pPr lvl="0" algn="just" defTabSz="449263" fontAlgn="base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altLang="ru-RU" sz="2800" b="1" dirty="0" smtClean="0">
                <a:solidFill>
                  <a:prstClr val="black"/>
                </a:solidFill>
                <a:ea typeface="Microsoft YaHei" panose="020B0503020204020204" pitchFamily="34" charset="-122"/>
              </a:rPr>
              <a:t>    И воспитание и образование Онегина носило поверхностный характер и не подготовило его к труду, реальной жизни. Такое воспитание было характерно для огромного большинства столичных дворян</a:t>
            </a:r>
            <a:r>
              <a:rPr lang="ru-RU" altLang="ru-RU" sz="2800" b="1" dirty="0" smtClean="0">
                <a:solidFill>
                  <a:srgbClr val="006600"/>
                </a:solidFill>
                <a:ea typeface="Microsoft YaHei" panose="020B0503020204020204" pitchFamily="34" charset="-122"/>
              </a:rPr>
              <a:t>.</a:t>
            </a:r>
            <a:endParaRPr lang="ru-RU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691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lvl="0" indent="0" algn="just" defTabSz="449263" fontAlgn="base">
              <a:spcBef>
                <a:spcPct val="0"/>
              </a:spcBef>
              <a:spcAft>
                <a:spcPct val="0"/>
              </a:spcAft>
              <a:buSzPct val="100000"/>
              <a:buNone/>
            </a:pPr>
            <a:r>
              <a:rPr lang="ru-RU" altLang="ru-RU" sz="2800" b="1" dirty="0">
                <a:solidFill>
                  <a:prstClr val="black"/>
                </a:solidFill>
                <a:ea typeface="Microsoft YaHei" panose="020B0503020204020204" pitchFamily="34" charset="-122"/>
              </a:rPr>
              <a:t>В первой главе образ жизни Онегина приближается к господствующему идеалу, к норме общества того времени. Главная задача первой главы – показать те общественные условия, которые формировали Онегина, показать породившую его среду. Молодой Онегин стремится полностью отвечать идеалу светского человека: богатство, роскошь, наслаждение жизнью, блестящий успех в свете, успех среди женщин – вот что привлекает Онегина</a:t>
            </a:r>
            <a:r>
              <a:rPr lang="ru-RU" altLang="ru-RU" sz="2000" b="1" dirty="0">
                <a:solidFill>
                  <a:srgbClr val="006600"/>
                </a:solidFill>
                <a:ea typeface="Microsoft YaHei" panose="020B0503020204020204" pitchFamily="34" charset="-122"/>
              </a:rPr>
              <a:t>.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795" y="273050"/>
            <a:ext cx="3162300" cy="5853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5760640"/>
          </a:xfrm>
        </p:spPr>
        <p:txBody>
          <a:bodyPr/>
          <a:lstStyle/>
          <a:p>
            <a:pPr lvl="0" defTabSz="449263" fontAlgn="base">
              <a:spcAft>
                <a:spcPct val="0"/>
              </a:spcAft>
            </a:pPr>
            <a:r>
              <a:rPr lang="ru-RU" altLang="ru-RU" sz="1800" b="1" dirty="0">
                <a:solidFill>
                  <a:srgbClr val="006600"/>
                </a:solidFill>
                <a:latin typeface="Arial Narrow" panose="020B0606020202030204" pitchFamily="34" charset="0"/>
                <a:ea typeface="Microsoft YaHei" panose="020B0503020204020204" pitchFamily="34" charset="-122"/>
                <a:cs typeface="+mn-cs"/>
              </a:rPr>
              <a:t> </a:t>
            </a:r>
            <a:r>
              <a:rPr lang="ru-RU" altLang="ru-RU" sz="2800" dirty="0">
                <a:latin typeface="+mn-lt"/>
                <a:ea typeface="Microsoft YaHei" panose="020B0503020204020204" pitchFamily="34" charset="-122"/>
                <a:cs typeface="+mn-cs"/>
              </a:rPr>
              <a:t>Автор отмечает его «мечтам невольную преданность, </a:t>
            </a:r>
            <a:r>
              <a:rPr lang="ru-RU" altLang="ru-RU" sz="2800" dirty="0" err="1">
                <a:latin typeface="+mn-lt"/>
                <a:ea typeface="Microsoft YaHei" panose="020B0503020204020204" pitchFamily="34" charset="-122"/>
                <a:cs typeface="+mn-cs"/>
              </a:rPr>
              <a:t>неподражательную</a:t>
            </a:r>
            <a:r>
              <a:rPr lang="ru-RU" altLang="ru-RU" sz="2800" dirty="0">
                <a:latin typeface="+mn-lt"/>
                <a:ea typeface="Microsoft YaHei" panose="020B0503020204020204" pitchFamily="34" charset="-122"/>
                <a:cs typeface="+mn-cs"/>
              </a:rPr>
              <a:t> странность и резкий охлажденный ум», чувство чести и благородство души. Это не могло привести Онегина к разочарованию и интересах светского общества, к недовольству политической и социальной обстановкой, сложившейся в России после Отечественной войны 1812 года.</a:t>
            </a:r>
            <a:br>
              <a:rPr lang="ru-RU" altLang="ru-RU" sz="2800" dirty="0">
                <a:latin typeface="+mn-lt"/>
                <a:ea typeface="Microsoft YaHei" panose="020B0503020204020204" pitchFamily="34" charset="-122"/>
                <a:cs typeface="+mn-cs"/>
              </a:rPr>
            </a:br>
            <a:r>
              <a:rPr lang="ru-RU" altLang="ru-RU" sz="2800" dirty="0">
                <a:latin typeface="+mn-lt"/>
                <a:ea typeface="Microsoft YaHei" panose="020B0503020204020204" pitchFamily="34" charset="-122"/>
                <a:cs typeface="+mn-cs"/>
              </a:rPr>
              <a:t>   Какими словами говорит поэт о своей дружбе с Онегиным</a:t>
            </a:r>
            <a:r>
              <a:rPr lang="ru-RU" altLang="ru-RU" sz="2800" dirty="0" smtClean="0">
                <a:latin typeface="+mn-lt"/>
                <a:ea typeface="Microsoft YaHei" panose="020B0503020204020204" pitchFamily="34" charset="-122"/>
                <a:cs typeface="+mn-cs"/>
              </a:rPr>
              <a:t>?</a:t>
            </a:r>
            <a:br>
              <a:rPr lang="ru-RU" altLang="ru-RU" sz="2800" dirty="0" smtClean="0">
                <a:latin typeface="+mn-lt"/>
                <a:ea typeface="Microsoft YaHei" panose="020B0503020204020204" pitchFamily="34" charset="-122"/>
                <a:cs typeface="+mn-cs"/>
              </a:rPr>
            </a:br>
            <a:r>
              <a:rPr lang="ru-RU" altLang="ru-RU" sz="2800" dirty="0" smtClean="0">
                <a:latin typeface="+mn-lt"/>
                <a:ea typeface="Microsoft YaHei" panose="020B0503020204020204" pitchFamily="34" charset="-122"/>
                <a:cs typeface="+mn-cs"/>
              </a:rPr>
              <a:t> </a:t>
            </a:r>
            <a:r>
              <a:rPr lang="ru-RU" altLang="ru-RU" sz="2800" dirty="0">
                <a:latin typeface="+mn-lt"/>
                <a:ea typeface="Microsoft YaHei" panose="020B0503020204020204" pitchFamily="34" charset="-122"/>
                <a:cs typeface="+mn-cs"/>
              </a:rPr>
              <a:t>Что нравилось в нем Пушкину</a:t>
            </a:r>
            <a:r>
              <a:rPr lang="ru-RU" altLang="ru-RU" sz="2800" dirty="0" smtClean="0">
                <a:latin typeface="+mn-lt"/>
                <a:ea typeface="Microsoft YaHei" panose="020B0503020204020204" pitchFamily="34" charset="-122"/>
                <a:cs typeface="+mn-cs"/>
              </a:rPr>
              <a:t>?</a:t>
            </a:r>
            <a:br>
              <a:rPr lang="ru-RU" altLang="ru-RU" sz="2800" dirty="0" smtClean="0">
                <a:latin typeface="+mn-lt"/>
                <a:ea typeface="Microsoft YaHei" panose="020B0503020204020204" pitchFamily="34" charset="-122"/>
                <a:cs typeface="+mn-cs"/>
              </a:rPr>
            </a:br>
            <a:r>
              <a:rPr lang="ru-RU" altLang="ru-RU" sz="2800" dirty="0" smtClean="0">
                <a:latin typeface="+mn-lt"/>
                <a:ea typeface="Microsoft YaHei" panose="020B0503020204020204" pitchFamily="34" charset="-122"/>
                <a:cs typeface="+mn-cs"/>
              </a:rPr>
              <a:t> </a:t>
            </a:r>
            <a:r>
              <a:rPr lang="ru-RU" altLang="ru-RU" sz="2800" dirty="0">
                <a:latin typeface="+mn-lt"/>
                <a:ea typeface="Microsoft YaHei" panose="020B0503020204020204" pitchFamily="34" charset="-122"/>
                <a:cs typeface="+mn-cs"/>
              </a:rPr>
              <a:t>Как пишет поэт о сходстве и различии их настроений и взглядов?</a:t>
            </a:r>
            <a:endParaRPr lang="ru-RU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4528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2656"/>
            <a:ext cx="7772400" cy="6192688"/>
          </a:xfrm>
        </p:spPr>
        <p:txBody>
          <a:bodyPr>
            <a:normAutofit/>
          </a:bodyPr>
          <a:lstStyle/>
          <a:p>
            <a:pPr lvl="0" algn="ctr" fontAlgn="base">
              <a:spcAft>
                <a:spcPct val="0"/>
              </a:spcAft>
            </a:pPr>
            <a:r>
              <a:rPr lang="ru-RU" altLang="ru-RU" sz="3200" b="0" cap="none" dirty="0">
                <a:solidFill>
                  <a:prstClr val="black"/>
                </a:solidFill>
                <a:latin typeface="+mn-lt"/>
                <a:ea typeface="+mn-ea"/>
                <a:cs typeface="Arial" panose="020B0604020202020204" pitchFamily="34" charset="0"/>
              </a:rPr>
              <a:t>Затворничество героя в деревне — своеобразный протест против норм светского общества, подавляющих в человеке личность, лишающих его права быть самим собой.</a:t>
            </a:r>
            <a:br>
              <a:rPr lang="ru-RU" altLang="ru-RU" sz="3200" b="0" cap="none" dirty="0">
                <a:solidFill>
                  <a:prstClr val="black"/>
                </a:solidFill>
                <a:latin typeface="+mn-lt"/>
                <a:ea typeface="+mn-ea"/>
                <a:cs typeface="Arial" panose="020B0604020202020204" pitchFamily="34" charset="0"/>
              </a:rPr>
            </a:br>
            <a:endParaRPr lang="ru-RU" sz="3200" b="0" dirty="0">
              <a:latin typeface="+mn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2935848"/>
            <a:ext cx="5572227" cy="3164098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036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802434"/>
          </a:xfrm>
        </p:spPr>
        <p:txBody>
          <a:bodyPr/>
          <a:lstStyle/>
          <a:p>
            <a:pPr lvl="0" defTabSz="449263" fontAlgn="base">
              <a:spcAft>
                <a:spcPct val="0"/>
              </a:spcAft>
            </a:pPr>
            <a:r>
              <a:rPr lang="ru-RU" altLang="ru-RU" sz="2400" b="1" dirty="0">
                <a:latin typeface="+mn-lt"/>
                <a:ea typeface="Microsoft YaHei" panose="020B0503020204020204" pitchFamily="34" charset="-122"/>
                <a:cs typeface="+mn-cs"/>
              </a:rPr>
              <a:t>Так постепенно рисует поэт положительные черты Онегина: он человек незаурядный, у него острый критический ум, он недоволен окружающей жизнью, ему душно в светской среде, у него передовые литературные симпатии, любимые книги и герои, у него благородная душа, он честен и горд.</a:t>
            </a:r>
            <a:br>
              <a:rPr lang="ru-RU" altLang="ru-RU" sz="2400" b="1" dirty="0">
                <a:latin typeface="+mn-lt"/>
                <a:ea typeface="Microsoft YaHei" panose="020B0503020204020204" pitchFamily="34" charset="-122"/>
                <a:cs typeface="+mn-cs"/>
              </a:rPr>
            </a:br>
            <a:r>
              <a:rPr lang="ru-RU" altLang="ru-RU" sz="2400" b="1" dirty="0">
                <a:latin typeface="+mn-lt"/>
                <a:ea typeface="Microsoft YaHei" panose="020B0503020204020204" pitchFamily="34" charset="-122"/>
                <a:cs typeface="+mn-cs"/>
              </a:rPr>
              <a:t>    Вот эти особенности жизни и характера Онегина делают его образ сложным и богатым, внутренне значительным</a:t>
            </a:r>
            <a:r>
              <a:rPr lang="ru-RU" altLang="ru-RU" sz="2000" b="1" dirty="0">
                <a:solidFill>
                  <a:srgbClr val="006600"/>
                </a:solidFill>
                <a:latin typeface="Arial Narrow" panose="020B0606020202030204" pitchFamily="34" charset="0"/>
                <a:ea typeface="Microsoft YaHei" panose="020B0503020204020204" pitchFamily="34" charset="-122"/>
                <a:cs typeface="+mn-cs"/>
              </a:rPr>
              <a:t>.</a:t>
            </a:r>
            <a:br>
              <a:rPr lang="ru-RU" altLang="ru-RU" sz="2000" b="1" dirty="0">
                <a:solidFill>
                  <a:srgbClr val="006600"/>
                </a:solidFill>
                <a:latin typeface="Arial Narrow" panose="020B0606020202030204" pitchFamily="34" charset="0"/>
                <a:ea typeface="Microsoft YaHei" panose="020B0503020204020204" pitchFamily="34" charset="-122"/>
                <a:cs typeface="+mn-cs"/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3285274"/>
            <a:ext cx="8229600" cy="3493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68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274638"/>
            <a:ext cx="4042792" cy="5674642"/>
          </a:xfrm>
        </p:spPr>
        <p:txBody>
          <a:bodyPr/>
          <a:lstStyle/>
          <a:p>
            <a:pPr lvl="0" algn="l" fontAlgn="base">
              <a:spcAft>
                <a:spcPct val="0"/>
              </a:spcAft>
            </a:pPr>
            <a:r>
              <a:rPr lang="ru-RU" altLang="ru-RU" sz="2800" dirty="0">
                <a:solidFill>
                  <a:prstClr val="black"/>
                </a:solidFill>
                <a:latin typeface="Linux Biolinum G"/>
                <a:ea typeface="+mn-ea"/>
                <a:cs typeface="Arial" panose="020B0604020202020204" pitchFamily="34" charset="0"/>
              </a:rPr>
              <a:t>Испытание </a:t>
            </a:r>
            <a:r>
              <a:rPr lang="ru-RU" altLang="ru-RU" sz="2800" dirty="0" smtClean="0">
                <a:solidFill>
                  <a:prstClr val="black"/>
                </a:solidFill>
                <a:latin typeface="Linux Biolinum G"/>
                <a:ea typeface="+mn-ea"/>
                <a:cs typeface="Arial" panose="020B0604020202020204" pitchFamily="34" charset="0"/>
              </a:rPr>
              <a:t>любовью</a:t>
            </a:r>
            <a:br>
              <a:rPr lang="ru-RU" altLang="ru-RU" sz="2800" dirty="0" smtClean="0">
                <a:solidFill>
                  <a:prstClr val="black"/>
                </a:solidFill>
                <a:latin typeface="Linux Biolinum G"/>
                <a:ea typeface="+mn-ea"/>
                <a:cs typeface="Arial" panose="020B0604020202020204" pitchFamily="34" charset="0"/>
              </a:rPr>
            </a:br>
            <a:r>
              <a:rPr lang="ru-RU" altLang="ru-RU" sz="2800" dirty="0">
                <a:solidFill>
                  <a:prstClr val="black"/>
                </a:solidFill>
                <a:latin typeface="Linux Biolinum G"/>
                <a:ea typeface="+mn-ea"/>
                <a:cs typeface="Arial" panose="020B0604020202020204" pitchFamily="34" charset="0"/>
              </a:rPr>
              <a:t/>
            </a:r>
            <a:br>
              <a:rPr lang="ru-RU" altLang="ru-RU" sz="2800" dirty="0">
                <a:solidFill>
                  <a:prstClr val="black"/>
                </a:solidFill>
                <a:latin typeface="Linux Biolinum G"/>
                <a:ea typeface="+mn-ea"/>
                <a:cs typeface="Arial" panose="020B0604020202020204" pitchFamily="34" charset="0"/>
              </a:rPr>
            </a:br>
            <a:r>
              <a:rPr lang="ru-RU" altLang="ru-RU" sz="2800" dirty="0">
                <a:solidFill>
                  <a:prstClr val="black"/>
                </a:solidFill>
                <a:latin typeface="Linux Biolinum G"/>
                <a:ea typeface="+mn-ea"/>
                <a:cs typeface="Arial" panose="020B0604020202020204" pitchFamily="34" charset="0"/>
              </a:rPr>
              <a:t>«Я выбрал бы другую, когда б я был, как ты, поэт».</a:t>
            </a:r>
            <a:br>
              <a:rPr lang="ru-RU" altLang="ru-RU" sz="2800" dirty="0">
                <a:solidFill>
                  <a:prstClr val="black"/>
                </a:solidFill>
                <a:latin typeface="Linux Biolinum G"/>
                <a:ea typeface="+mn-ea"/>
                <a:cs typeface="Arial" panose="020B0604020202020204" pitchFamily="34" charset="0"/>
              </a:rPr>
            </a:br>
            <a:r>
              <a:rPr lang="ru-RU" altLang="ru-RU" sz="2800" dirty="0">
                <a:solidFill>
                  <a:prstClr val="black"/>
                </a:solidFill>
                <a:latin typeface="Linux Biolinum G"/>
                <a:ea typeface="+mn-ea"/>
                <a:cs typeface="Arial" panose="020B0604020202020204" pitchFamily="34" charset="0"/>
              </a:rPr>
              <a:t/>
            </a:r>
            <a:br>
              <a:rPr lang="ru-RU" altLang="ru-RU" sz="2800" dirty="0">
                <a:solidFill>
                  <a:prstClr val="black"/>
                </a:solidFill>
                <a:latin typeface="Linux Biolinum G"/>
                <a:ea typeface="+mn-ea"/>
                <a:cs typeface="Arial" panose="020B0604020202020204" pitchFamily="34" charset="0"/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770" y="0"/>
            <a:ext cx="4499238" cy="6453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00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49"/>
            <a:ext cx="3394720" cy="585311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628800"/>
            <a:ext cx="3394720" cy="4497363"/>
          </a:xfrm>
        </p:spPr>
        <p:txBody>
          <a:bodyPr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dirty="0">
                <a:solidFill>
                  <a:prstClr val="black"/>
                </a:solidFill>
                <a:latin typeface="Linux Biolinum G"/>
                <a:cs typeface="Arial" panose="020B0604020202020204" pitchFamily="34" charset="0"/>
              </a:rPr>
              <a:t>Испытание дружбой — </a:t>
            </a:r>
            <a:endParaRPr lang="ru-RU" altLang="ru-RU" sz="2800" dirty="0" smtClean="0">
              <a:solidFill>
                <a:prstClr val="black"/>
              </a:solidFill>
              <a:latin typeface="Linux Biolinum G"/>
              <a:cs typeface="Arial" panose="020B0604020202020204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dirty="0" smtClean="0">
                <a:solidFill>
                  <a:prstClr val="black"/>
                </a:solidFill>
                <a:latin typeface="Linux Biolinum G"/>
                <a:cs typeface="Arial" panose="020B0604020202020204" pitchFamily="34" charset="0"/>
              </a:rPr>
              <a:t>Онегин </a:t>
            </a:r>
            <a:r>
              <a:rPr lang="ru-RU" altLang="ru-RU" sz="2800" dirty="0">
                <a:solidFill>
                  <a:prstClr val="black"/>
                </a:solidFill>
                <a:latin typeface="Linux Biolinum G"/>
                <a:cs typeface="Arial" panose="020B0604020202020204" pitchFamily="34" charset="0"/>
              </a:rPr>
              <a:t>и Ленский</a:t>
            </a:r>
          </a:p>
          <a:p>
            <a:endParaRPr lang="ru-RU" dirty="0"/>
          </a:p>
        </p:txBody>
      </p:sp>
      <p:pic>
        <p:nvPicPr>
          <p:cNvPr id="5" name="Picture 2" descr="D:\Папочка Наташки\ПРЕЗЕНТАЦИИ\32+\Eugene_Onegin_(Samokish-Sudkovskaya)_1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51920" y="273050"/>
            <a:ext cx="4834880" cy="5853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6792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5_book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303</Words>
  <Application>Microsoft Office PowerPoint</Application>
  <PresentationFormat>Экран (4:3)</PresentationFormat>
  <Paragraphs>13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5_books</vt:lpstr>
      <vt:lpstr>Образ Евгения Онегина в романе А.С.Пушкина «Евгений Онегин» </vt:lpstr>
      <vt:lpstr>Презентация PowerPoint</vt:lpstr>
      <vt:lpstr>Презентация PowerPoint</vt:lpstr>
      <vt:lpstr>Презентация PowerPoint</vt:lpstr>
      <vt:lpstr> Автор отмечает его «мечтам невольную преданность, неподражательную странность и резкий охлажденный ум», чувство чести и благородство души. Это не могло привести Онегина к разочарованию и интересах светского общества, к недовольству политической и социальной обстановкой, сложившейся в России после Отечественной войны 1812 года.    Какими словами говорит поэт о своей дружбе с Онегиным?  Что нравилось в нем Пушкину?  Как пишет поэт о сходстве и различии их настроений и взглядов?</vt:lpstr>
      <vt:lpstr>Затворничество героя в деревне — своеобразный протест против норм светского общества, подавляющих в человеке личность, лишающих его права быть самим собой. </vt:lpstr>
      <vt:lpstr>Так постепенно рисует поэт положительные черты Онегина: он человек незаурядный, у него острый критический ум, он недоволен окружающей жизнью, ему душно в светской среде, у него передовые литературные симпатии, любимые книги и герои, у него благородная душа, он честен и горд.     Вот эти особенности жизни и характера Онегина делают его образ сложным и богатым, внутренне значительным. </vt:lpstr>
      <vt:lpstr>Испытание любовью  «Я выбрал бы другую, когда б я был, как ты, поэт».  </vt:lpstr>
      <vt:lpstr>Презентация PowerPoint</vt:lpstr>
      <vt:lpstr> Последний этап жизни Онегина, описанный в законченных главах романа, рисует его возвратившимися в светское петербургское общество.    Изображение этого общества в восьмой главе резко отличается от картины светской жизни, нарисованной в первой главе. Если там преобладали добродушная ирония и шутка, то теперь Пушкин изображает светскую среду с чувствами негодования и гнева. Это новое настроение автора созвучно настроению его героя. Онегин теперь совершенно другой человек. Резко изменилось к нему и отношение к нему светского общества. Если свет ласкал юношу, то теперь его ненавидят.  Перечитаем 7-12 строфы восьмой главы.  </vt:lpstr>
      <vt:lpstr>Домашнее задание  Подготовиться к сочинению «Образ Евгения Онегина в  романе А.С.Пушкина»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 Евгения Онегина в романе А.С.Пушкина «Евгений Онегин» </dc:title>
  <cp:lastModifiedBy>Пользователь Windows</cp:lastModifiedBy>
  <cp:revision>1</cp:revision>
  <dcterms:modified xsi:type="dcterms:W3CDTF">2017-12-11T13:31:57Z</dcterms:modified>
</cp:coreProperties>
</file>