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2" r:id="rId16"/>
    <p:sldId id="273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9F16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044" autoAdjust="0"/>
    <p:restoredTop sz="94660"/>
  </p:normalViewPr>
  <p:slideViewPr>
    <p:cSldViewPr>
      <p:cViewPr>
        <p:scale>
          <a:sx n="76" d="100"/>
          <a:sy n="76" d="100"/>
        </p:scale>
        <p:origin x="-1062" y="24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D7F0E-03DB-43FC-805F-EF18A87EE0A1}" type="datetimeFigureOut">
              <a:rPr lang="ru-RU" smtClean="0"/>
              <a:pPr/>
              <a:t>21.05.2024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DE8D26-94F2-483D-A830-B41EC34209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D7F0E-03DB-43FC-805F-EF18A87EE0A1}" type="datetimeFigureOut">
              <a:rPr lang="ru-RU" smtClean="0"/>
              <a:pPr/>
              <a:t>21.05.2024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DE8D26-94F2-483D-A830-B41EC34209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D7F0E-03DB-43FC-805F-EF18A87EE0A1}" type="datetimeFigureOut">
              <a:rPr lang="ru-RU" smtClean="0"/>
              <a:pPr/>
              <a:t>21.05.2024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DE8D26-94F2-483D-A830-B41EC34209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D7F0E-03DB-43FC-805F-EF18A87EE0A1}" type="datetimeFigureOut">
              <a:rPr lang="ru-RU" smtClean="0"/>
              <a:pPr/>
              <a:t>21.05.2024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DE8D26-94F2-483D-A830-B41EC34209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D7F0E-03DB-43FC-805F-EF18A87EE0A1}" type="datetimeFigureOut">
              <a:rPr lang="ru-RU" smtClean="0"/>
              <a:pPr/>
              <a:t>21.05.2024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DE8D26-94F2-483D-A830-B41EC34209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D7F0E-03DB-43FC-805F-EF18A87EE0A1}" type="datetimeFigureOut">
              <a:rPr lang="ru-RU" smtClean="0"/>
              <a:pPr/>
              <a:t>21.05.2024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DE8D26-94F2-483D-A830-B41EC34209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D7F0E-03DB-43FC-805F-EF18A87EE0A1}" type="datetimeFigureOut">
              <a:rPr lang="ru-RU" smtClean="0"/>
              <a:pPr/>
              <a:t>21.05.2024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DE8D26-94F2-483D-A830-B41EC34209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D7F0E-03DB-43FC-805F-EF18A87EE0A1}" type="datetimeFigureOut">
              <a:rPr lang="ru-RU" smtClean="0"/>
              <a:pPr/>
              <a:t>21.05.2024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DE8D26-94F2-483D-A830-B41EC34209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D7F0E-03DB-43FC-805F-EF18A87EE0A1}" type="datetimeFigureOut">
              <a:rPr lang="ru-RU" smtClean="0"/>
              <a:pPr/>
              <a:t>21.05.2024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DE8D26-94F2-483D-A830-B41EC34209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D7F0E-03DB-43FC-805F-EF18A87EE0A1}" type="datetimeFigureOut">
              <a:rPr lang="ru-RU" smtClean="0"/>
              <a:pPr/>
              <a:t>21.05.2024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DE8D26-94F2-483D-A830-B41EC34209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D7F0E-03DB-43FC-805F-EF18A87EE0A1}" type="datetimeFigureOut">
              <a:rPr lang="ru-RU" smtClean="0"/>
              <a:pPr/>
              <a:t>21.05.2024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DE8D26-94F2-483D-A830-B41EC34209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2D7F0E-03DB-43FC-805F-EF18A87EE0A1}" type="datetimeFigureOut">
              <a:rPr lang="ru-RU" smtClean="0"/>
              <a:pPr/>
              <a:t>21.05.2024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DE8D26-94F2-483D-A830-B41EC342091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7313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67544" y="692696"/>
            <a:ext cx="5112568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Презентация к 23 февраля для дошкольников средняя группа.</a:t>
            </a:r>
          </a:p>
          <a:p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МБДОУ детский сад № 197 «Русалочка»</a:t>
            </a:r>
          </a:p>
          <a:p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Воспитатель: Янина Светлана Васильевна</a:t>
            </a:r>
            <a:endParaRPr lang="ru-RU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pull dir="r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89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0" y="4509120"/>
            <a:ext cx="914400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Да </a:t>
            </a:r>
            <a:r>
              <a:rPr lang="ru-RU" sz="2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здравствуют артиллеристы-</a:t>
            </a:r>
          </a:p>
          <a:p>
            <a:pPr>
              <a:defRPr/>
            </a:pPr>
            <a:r>
              <a:rPr lang="ru-RU" sz="2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Защитники наших земель!</a:t>
            </a:r>
          </a:p>
          <a:p>
            <a:pPr>
              <a:defRPr/>
            </a:pPr>
            <a:r>
              <a:rPr lang="ru-RU" sz="2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                     </a:t>
            </a:r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 </a:t>
            </a:r>
            <a:r>
              <a:rPr lang="ru-RU" sz="2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Подносчики наших снарядов,</a:t>
            </a:r>
          </a:p>
          <a:p>
            <a:pPr>
              <a:defRPr/>
            </a:pPr>
            <a:r>
              <a:rPr lang="ru-RU" sz="2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                         </a:t>
            </a:r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Наводчики</a:t>
            </a:r>
            <a:r>
              <a:rPr lang="ru-RU" sz="2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, бьющие в цель!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275856" y="188640"/>
            <a:ext cx="246253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ln>
                  <a:solidFill>
                    <a:schemeClr val="bg1">
                      <a:lumMod val="95000"/>
                    </a:schemeClr>
                  </a:solidFill>
                </a:ln>
                <a:latin typeface="+mn-lt"/>
                <a:cs typeface="+mn-cs"/>
              </a:rPr>
              <a:t>Артиллерист</a:t>
            </a:r>
          </a:p>
        </p:txBody>
      </p:sp>
    </p:spTree>
  </p:cSld>
  <p:clrMapOvr>
    <a:masterClrMapping/>
  </p:clrMapOvr>
  <p:transition spd="med"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Объект 3"/>
          <p:cNvPicPr>
            <a:picLocks noChangeAspect="1"/>
          </p:cNvPicPr>
          <p:nvPr/>
        </p:nvPicPr>
        <p:blipFill>
          <a:blip r:embed="rId2" cstate="screen"/>
          <a:srcRect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3433763" y="0"/>
            <a:ext cx="230346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dirty="0"/>
              <a:t> </a:t>
            </a:r>
            <a:r>
              <a:rPr lang="ru-RU" sz="4000" b="1" dirty="0">
                <a:solidFill>
                  <a:srgbClr val="C00000"/>
                </a:solidFill>
              </a:rPr>
              <a:t>Сапер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47530" y="3717032"/>
            <a:ext cx="6556718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 w="12700">
                  <a:solidFill>
                    <a:schemeClr val="bg2">
                      <a:lumMod val="2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  <a:cs typeface="+mn-cs"/>
              </a:rPr>
              <a:t>Давно закончилась война,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 w="12700">
                  <a:solidFill>
                    <a:schemeClr val="bg2">
                      <a:lumMod val="2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  <a:cs typeface="+mn-cs"/>
              </a:rPr>
              <a:t>Но след оставила она -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 w="12700">
                  <a:solidFill>
                    <a:schemeClr val="bg2">
                      <a:lumMod val="2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  <a:cs typeface="+mn-cs"/>
              </a:rPr>
              <a:t>Бывает, среди грядок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 w="12700">
                  <a:solidFill>
                    <a:schemeClr val="bg2">
                      <a:lumMod val="2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  <a:cs typeface="+mn-cs"/>
              </a:rPr>
              <a:t>Закопаны снаряды.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 w="12700">
                  <a:solidFill>
                    <a:schemeClr val="bg2">
                      <a:lumMod val="2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  <a:cs typeface="+mn-cs"/>
              </a:rPr>
              <a:t>И с техникой придет сапер,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 w="12700">
                  <a:solidFill>
                    <a:schemeClr val="bg2">
                      <a:lumMod val="2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  <a:cs typeface="+mn-cs"/>
              </a:rPr>
              <a:t>Чтоб обезвредить поле.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 w="12700">
                  <a:solidFill>
                    <a:schemeClr val="bg2">
                      <a:lumMod val="2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  <a:cs typeface="+mn-cs"/>
              </a:rPr>
              <a:t>Не будет взрывов с этих пор,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 w="12700">
                  <a:solidFill>
                    <a:schemeClr val="bg2">
                      <a:lumMod val="2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  <a:cs typeface="+mn-cs"/>
              </a:rPr>
              <a:t>Беды, и слез, и боли!</a:t>
            </a:r>
          </a:p>
        </p:txBody>
      </p:sp>
    </p:spTree>
  </p:cSld>
  <p:clrMapOvr>
    <a:masterClrMapping/>
  </p:clrMapOvr>
  <p:transition spd="med"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220072" y="1124744"/>
            <a:ext cx="4572000" cy="1323439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 smtClean="0">
                <a:ln w="12700">
                  <a:solidFill>
                    <a:srgbClr val="2F5897">
                      <a:lumMod val="50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/>
              </a:rPr>
              <a:t>Солдат </a:t>
            </a:r>
            <a:r>
              <a:rPr lang="ru-RU" sz="2000" b="1" dirty="0">
                <a:ln w="12700">
                  <a:solidFill>
                    <a:srgbClr val="2F5897">
                      <a:lumMod val="50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/>
              </a:rPr>
              <a:t>у вражеских высот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ln w="12700">
                  <a:solidFill>
                    <a:srgbClr val="2F5897">
                      <a:lumMod val="50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/>
              </a:rPr>
              <a:t>Был ранен утром рано.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ln w="12700">
                  <a:solidFill>
                    <a:srgbClr val="2F5897">
                      <a:lumMod val="50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/>
              </a:rPr>
              <a:t>Отважный военврач спасет,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ln w="12700">
                  <a:solidFill>
                    <a:srgbClr val="2F5897">
                      <a:lumMod val="50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/>
              </a:rPr>
              <a:t>Он перевяжет раны</a:t>
            </a:r>
            <a:r>
              <a:rPr lang="ru-RU" sz="2000" b="1" dirty="0" smtClean="0">
                <a:ln w="12700">
                  <a:solidFill>
                    <a:srgbClr val="2F5897">
                      <a:lumMod val="50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/>
              </a:rPr>
              <a:t>!</a:t>
            </a:r>
            <a:endParaRPr lang="ru-RU" sz="2000" b="1" dirty="0">
              <a:ln w="12700">
                <a:solidFill>
                  <a:srgbClr val="2F5897">
                    <a:lumMod val="50000"/>
                  </a:srgbClr>
                </a:solidFill>
                <a:prstDash val="solid"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alatino Linotype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411760" y="0"/>
            <a:ext cx="360657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ru-RU" sz="3200" b="1" dirty="0">
                <a:ln>
                  <a:solidFill>
                    <a:srgbClr val="C00000"/>
                  </a:solidFill>
                </a:ln>
                <a:solidFill>
                  <a:srgbClr val="2F5897">
                    <a:lumMod val="75000"/>
                  </a:srgbClr>
                </a:solidFill>
                <a:cs typeface="Arial" charset="0"/>
              </a:rPr>
              <a:t>Военный врач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79512" y="4581128"/>
            <a:ext cx="437296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ru-RU" sz="2000" b="1" dirty="0">
                <a:ln w="12700">
                  <a:solidFill>
                    <a:prstClr val="black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Palatino Linotype"/>
              </a:rPr>
              <a:t>Врач извлечет</a:t>
            </a:r>
            <a:endParaRPr lang="en-US" sz="2000" b="1" dirty="0">
              <a:ln w="12700">
                <a:solidFill>
                  <a:prstClr val="black"/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Palatino Linotype"/>
            </a:endParaRPr>
          </a:p>
          <a:p>
            <a:pPr lvl="0">
              <a:defRPr/>
            </a:pPr>
            <a:r>
              <a:rPr lang="ru-RU" sz="2000" b="1" dirty="0">
                <a:ln w="12700">
                  <a:solidFill>
                    <a:prstClr val="black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Palatino Linotype"/>
              </a:rPr>
              <a:t>из ран </a:t>
            </a:r>
            <a:r>
              <a:rPr lang="en-US" sz="2000" b="1" dirty="0">
                <a:ln w="12700">
                  <a:solidFill>
                    <a:prstClr val="black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Palatino Linotype"/>
              </a:rPr>
              <a:t> </a:t>
            </a:r>
            <a:r>
              <a:rPr lang="ru-RU" sz="2000" b="1" dirty="0">
                <a:ln w="12700">
                  <a:solidFill>
                    <a:prstClr val="black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Palatino Linotype"/>
              </a:rPr>
              <a:t>солдата</a:t>
            </a:r>
          </a:p>
          <a:p>
            <a:pPr lvl="0">
              <a:defRPr/>
            </a:pPr>
            <a:r>
              <a:rPr lang="ru-RU" sz="2000" b="1" dirty="0">
                <a:ln w="12700">
                  <a:solidFill>
                    <a:prstClr val="black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Palatino Linotype"/>
              </a:rPr>
              <a:t>Два небольших осколка</a:t>
            </a:r>
          </a:p>
          <a:p>
            <a:pPr lvl="0">
              <a:defRPr/>
            </a:pPr>
            <a:r>
              <a:rPr lang="ru-RU" sz="2000" b="1" dirty="0">
                <a:ln w="12700">
                  <a:solidFill>
                    <a:prstClr val="black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Palatino Linotype"/>
              </a:rPr>
              <a:t>И скажет: </a:t>
            </a:r>
            <a:endParaRPr lang="en-US" sz="2000" b="1" dirty="0">
              <a:ln w="12700">
                <a:solidFill>
                  <a:prstClr val="black"/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Palatino Linotype"/>
            </a:endParaRPr>
          </a:p>
          <a:p>
            <a:pPr lvl="0">
              <a:defRPr/>
            </a:pPr>
            <a:r>
              <a:rPr lang="ru-RU" sz="2000" b="1" dirty="0">
                <a:ln w="12700">
                  <a:solidFill>
                    <a:prstClr val="black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Palatino Linotype"/>
              </a:rPr>
              <a:t>"Унывать не надо!</a:t>
            </a:r>
          </a:p>
          <a:p>
            <a:pPr lvl="0">
              <a:defRPr/>
            </a:pPr>
            <a:r>
              <a:rPr lang="ru-RU" sz="2000" b="1" dirty="0">
                <a:ln w="12700">
                  <a:solidFill>
                    <a:prstClr val="black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Palatino Linotype"/>
              </a:rPr>
              <a:t>Живи, братишка, долго!"</a:t>
            </a:r>
          </a:p>
        </p:txBody>
      </p:sp>
    </p:spTree>
  </p:cSld>
  <p:clrMapOvr>
    <a:masterClrMapping/>
  </p:clrMapOvr>
  <p:transition spd="med">
    <p:pull dir="r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27784"/>
            <a:ext cx="9144000" cy="68857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1908175" y="92075"/>
            <a:ext cx="5616575" cy="984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 b="1">
                <a:solidFill>
                  <a:srgbClr val="002060"/>
                </a:solidFill>
              </a:rPr>
              <a:t>Пехотинец</a:t>
            </a:r>
          </a:p>
          <a:p>
            <a:endParaRPr lang="ru-RU" b="1">
              <a:solidFill>
                <a:srgbClr val="00206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255568" y="5278170"/>
            <a:ext cx="3888432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400" b="1" dirty="0">
                <a:ln w="12700">
                  <a:solidFill>
                    <a:schemeClr val="tx1">
                      <a:lumMod val="50000"/>
                      <a:lumOff val="50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Пехота на любой войне</a:t>
            </a:r>
          </a:p>
          <a:p>
            <a:pPr>
              <a:defRPr/>
            </a:pPr>
            <a:r>
              <a:rPr lang="ru-RU" sz="2400" b="1" dirty="0">
                <a:ln w="12700">
                  <a:solidFill>
                    <a:schemeClr val="tx1">
                      <a:lumMod val="50000"/>
                      <a:lumOff val="50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Полей царица.</a:t>
            </a:r>
          </a:p>
          <a:p>
            <a:pPr>
              <a:defRPr/>
            </a:pPr>
            <a:r>
              <a:rPr lang="ru-RU" sz="2400" b="1" dirty="0">
                <a:ln w="12700">
                  <a:solidFill>
                    <a:schemeClr val="tx1">
                      <a:lumMod val="50000"/>
                      <a:lumOff val="50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И хочется поздравить мне</a:t>
            </a:r>
          </a:p>
          <a:p>
            <a:pPr>
              <a:defRPr/>
            </a:pPr>
            <a:r>
              <a:rPr lang="ru-RU" sz="2400" b="1" dirty="0">
                <a:ln w="12700">
                  <a:solidFill>
                    <a:schemeClr val="tx1">
                      <a:lumMod val="50000"/>
                      <a:lumOff val="50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Всех пехотинцев!</a:t>
            </a:r>
          </a:p>
        </p:txBody>
      </p:sp>
    </p:spTree>
  </p:cSld>
  <p:clrMapOvr>
    <a:masterClrMapping/>
  </p:clrMapOvr>
  <p:transition spd="med"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pull dir="r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861" y="0"/>
            <a:ext cx="915086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pull dir="r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pull dir="r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319464" y="1484784"/>
            <a:ext cx="4824536" cy="5067944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Пограничник на границе </a:t>
            </a:r>
            <a:br>
              <a:rPr lang="ru-RU" dirty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Нашу землю стережёт, </a:t>
            </a:r>
            <a:br>
              <a:rPr lang="ru-RU" dirty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Чтоб работать и учиться </a:t>
            </a:r>
            <a:br>
              <a:rPr lang="ru-RU" dirty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Мог спокойно весь народ... </a:t>
            </a:r>
            <a:br>
              <a:rPr lang="ru-RU" dirty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Наши лётчики-герои </a:t>
            </a:r>
            <a:br>
              <a:rPr lang="ru-RU" dirty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Небо зорко стерегут, </a:t>
            </a:r>
            <a:br>
              <a:rPr lang="ru-RU" dirty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Наши лётчики-герои </a:t>
            </a:r>
            <a:br>
              <a:rPr lang="ru-RU" dirty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Охраняют мирный труд.</a:t>
            </a:r>
            <a:br>
              <a:rPr lang="ru-RU" dirty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Наша армия родная </a:t>
            </a:r>
            <a:br>
              <a:rPr lang="ru-RU" dirty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Стережет покой страны,</a:t>
            </a:r>
            <a:br>
              <a:rPr lang="ru-RU" dirty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Чтоб росли мы, бед не зная,</a:t>
            </a:r>
            <a:br>
              <a:rPr lang="ru-RU" dirty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Чтобы не было войны.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572000" y="332656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C00000"/>
                </a:solidFill>
                <a:latin typeface="Arial Narrow" pitchFamily="34" charset="0"/>
              </a:rPr>
              <a:t>23 февраля – </a:t>
            </a:r>
          </a:p>
          <a:p>
            <a:pPr algn="ctr"/>
            <a:r>
              <a:rPr lang="ru-RU" sz="2400" b="1" i="1" dirty="0" smtClean="0">
                <a:solidFill>
                  <a:srgbClr val="C00000"/>
                </a:solidFill>
                <a:latin typeface="Arial Narrow" pitchFamily="34" charset="0"/>
              </a:rPr>
              <a:t>День   Российской       Армии!</a:t>
            </a:r>
            <a:endParaRPr lang="ru-RU" sz="2400" dirty="0"/>
          </a:p>
        </p:txBody>
      </p:sp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4042825" y="376583"/>
            <a:ext cx="1368425" cy="143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7775575" y="0"/>
            <a:ext cx="1368425" cy="143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053" y="260648"/>
            <a:ext cx="3842891" cy="59521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Объект 1"/>
          <p:cNvSpPr>
            <a:spLocks noGrp="1"/>
          </p:cNvSpPr>
          <p:nvPr>
            <p:ph sz="half" idx="1"/>
          </p:nvPr>
        </p:nvSpPr>
        <p:spPr>
          <a:xfrm>
            <a:off x="-2988840" y="4184948"/>
            <a:ext cx="45719" cy="498785"/>
          </a:xfrm>
          <a:solidFill>
            <a:schemeClr val="accent1"/>
          </a:solidFill>
        </p:spPr>
        <p:txBody>
          <a:bodyPr>
            <a:normAutofit lnSpcReduction="10000"/>
          </a:bodyPr>
          <a:lstStyle/>
          <a:p>
            <a:pPr marL="0" indent="0">
              <a:buNone/>
            </a:pPr>
            <a:endParaRPr lang="ru-RU" dirty="0"/>
          </a:p>
        </p:txBody>
      </p:sp>
    </p:spTree>
  </p:cSld>
  <p:clrMapOvr>
    <a:masterClrMapping/>
  </p:clrMapOvr>
  <p:transition spd="med"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-1" y="404664"/>
            <a:ext cx="3787459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rgbClr val="0070C0"/>
                </a:solidFill>
              </a:rPr>
              <a:t>Пусть небо будет голубым,</a:t>
            </a:r>
            <a:br>
              <a:rPr lang="ru-RU" sz="2000" b="1" dirty="0">
                <a:solidFill>
                  <a:srgbClr val="0070C0"/>
                </a:solidFill>
              </a:rPr>
            </a:br>
            <a:r>
              <a:rPr lang="ru-RU" sz="2000" b="1" dirty="0">
                <a:solidFill>
                  <a:srgbClr val="0070C0"/>
                </a:solidFill>
              </a:rPr>
              <a:t>Пусть в небе не клубится дым,</a:t>
            </a:r>
            <a:br>
              <a:rPr lang="ru-RU" sz="2000" b="1" dirty="0">
                <a:solidFill>
                  <a:srgbClr val="0070C0"/>
                </a:solidFill>
              </a:rPr>
            </a:br>
            <a:r>
              <a:rPr lang="ru-RU" sz="2000" b="1" dirty="0">
                <a:solidFill>
                  <a:srgbClr val="0070C0"/>
                </a:solidFill>
              </a:rPr>
              <a:t>Пусть пушки грозные молчат</a:t>
            </a:r>
            <a:br>
              <a:rPr lang="ru-RU" sz="2000" b="1" dirty="0">
                <a:solidFill>
                  <a:srgbClr val="0070C0"/>
                </a:solidFill>
              </a:rPr>
            </a:br>
            <a:r>
              <a:rPr lang="ru-RU" sz="2000" b="1" dirty="0">
                <a:solidFill>
                  <a:srgbClr val="0070C0"/>
                </a:solidFill>
              </a:rPr>
              <a:t>И пулемёты не строчат,</a:t>
            </a:r>
            <a:br>
              <a:rPr lang="ru-RU" sz="2000" b="1" dirty="0">
                <a:solidFill>
                  <a:srgbClr val="0070C0"/>
                </a:solidFill>
              </a:rPr>
            </a:br>
            <a:r>
              <a:rPr lang="ru-RU" sz="2000" b="1" dirty="0">
                <a:solidFill>
                  <a:srgbClr val="0070C0"/>
                </a:solidFill>
              </a:rPr>
              <a:t>Чтоб жили люди, города,</a:t>
            </a:r>
            <a:br>
              <a:rPr lang="ru-RU" sz="2000" b="1" dirty="0">
                <a:solidFill>
                  <a:srgbClr val="0070C0"/>
                </a:solidFill>
              </a:rPr>
            </a:br>
            <a:r>
              <a:rPr lang="ru-RU" sz="2000" b="1" dirty="0">
                <a:solidFill>
                  <a:srgbClr val="0070C0"/>
                </a:solidFill>
              </a:rPr>
              <a:t>Мир нужен на земле всегда</a:t>
            </a:r>
            <a:r>
              <a:rPr lang="ru-RU" dirty="0"/>
              <a:t>!</a:t>
            </a:r>
            <a:endParaRPr lang="ru-RU" dirty="0">
              <a:solidFill>
                <a:schemeClr val="accent1">
                  <a:lumMod val="75000"/>
                </a:schemeClr>
              </a:solidFill>
              <a:latin typeface="Arial Black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860032" y="4365104"/>
            <a:ext cx="4572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chemeClr val="accent1">
                  <a:lumMod val="75000"/>
                </a:schemeClr>
              </a:solidFill>
              <a:latin typeface="Arial Black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</a:rPr>
              <a:t>И справляю в феврале День Армейской славы.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</a:rPr>
              <a:t>Я сумел бы выполнять, как солдат, задания.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</a:rPr>
              <a:t>Попрошу меня принять в армию заранее</a:t>
            </a:r>
          </a:p>
        </p:txBody>
      </p:sp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6948264" y="3501008"/>
            <a:ext cx="1368425" cy="143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2555776" y="0"/>
            <a:ext cx="1368425" cy="143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4200" y="0"/>
            <a:ext cx="5219799" cy="3267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267118"/>
            <a:ext cx="4752528" cy="34022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45" y="12476"/>
            <a:ext cx="9134755" cy="68455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851920" y="332656"/>
            <a:ext cx="149028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Летчик </a:t>
            </a:r>
            <a:endParaRPr lang="ru-RU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211960" y="4365104"/>
            <a:ext cx="4572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dirty="0" smtClean="0">
                <a:solidFill>
                  <a:schemeClr val="bg2">
                    <a:lumMod val="10000"/>
                  </a:schemeClr>
                </a:solidFill>
              </a:rPr>
              <a:t>Он металлическую птицу</a:t>
            </a:r>
            <a:br>
              <a:rPr lang="ru-RU" sz="2400" b="1" dirty="0" smtClean="0">
                <a:solidFill>
                  <a:schemeClr val="bg2">
                    <a:lumMod val="10000"/>
                  </a:schemeClr>
                </a:solidFill>
              </a:rPr>
            </a:br>
            <a:r>
              <a:rPr lang="ru-RU" sz="2400" b="1" dirty="0" smtClean="0">
                <a:solidFill>
                  <a:schemeClr val="bg2">
                    <a:lumMod val="10000"/>
                  </a:schemeClr>
                </a:solidFill>
              </a:rPr>
              <a:t>Поднимет в облака.</a:t>
            </a:r>
            <a:br>
              <a:rPr lang="ru-RU" sz="2400" b="1" dirty="0" smtClean="0">
                <a:solidFill>
                  <a:schemeClr val="bg2">
                    <a:lumMod val="10000"/>
                  </a:schemeClr>
                </a:solidFill>
              </a:rPr>
            </a:br>
            <a:r>
              <a:rPr lang="ru-RU" sz="2400" b="1" dirty="0" smtClean="0">
                <a:solidFill>
                  <a:schemeClr val="bg2">
                    <a:lumMod val="10000"/>
                  </a:schemeClr>
                </a:solidFill>
              </a:rPr>
              <a:t>Теперь воздушная граница</a:t>
            </a:r>
            <a:br>
              <a:rPr lang="ru-RU" sz="2400" b="1" dirty="0" smtClean="0">
                <a:solidFill>
                  <a:schemeClr val="bg2">
                    <a:lumMod val="10000"/>
                  </a:schemeClr>
                </a:solidFill>
              </a:rPr>
            </a:br>
            <a:r>
              <a:rPr lang="ru-RU" sz="2400" b="1" dirty="0" smtClean="0">
                <a:solidFill>
                  <a:schemeClr val="bg2">
                    <a:lumMod val="10000"/>
                  </a:schemeClr>
                </a:solidFill>
              </a:rPr>
              <a:t>Надежна и крепка</a:t>
            </a:r>
            <a:endParaRPr lang="ru-RU" sz="2400" dirty="0"/>
          </a:p>
        </p:txBody>
      </p:sp>
    </p:spTree>
  </p:cSld>
  <p:clrMapOvr>
    <a:masterClrMapping/>
  </p:clrMapOvr>
  <p:transition spd="med"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3198"/>
            <a:ext cx="9143999" cy="702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635896" y="0"/>
            <a:ext cx="240860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Десантник </a:t>
            </a:r>
            <a:endParaRPr lang="ru-RU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4005064"/>
            <a:ext cx="4572000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 w="900" cmpd="sng">
                  <a:solidFill>
                    <a:prstClr val="black">
                      <a:alpha val="55000"/>
                    </a:prstClr>
                  </a:solidFill>
                  <a:prstDash val="solid"/>
                </a:ln>
                <a:solidFill>
                  <a:prstClr val="white"/>
                </a:solidFill>
                <a:effectLst>
                  <a:innerShdw blurRad="101600" dist="76200" dir="5400000">
                    <a:srgbClr val="6076B4">
                      <a:satMod val="190000"/>
                      <a:tint val="100000"/>
                      <a:alpha val="74000"/>
                    </a:srgbClr>
                  </a:innerShdw>
                </a:effectLst>
                <a:latin typeface="Arial Black" pitchFamily="34" charset="0"/>
              </a:rPr>
              <a:t>Десантники в минуты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 w="900" cmpd="sng">
                  <a:solidFill>
                    <a:prstClr val="black">
                      <a:alpha val="55000"/>
                    </a:prstClr>
                  </a:solidFill>
                  <a:prstDash val="solid"/>
                </a:ln>
                <a:solidFill>
                  <a:prstClr val="white"/>
                </a:solidFill>
                <a:effectLst>
                  <a:innerShdw blurRad="101600" dist="76200" dir="5400000">
                    <a:srgbClr val="6076B4">
                      <a:satMod val="190000"/>
                      <a:tint val="100000"/>
                      <a:alpha val="74000"/>
                    </a:srgbClr>
                  </a:innerShdw>
                </a:effectLst>
                <a:latin typeface="Arial Black" pitchFamily="34" charset="0"/>
              </a:rPr>
              <a:t>Спускаются с небес</a:t>
            </a:r>
            <a:r>
              <a:rPr lang="ru-RU" sz="2400" b="1" dirty="0" smtClean="0">
                <a:ln w="900" cmpd="sng">
                  <a:solidFill>
                    <a:prstClr val="black">
                      <a:alpha val="55000"/>
                    </a:prstClr>
                  </a:solidFill>
                  <a:prstDash val="solid"/>
                </a:ln>
                <a:solidFill>
                  <a:prstClr val="white"/>
                </a:solidFill>
                <a:effectLst>
                  <a:innerShdw blurRad="101600" dist="76200" dir="5400000">
                    <a:srgbClr val="6076B4">
                      <a:satMod val="190000"/>
                      <a:tint val="100000"/>
                      <a:alpha val="74000"/>
                    </a:srgbClr>
                  </a:innerShdw>
                </a:effectLst>
                <a:latin typeface="Arial Black" pitchFamily="34" charset="0"/>
              </a:rPr>
              <a:t>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smtClean="0">
                <a:ln w="900" cmpd="sng">
                  <a:solidFill>
                    <a:prstClr val="black">
                      <a:alpha val="55000"/>
                    </a:prstClr>
                  </a:solidFill>
                  <a:prstDash val="solid"/>
                </a:ln>
                <a:solidFill>
                  <a:prstClr val="white"/>
                </a:solidFill>
                <a:effectLst>
                  <a:innerShdw blurRad="101600" dist="76200" dir="5400000">
                    <a:srgbClr val="6076B4">
                      <a:satMod val="190000"/>
                      <a:tint val="100000"/>
                      <a:alpha val="74000"/>
                    </a:srgbClr>
                  </a:innerShdw>
                </a:effectLst>
                <a:latin typeface="Arial Black" pitchFamily="34" charset="0"/>
              </a:rPr>
              <a:t> </a:t>
            </a:r>
            <a:r>
              <a:rPr lang="ru-RU" sz="2400" b="1" dirty="0">
                <a:ln w="900" cmpd="sng">
                  <a:solidFill>
                    <a:prstClr val="black">
                      <a:alpha val="55000"/>
                    </a:prstClr>
                  </a:solidFill>
                  <a:prstDash val="solid"/>
                </a:ln>
                <a:solidFill>
                  <a:prstClr val="white"/>
                </a:solidFill>
                <a:effectLst>
                  <a:innerShdw blurRad="101600" dist="76200" dir="5400000">
                    <a:srgbClr val="6076B4">
                      <a:satMod val="190000"/>
                      <a:tint val="100000"/>
                      <a:alpha val="74000"/>
                    </a:srgbClr>
                  </a:innerShdw>
                </a:effectLst>
                <a:latin typeface="Arial Black" pitchFamily="34" charset="0"/>
              </a:rPr>
              <a:t>Распутав парашюты,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 w="900" cmpd="sng">
                  <a:solidFill>
                    <a:prstClr val="black">
                      <a:alpha val="55000"/>
                    </a:prstClr>
                  </a:solidFill>
                  <a:prstDash val="solid"/>
                </a:ln>
                <a:solidFill>
                  <a:prstClr val="white"/>
                </a:solidFill>
                <a:effectLst>
                  <a:innerShdw blurRad="101600" dist="76200" dir="5400000">
                    <a:srgbClr val="6076B4">
                      <a:satMod val="190000"/>
                      <a:tint val="100000"/>
                      <a:alpha val="74000"/>
                    </a:srgbClr>
                  </a:innerShdw>
                </a:effectLst>
                <a:latin typeface="Arial Black" pitchFamily="34" charset="0"/>
              </a:rPr>
              <a:t>Прочешут темный лес</a:t>
            </a:r>
            <a:r>
              <a:rPr lang="ru-RU" sz="2400" b="1" dirty="0" smtClean="0">
                <a:ln w="900" cmpd="sng">
                  <a:solidFill>
                    <a:prstClr val="black">
                      <a:alpha val="55000"/>
                    </a:prstClr>
                  </a:solidFill>
                  <a:prstDash val="solid"/>
                </a:ln>
                <a:solidFill>
                  <a:prstClr val="white"/>
                </a:solidFill>
                <a:effectLst>
                  <a:innerShdw blurRad="101600" dist="76200" dir="5400000">
                    <a:srgbClr val="6076B4">
                      <a:satMod val="190000"/>
                      <a:tint val="100000"/>
                      <a:alpha val="74000"/>
                    </a:srgbClr>
                  </a:innerShdw>
                </a:effectLst>
                <a:latin typeface="Arial Black" pitchFamily="34" charset="0"/>
              </a:rPr>
              <a:t>,</a:t>
            </a:r>
            <a:r>
              <a:rPr lang="ru-RU" sz="2400" b="1" dirty="0">
                <a:ln w="900" cmpd="sng">
                  <a:solidFill>
                    <a:prstClr val="black">
                      <a:alpha val="55000"/>
                    </a:prstClr>
                  </a:solidFill>
                  <a:prstDash val="solid"/>
                </a:ln>
                <a:solidFill>
                  <a:prstClr val="white"/>
                </a:solidFill>
                <a:effectLst>
                  <a:innerShdw blurRad="101600" dist="76200" dir="5400000">
                    <a:srgbClr val="6076B4">
                      <a:satMod val="190000"/>
                      <a:tint val="100000"/>
                      <a:alpha val="74000"/>
                    </a:srgbClr>
                  </a:innerShdw>
                </a:effectLst>
                <a:latin typeface="Arial Black" pitchFamily="34" charset="0"/>
              </a:rPr>
              <a:t> </a:t>
            </a:r>
            <a:endParaRPr lang="ru-RU" sz="2400" b="1" dirty="0" smtClean="0">
              <a:ln w="900" cmpd="sng">
                <a:solidFill>
                  <a:prstClr val="black">
                    <a:alpha val="55000"/>
                  </a:prstClr>
                </a:solidFill>
                <a:prstDash val="solid"/>
              </a:ln>
              <a:solidFill>
                <a:prstClr val="white"/>
              </a:solidFill>
              <a:effectLst>
                <a:innerShdw blurRad="101600" dist="76200" dir="5400000">
                  <a:srgbClr val="6076B4">
                    <a:satMod val="190000"/>
                    <a:tint val="100000"/>
                    <a:alpha val="74000"/>
                  </a:srgbClr>
                </a:innerShdw>
              </a:effectLst>
              <a:latin typeface="Arial Black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smtClean="0">
                <a:ln w="900" cmpd="sng">
                  <a:solidFill>
                    <a:prstClr val="black">
                      <a:alpha val="55000"/>
                    </a:prstClr>
                  </a:solidFill>
                  <a:prstDash val="solid"/>
                </a:ln>
                <a:solidFill>
                  <a:prstClr val="white"/>
                </a:solidFill>
                <a:effectLst>
                  <a:innerShdw blurRad="101600" dist="76200" dir="5400000">
                    <a:srgbClr val="6076B4">
                      <a:satMod val="190000"/>
                      <a:tint val="100000"/>
                      <a:alpha val="74000"/>
                    </a:srgbClr>
                  </a:innerShdw>
                </a:effectLst>
                <a:latin typeface="Arial Black" pitchFamily="34" charset="0"/>
              </a:rPr>
              <a:t>Овраги</a:t>
            </a:r>
            <a:r>
              <a:rPr lang="ru-RU" sz="2400" b="1" dirty="0">
                <a:ln w="900" cmpd="sng">
                  <a:solidFill>
                    <a:prstClr val="black">
                      <a:alpha val="55000"/>
                    </a:prstClr>
                  </a:solidFill>
                  <a:prstDash val="solid"/>
                </a:ln>
                <a:solidFill>
                  <a:prstClr val="white"/>
                </a:solidFill>
                <a:effectLst>
                  <a:innerShdw blurRad="101600" dist="76200" dir="5400000">
                    <a:srgbClr val="6076B4">
                      <a:satMod val="190000"/>
                      <a:tint val="100000"/>
                      <a:alpha val="74000"/>
                    </a:srgbClr>
                  </a:innerShdw>
                </a:effectLst>
                <a:latin typeface="Arial Black" pitchFamily="34" charset="0"/>
              </a:rPr>
              <a:t>, горы и луга.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 w="900" cmpd="sng">
                  <a:solidFill>
                    <a:prstClr val="black">
                      <a:alpha val="55000"/>
                    </a:prstClr>
                  </a:solidFill>
                  <a:prstDash val="solid"/>
                </a:ln>
                <a:solidFill>
                  <a:prstClr val="white"/>
                </a:solidFill>
                <a:effectLst>
                  <a:innerShdw blurRad="101600" dist="76200" dir="5400000">
                    <a:srgbClr val="6076B4">
                      <a:satMod val="190000"/>
                      <a:tint val="100000"/>
                      <a:alpha val="74000"/>
                    </a:srgbClr>
                  </a:innerShdw>
                </a:effectLst>
                <a:latin typeface="Arial Black" pitchFamily="34" charset="0"/>
              </a:rPr>
              <a:t>Найдут опасного врага.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>
              <a:ln w="900" cmpd="sng">
                <a:solidFill>
                  <a:prstClr val="black">
                    <a:alpha val="55000"/>
                  </a:prstClr>
                </a:solidFill>
                <a:prstDash val="solid"/>
              </a:ln>
              <a:solidFill>
                <a:prstClr val="white"/>
              </a:solidFill>
              <a:effectLst>
                <a:innerShdw blurRad="101600" dist="76200" dir="5400000">
                  <a:srgbClr val="6076B4">
                    <a:satMod val="190000"/>
                    <a:tint val="100000"/>
                    <a:alpha val="74000"/>
                  </a:srgbClr>
                </a:innerShdw>
              </a:effectLst>
              <a:latin typeface="Arial Black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 smtClean="0">
              <a:ln w="900" cmpd="sng">
                <a:solidFill>
                  <a:prstClr val="black">
                    <a:alpha val="55000"/>
                  </a:prstClr>
                </a:solidFill>
                <a:prstDash val="solid"/>
              </a:ln>
              <a:solidFill>
                <a:prstClr val="white"/>
              </a:solidFill>
              <a:effectLst>
                <a:innerShdw blurRad="101600" dist="76200" dir="5400000">
                  <a:srgbClr val="6076B4">
                    <a:satMod val="190000"/>
                    <a:tint val="100000"/>
                    <a:alpha val="74000"/>
                  </a:srgbClr>
                </a:innerShdw>
              </a:effectLst>
              <a:latin typeface="Arial Black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>
              <a:ln w="900" cmpd="sng">
                <a:solidFill>
                  <a:prstClr val="black">
                    <a:alpha val="55000"/>
                  </a:prstClr>
                </a:solidFill>
                <a:prstDash val="solid"/>
              </a:ln>
              <a:solidFill>
                <a:prstClr val="white"/>
              </a:solidFill>
              <a:effectLst>
                <a:innerShdw blurRad="101600" dist="76200" dir="5400000">
                  <a:srgbClr val="6076B4">
                    <a:satMod val="190000"/>
                    <a:tint val="100000"/>
                    <a:alpha val="74000"/>
                  </a:srgbClr>
                </a:innerShdw>
              </a:effectLst>
              <a:latin typeface="Arial Black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 smtClean="0">
              <a:ln w="900" cmpd="sng">
                <a:solidFill>
                  <a:prstClr val="black">
                    <a:alpha val="55000"/>
                  </a:prstClr>
                </a:solidFill>
                <a:prstDash val="solid"/>
              </a:ln>
              <a:solidFill>
                <a:prstClr val="white"/>
              </a:solidFill>
              <a:effectLst>
                <a:innerShdw blurRad="101600" dist="76200" dir="5400000">
                  <a:srgbClr val="6076B4">
                    <a:satMod val="190000"/>
                    <a:tint val="100000"/>
                    <a:alpha val="74000"/>
                  </a:srgbClr>
                </a:innerShdw>
              </a:effectLst>
              <a:latin typeface="Arial Black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>
              <a:ln w="900" cmpd="sng">
                <a:solidFill>
                  <a:prstClr val="black">
                    <a:alpha val="55000"/>
                  </a:prstClr>
                </a:solidFill>
                <a:prstDash val="solid"/>
              </a:ln>
              <a:solidFill>
                <a:prstClr val="white"/>
              </a:solidFill>
              <a:effectLst>
                <a:innerShdw blurRad="101600" dist="76200" dir="5400000">
                  <a:srgbClr val="6076B4">
                    <a:satMod val="190000"/>
                    <a:tint val="100000"/>
                    <a:alpha val="74000"/>
                  </a:srgbClr>
                </a:innerShdw>
              </a:effectLst>
              <a:latin typeface="Arial Black" pitchFamily="34" charset="0"/>
            </a:endParaRPr>
          </a:p>
        </p:txBody>
      </p:sp>
    </p:spTree>
  </p:cSld>
  <p:clrMapOvr>
    <a:masterClrMapping/>
  </p:clrMapOvr>
  <p:transition spd="med">
    <p:pull dir="r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635896" y="404664"/>
            <a:ext cx="165618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Моряк</a:t>
            </a:r>
            <a:r>
              <a:rPr lang="ru-RU" b="1" dirty="0">
                <a:ln>
                  <a:solidFill>
                    <a:srgbClr val="002060"/>
                  </a:solidFill>
                </a:ln>
                <a:solidFill>
                  <a:srgbClr val="C00000"/>
                </a:solidFill>
              </a:rPr>
              <a:t>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023320" y="5657671"/>
            <a:ext cx="6120680" cy="120032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Arial Black" pitchFamily="34" charset="0"/>
              </a:rPr>
              <a:t>Границы океанов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Arial Black" pitchFamily="34" charset="0"/>
              </a:rPr>
              <a:t>И днем, и ночью быть должны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Arial Black" pitchFamily="34" charset="0"/>
              </a:rPr>
              <a:t>Под бдительной охраной!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0" y="1052736"/>
            <a:ext cx="6120680" cy="120032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Arial Black" pitchFamily="34" charset="0"/>
                <a:cs typeface="+mn-cs"/>
              </a:rPr>
              <a:t>На мачте наш трехцветный флаг,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Arial Black" pitchFamily="34" charset="0"/>
                <a:cs typeface="+mn-cs"/>
              </a:rPr>
              <a:t>На палубе стоит моряк.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Arial Black" pitchFamily="34" charset="0"/>
                <a:cs typeface="+mn-cs"/>
              </a:rPr>
              <a:t>И знает, что моря страны</a:t>
            </a:r>
            <a:r>
              <a:rPr lang="ru-RU" sz="2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tx2">
                    <a:lumMod val="7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Arial Black" pitchFamily="34" charset="0"/>
                <a:cs typeface="+mn-cs"/>
              </a:rPr>
              <a:t>,</a:t>
            </a:r>
          </a:p>
        </p:txBody>
      </p:sp>
    </p:spTree>
  </p:cSld>
  <p:clrMapOvr>
    <a:masterClrMapping/>
  </p:clrMapOvr>
  <p:transition spd="med"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3230"/>
            <a:ext cx="9144002" cy="6854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572000" y="0"/>
            <a:ext cx="4572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Вот дивная картина -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Выходит из глубин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Стальная субмарина,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 будто бы дельфин!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79512" y="5013176"/>
            <a:ext cx="4572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Подводники в ней служат -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Они и там, и тут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Под водной гладью кружат,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Границу берегут!</a:t>
            </a:r>
          </a:p>
        </p:txBody>
      </p:sp>
    </p:spTree>
  </p:cSld>
  <p:clrMapOvr>
    <a:masterClrMapping/>
  </p:clrMapOvr>
  <p:transition spd="med">
    <p:pull dir="r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3648"/>
            <a:ext cx="9144000" cy="68543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0" y="66110"/>
            <a:ext cx="6336704" cy="707886"/>
          </a:xfrm>
          <a:prstGeom prst="rect">
            <a:avLst/>
          </a:prstGeom>
          <a:ln>
            <a:noFill/>
          </a:ln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      </a:t>
            </a:r>
            <a:r>
              <a:rPr lang="ru-RU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Пограничник</a:t>
            </a:r>
            <a:r>
              <a:rPr lang="ru-RU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967535" y="2492896"/>
            <a:ext cx="4176465" cy="415498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b="1" dirty="0">
              <a:ln w="12700">
                <a:solidFill>
                  <a:schemeClr val="tx1"/>
                </a:solidFill>
                <a:prstDash val="solid"/>
              </a:ln>
              <a:solidFill>
                <a:srgbClr val="00206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b="1" dirty="0">
              <a:ln w="12700">
                <a:solidFill>
                  <a:schemeClr val="tx1"/>
                </a:solidFill>
                <a:prstDash val="solid"/>
              </a:ln>
              <a:solidFill>
                <a:srgbClr val="00206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  <a:cs typeface="+mn-cs"/>
              </a:rPr>
              <a:t>На ветвях заснули птицы,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  <a:cs typeface="+mn-cs"/>
              </a:rPr>
              <a:t>Звёзды в небе не горят.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  <a:cs typeface="+mn-cs"/>
              </a:rPr>
              <a:t>Притаился у границы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  <a:cs typeface="+mn-cs"/>
              </a:rPr>
              <a:t>Пограничников отряд.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  <a:cs typeface="+mn-cs"/>
              </a:rPr>
              <a:t>Пограничники не дремлют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  <a:cs typeface="+mn-cs"/>
              </a:rPr>
              <a:t>У родного рубежа: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  <a:cs typeface="+mn-cs"/>
              </a:rPr>
              <a:t>Наше море, нашу землю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  <a:cs typeface="+mn-cs"/>
              </a:rPr>
              <a:t>Наше небо сторожат!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b="1" dirty="0">
              <a:ln w="12700">
                <a:solidFill>
                  <a:schemeClr val="tx1"/>
                </a:solidFill>
                <a:prstDash val="solid"/>
              </a:ln>
              <a:solidFill>
                <a:srgbClr val="00206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+mn-lt"/>
              <a:cs typeface="+mn-cs"/>
            </a:endParaRPr>
          </a:p>
        </p:txBody>
      </p:sp>
    </p:spTree>
  </p:cSld>
  <p:clrMapOvr>
    <a:masterClrMapping/>
  </p:clrMapOvr>
  <p:transition spd="med"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Объект 3"/>
          <p:cNvPicPr>
            <a:picLocks noChangeAspect="1"/>
          </p:cNvPicPr>
          <p:nvPr/>
        </p:nvPicPr>
        <p:blipFill>
          <a:blip r:embed="rId2" cstate="screen"/>
          <a:srcRect/>
          <a:stretch>
            <a:fillRect/>
          </a:stretch>
        </p:blipFill>
        <p:spPr>
          <a:xfrm>
            <a:off x="0" y="-33338"/>
            <a:ext cx="9144000" cy="6891338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572000" y="4549676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i="1" dirty="0">
                <a:ln>
                  <a:solidFill>
                    <a:schemeClr val="tx1"/>
                  </a:solidFill>
                </a:ln>
                <a:solidFill>
                  <a:schemeClr val="accent6">
                    <a:lumMod val="40000"/>
                    <a:lumOff val="60000"/>
                  </a:schemeClr>
                </a:solidFill>
                <a:latin typeface="Arial Narrow" pitchFamily="34" charset="0"/>
                <a:cs typeface="Arial" pitchFamily="34" charset="0"/>
              </a:rPr>
              <a:t>Везде, как будто вездеход,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i="1" dirty="0">
                <a:ln>
                  <a:solidFill>
                    <a:schemeClr val="tx1"/>
                  </a:solidFill>
                </a:ln>
                <a:solidFill>
                  <a:schemeClr val="accent6">
                    <a:lumMod val="40000"/>
                    <a:lumOff val="60000"/>
                  </a:schemeClr>
                </a:solidFill>
                <a:latin typeface="Arial Narrow" pitchFamily="34" charset="0"/>
                <a:cs typeface="Arial" pitchFamily="34" charset="0"/>
              </a:rPr>
              <a:t>На гусеницах танк пройдет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i="1" dirty="0">
                <a:ln>
                  <a:solidFill>
                    <a:schemeClr val="tx1"/>
                  </a:solidFill>
                </a:ln>
                <a:solidFill>
                  <a:schemeClr val="accent6">
                    <a:lumMod val="40000"/>
                    <a:lumOff val="60000"/>
                  </a:schemeClr>
                </a:solidFill>
                <a:latin typeface="Arial Narrow" pitchFamily="34" charset="0"/>
                <a:cs typeface="Arial" pitchFamily="34" charset="0"/>
              </a:rPr>
              <a:t>Ствол орудийный впереди,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i="1" dirty="0">
                <a:ln>
                  <a:solidFill>
                    <a:schemeClr val="tx1"/>
                  </a:solidFill>
                </a:ln>
                <a:solidFill>
                  <a:schemeClr val="accent6">
                    <a:lumMod val="40000"/>
                    <a:lumOff val="60000"/>
                  </a:schemeClr>
                </a:solidFill>
                <a:latin typeface="Arial Narrow" pitchFamily="34" charset="0"/>
                <a:cs typeface="Arial" pitchFamily="34" charset="0"/>
              </a:rPr>
              <a:t>Опасно, враг, не подходи!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i="1" dirty="0">
                <a:ln>
                  <a:solidFill>
                    <a:schemeClr val="tx1"/>
                  </a:solidFill>
                </a:ln>
                <a:solidFill>
                  <a:schemeClr val="accent6">
                    <a:lumMod val="40000"/>
                    <a:lumOff val="60000"/>
                  </a:schemeClr>
                </a:solidFill>
                <a:latin typeface="Arial Narrow" pitchFamily="34" charset="0"/>
                <a:cs typeface="Arial" pitchFamily="34" charset="0"/>
              </a:rPr>
              <a:t>Танк прочной защищен броней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i="1" dirty="0">
                <a:ln>
                  <a:solidFill>
                    <a:schemeClr val="tx1"/>
                  </a:solidFill>
                </a:ln>
                <a:solidFill>
                  <a:schemeClr val="accent6">
                    <a:lumMod val="40000"/>
                    <a:lumOff val="60000"/>
                  </a:schemeClr>
                </a:solidFill>
                <a:latin typeface="Arial Narrow" pitchFamily="34" charset="0"/>
                <a:cs typeface="Arial" pitchFamily="34" charset="0"/>
              </a:rPr>
              <a:t>И сможет встретить бой!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475656" y="332656"/>
            <a:ext cx="155343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ln>
                  <a:solidFill>
                    <a:srgbClr val="FF0000"/>
                  </a:solidFill>
                </a:ln>
                <a:solidFill>
                  <a:srgbClr val="C00000"/>
                </a:solidFill>
                <a:latin typeface="+mn-lt"/>
                <a:cs typeface="+mn-cs"/>
              </a:rPr>
              <a:t>Танкист</a:t>
            </a:r>
            <a:endParaRPr lang="ru-RU" sz="3200" dirty="0"/>
          </a:p>
        </p:txBody>
      </p:sp>
    </p:spTree>
  </p:cSld>
  <p:clrMapOvr>
    <a:masterClrMapping/>
  </p:clrMapOvr>
  <p:transition spd="med"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</TotalTime>
  <Words>343</Words>
  <Application>Microsoft Office PowerPoint</Application>
  <PresentationFormat>Экран (4:3)</PresentationFormat>
  <Paragraphs>86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Валерия</dc:creator>
  <cp:lastModifiedBy>комп</cp:lastModifiedBy>
  <cp:revision>14</cp:revision>
  <dcterms:created xsi:type="dcterms:W3CDTF">2019-02-22T02:56:58Z</dcterms:created>
  <dcterms:modified xsi:type="dcterms:W3CDTF">2024-05-21T17:13:22Z</dcterms:modified>
</cp:coreProperties>
</file>