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7" r:id="rId3"/>
    <p:sldId id="275" r:id="rId4"/>
    <p:sldId id="276" r:id="rId5"/>
    <p:sldId id="282" r:id="rId6"/>
    <p:sldId id="283" r:id="rId7"/>
    <p:sldId id="284" r:id="rId8"/>
    <p:sldId id="260" r:id="rId9"/>
    <p:sldId id="285" r:id="rId10"/>
    <p:sldId id="280" r:id="rId11"/>
    <p:sldId id="263" r:id="rId12"/>
    <p:sldId id="286" r:id="rId13"/>
    <p:sldId id="287" r:id="rId14"/>
    <p:sldId id="288" r:id="rId15"/>
    <p:sldId id="268" r:id="rId16"/>
    <p:sldId id="269" r:id="rId17"/>
    <p:sldId id="273" r:id="rId18"/>
    <p:sldId id="274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97" autoAdjust="0"/>
    <p:restoredTop sz="94660" autoAdjust="0"/>
  </p:normalViewPr>
  <p:slideViewPr>
    <p:cSldViewPr>
      <p:cViewPr>
        <p:scale>
          <a:sx n="84" d="100"/>
          <a:sy n="84" d="100"/>
        </p:scale>
        <p:origin x="-1398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BC3A17-45E7-4D9A-8149-30BC8AFD538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1423AC-2BC3-4A5B-82EF-F199EC2895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streferat.ru/referat-" TargetMode="External"/><Relationship Id="rId2" Type="http://schemas.openxmlformats.org/officeDocument/2006/relationships/hyperlink" Target="http://otvet.mail.ru/question/3453631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458200" cy="4302970"/>
          </a:xfrm>
        </p:spPr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ru-RU" dirty="0" smtClean="0"/>
              <a:t>Иллюстрация как средство создания художественного образа».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127099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И</a:t>
            </a:r>
            <a:r>
              <a:rPr lang="ru-RU" b="1" dirty="0" smtClean="0"/>
              <a:t>сследовательский проект.</a:t>
            </a:r>
          </a:p>
          <a:p>
            <a:r>
              <a:rPr lang="ru-RU" b="1" dirty="0" smtClean="0"/>
              <a:t>Выполнили учащиеся 9 «Б» класса </a:t>
            </a:r>
            <a:r>
              <a:rPr lang="ru-RU" b="1" dirty="0" err="1" smtClean="0"/>
              <a:t>Албегонова</a:t>
            </a:r>
            <a:r>
              <a:rPr lang="ru-RU" b="1" dirty="0" smtClean="0"/>
              <a:t> А.,</a:t>
            </a:r>
          </a:p>
          <a:p>
            <a:r>
              <a:rPr lang="ru-RU" b="1" dirty="0" err="1" smtClean="0"/>
              <a:t>Басиев</a:t>
            </a:r>
            <a:r>
              <a:rPr lang="ru-RU" b="1" dirty="0" smtClean="0"/>
              <a:t> Г., </a:t>
            </a:r>
            <a:r>
              <a:rPr lang="ru-RU" b="1" dirty="0" err="1" smtClean="0"/>
              <a:t>Дзигоев</a:t>
            </a:r>
            <a:r>
              <a:rPr lang="ru-RU" b="1" dirty="0" smtClean="0"/>
              <a:t> Д., </a:t>
            </a:r>
            <a:r>
              <a:rPr lang="ru-RU" b="1" dirty="0" err="1" smtClean="0"/>
              <a:t>Мирикова</a:t>
            </a:r>
            <a:r>
              <a:rPr lang="ru-RU" b="1" dirty="0" smtClean="0"/>
              <a:t> К., </a:t>
            </a:r>
            <a:r>
              <a:rPr lang="ru-RU" b="1" dirty="0" err="1" smtClean="0"/>
              <a:t>Сиукаева</a:t>
            </a:r>
            <a:r>
              <a:rPr lang="ru-RU" b="1" dirty="0" smtClean="0"/>
              <a:t> М., </a:t>
            </a:r>
            <a:r>
              <a:rPr lang="ru-RU" b="1" dirty="0" err="1" smtClean="0"/>
              <a:t>Уртаева</a:t>
            </a:r>
            <a:r>
              <a:rPr lang="ru-RU" b="1" dirty="0" smtClean="0"/>
              <a:t> Д.</a:t>
            </a:r>
          </a:p>
          <a:p>
            <a:r>
              <a:rPr lang="ru-RU" b="1" dirty="0" smtClean="0"/>
              <a:t>Руководитель проекта  </a:t>
            </a:r>
            <a:r>
              <a:rPr lang="ru-RU" b="1" dirty="0" err="1" smtClean="0"/>
              <a:t>Уртаева</a:t>
            </a:r>
            <a:r>
              <a:rPr lang="ru-RU" b="1" dirty="0" smtClean="0"/>
              <a:t> З.Р.</a:t>
            </a:r>
          </a:p>
        </p:txBody>
      </p:sp>
    </p:spTree>
    <p:extLst>
      <p:ext uri="{BB962C8B-B14F-4D97-AF65-F5344CB8AC3E}">
        <p14:creationId xmlns:p14="http://schemas.microsoft.com/office/powerpoint/2010/main" val="665370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В. А. Жуковский «Светлана».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«Вот </a:t>
            </a:r>
            <a:r>
              <a:rPr lang="ru-RU" dirty="0"/>
              <a:t>красавица одна;</a:t>
            </a:r>
          </a:p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/>
              <a:t>зеркалу садится;</a:t>
            </a:r>
          </a:p>
          <a:p>
            <a:pPr marL="0" indent="0">
              <a:buNone/>
            </a:pPr>
            <a:r>
              <a:rPr lang="ru-RU" dirty="0"/>
              <a:t>С тайной робостью она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зеркало глядится;</a:t>
            </a:r>
          </a:p>
          <a:p>
            <a:pPr marL="0" indent="0">
              <a:buNone/>
            </a:pPr>
            <a:r>
              <a:rPr lang="ru-RU" dirty="0"/>
              <a:t>Темно в зеркале; кругом</a:t>
            </a:r>
          </a:p>
          <a:p>
            <a:pPr marL="0" indent="0">
              <a:buNone/>
            </a:pPr>
            <a:r>
              <a:rPr lang="ru-RU" dirty="0" smtClean="0"/>
              <a:t>Мертвое </a:t>
            </a:r>
            <a:r>
              <a:rPr lang="ru-RU" dirty="0"/>
              <a:t>молчанье;</a:t>
            </a:r>
          </a:p>
          <a:p>
            <a:pPr marL="0" indent="0">
              <a:buNone/>
            </a:pPr>
            <a:r>
              <a:rPr lang="ru-RU" dirty="0"/>
              <a:t>Свечка трепетным огнем</a:t>
            </a:r>
          </a:p>
          <a:p>
            <a:pPr marL="0" indent="0">
              <a:buNone/>
            </a:pPr>
            <a:r>
              <a:rPr lang="ru-RU" dirty="0" smtClean="0"/>
              <a:t>Чуть </a:t>
            </a:r>
            <a:r>
              <a:rPr lang="ru-RU" dirty="0" err="1"/>
              <a:t>лиет</a:t>
            </a:r>
            <a:r>
              <a:rPr lang="ru-RU" dirty="0"/>
              <a:t> сиянье...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Робость в ней волнует </a:t>
            </a:r>
            <a:r>
              <a:rPr lang="ru-RU" dirty="0" smtClean="0"/>
              <a:t>  грудь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Страшно ей назад взглянуть,</a:t>
            </a:r>
          </a:p>
          <a:p>
            <a:pPr marL="0" indent="0">
              <a:buNone/>
            </a:pPr>
            <a:r>
              <a:rPr lang="ru-RU" dirty="0" smtClean="0"/>
              <a:t>Страх </a:t>
            </a:r>
            <a:r>
              <a:rPr lang="ru-RU" dirty="0"/>
              <a:t>туманит очи...</a:t>
            </a:r>
          </a:p>
          <a:p>
            <a:pPr marL="0" indent="0">
              <a:buNone/>
            </a:pPr>
            <a:r>
              <a:rPr lang="ru-RU" dirty="0"/>
              <a:t>С треском пыхнул огонек,</a:t>
            </a:r>
          </a:p>
          <a:p>
            <a:pPr marL="0" indent="0">
              <a:buNone/>
            </a:pPr>
            <a:r>
              <a:rPr lang="ru-RU" dirty="0"/>
              <a:t>Крикнул жалобно сверчок,</a:t>
            </a:r>
          </a:p>
          <a:p>
            <a:pPr marL="0" indent="0">
              <a:buNone/>
            </a:pPr>
            <a:r>
              <a:rPr lang="ru-RU" dirty="0" smtClean="0"/>
              <a:t>Вестник </a:t>
            </a:r>
            <a:r>
              <a:rPr lang="ru-RU" dirty="0"/>
              <a:t>полуночи</a:t>
            </a:r>
            <a:r>
              <a:rPr lang="ru-RU" dirty="0" smtClean="0"/>
              <a:t>.»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8201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В. А. Жуковский «Светлана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8" name="Объект 7" descr="https://worldofaphorism.ru/i/biog/221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1412776"/>
            <a:ext cx="3703745" cy="452596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755576" y="1772816"/>
            <a:ext cx="3240360" cy="3960440"/>
          </a:xfrm>
        </p:spPr>
        <p:txBody>
          <a:bodyPr>
            <a:normAutofit fontScale="47500" lnSpcReduction="20000"/>
          </a:bodyPr>
          <a:lstStyle/>
          <a:p>
            <a:endParaRPr lang="ru-RU" b="1" dirty="0"/>
          </a:p>
          <a:p>
            <a:r>
              <a:rPr lang="ru-RU" b="1" dirty="0" smtClean="0"/>
              <a:t>На этой иллюстрации </a:t>
            </a:r>
            <a:r>
              <a:rPr lang="ru-RU" b="1" dirty="0" smtClean="0"/>
              <a:t>художник </a:t>
            </a:r>
            <a:r>
              <a:rPr lang="ru-RU" b="1" dirty="0" err="1" smtClean="0"/>
              <a:t>К.Брюллов</a:t>
            </a:r>
            <a:r>
              <a:rPr lang="ru-RU" b="1" dirty="0" smtClean="0"/>
              <a:t>  изобразил момент </a:t>
            </a:r>
            <a:r>
              <a:rPr lang="ru-RU" b="1" dirty="0" smtClean="0"/>
              <a:t>гадания </a:t>
            </a:r>
            <a:r>
              <a:rPr lang="ru-RU" b="1" dirty="0" smtClean="0"/>
              <a:t> Светланы перед зеркалом .</a:t>
            </a:r>
          </a:p>
          <a:p>
            <a:r>
              <a:rPr lang="ru-RU" b="1" dirty="0" smtClean="0"/>
              <a:t>Художник мастерски </a:t>
            </a:r>
            <a:r>
              <a:rPr lang="ru-RU" b="1" dirty="0" err="1" smtClean="0"/>
              <a:t>передал,что</a:t>
            </a:r>
            <a:r>
              <a:rPr lang="ru-RU" b="1" dirty="0" smtClean="0"/>
              <a:t> им</a:t>
            </a:r>
            <a:r>
              <a:rPr lang="ru-RU" b="1" dirty="0" smtClean="0"/>
              <a:t>енно </a:t>
            </a:r>
            <a:r>
              <a:rPr lang="ru-RU" b="1" dirty="0" smtClean="0"/>
              <a:t>в этом заключен смысл баллады и виден настрой героини Светланы. Ей, конечно, страшно, но желание увидеть своего жениха сильнее страха</a:t>
            </a:r>
            <a:r>
              <a:rPr lang="ru-RU" b="1" dirty="0" smtClean="0"/>
              <a:t>. Иллюстрация помогает воссоздать образ романтической </a:t>
            </a:r>
            <a:r>
              <a:rPr lang="ru-RU" b="1" dirty="0" err="1" smtClean="0"/>
              <a:t>героини,верящей</a:t>
            </a:r>
            <a:r>
              <a:rPr lang="ru-RU" b="1" dirty="0" smtClean="0"/>
              <a:t> в </a:t>
            </a:r>
            <a:r>
              <a:rPr lang="ru-RU" b="1" dirty="0" err="1" smtClean="0"/>
              <a:t>чудо,в</a:t>
            </a:r>
            <a:r>
              <a:rPr lang="ru-RU" b="1" dirty="0" smtClean="0"/>
              <a:t> мистику…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281457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Помещики из поэмы Гоголя «Мёртвые души».</a:t>
            </a:r>
            <a:endParaRPr lang="ru-RU" sz="2400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Манилов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        Собакевич</a:t>
            </a:r>
            <a:endParaRPr lang="ru-RU" dirty="0"/>
          </a:p>
        </p:txBody>
      </p:sp>
      <p:pic>
        <p:nvPicPr>
          <p:cNvPr id="11" name="Объект 10" descr="https://refdb.ru/images/1184/2367788/586d9a5c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138" y="1316038"/>
            <a:ext cx="3606712" cy="3941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Объект 12" descr="http://img1.liveinternet.ru/images/attach/c/5/87/422/87422689_8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42113" y="1316038"/>
            <a:ext cx="3501598" cy="3941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4063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</a:t>
            </a:r>
            <a:r>
              <a:rPr lang="ru-RU" dirty="0" err="1" smtClean="0"/>
              <a:t>ноздрёв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    Плюшкин</a:t>
            </a:r>
            <a:endParaRPr lang="ru-RU" dirty="0"/>
          </a:p>
        </p:txBody>
      </p:sp>
      <p:pic>
        <p:nvPicPr>
          <p:cNvPr id="6" name="Объект 5" descr="http://literatura5.narod.ru/bokl_plushkin1.jpg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3661" y="1316038"/>
            <a:ext cx="3138503" cy="3941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Объект 9" descr="https://tepka.ru/Literatura_9_Korovina/354.1.jpg"/>
          <p:cNvPicPr>
            <a:picLocks noGr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31" y="1624806"/>
            <a:ext cx="2905125" cy="3324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0348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Художником –иллюстратором </a:t>
            </a:r>
            <a:r>
              <a:rPr lang="ru-RU" sz="1600" dirty="0" err="1"/>
              <a:t>с</a:t>
            </a:r>
            <a:r>
              <a:rPr lang="ru-RU" sz="1600" dirty="0" err="1" smtClean="0"/>
              <a:t>.Боклевским</a:t>
            </a:r>
            <a:r>
              <a:rPr lang="ru-RU" sz="1600" dirty="0" smtClean="0"/>
              <a:t> удачно изображены персонажи гоголевских «Мёртвых душ». По этим лицам легко догадаться о свойствах характера </a:t>
            </a:r>
            <a:r>
              <a:rPr lang="ru-RU" sz="1600" dirty="0" err="1" smtClean="0"/>
              <a:t>помещиков,изображённых</a:t>
            </a:r>
            <a:r>
              <a:rPr lang="ru-RU" sz="1600" dirty="0" smtClean="0"/>
              <a:t> Гоголем. </a:t>
            </a:r>
            <a:endParaRPr lang="ru-RU" sz="1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Коробочка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            Чичиков</a:t>
            </a:r>
            <a:endParaRPr lang="ru-RU" dirty="0"/>
          </a:p>
        </p:txBody>
      </p:sp>
      <p:pic>
        <p:nvPicPr>
          <p:cNvPr id="5" name="Объект 4" descr="http://xn----8sbiecm6bhdx8i.xn--p1ai/sites/default/files/resize/images/shkolnikam/Korobochka-320x342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2494" y="1658144"/>
            <a:ext cx="3048000" cy="325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Объект 10" descr="https://proza.ru/pics/2010/12/06/1271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625" y="1316038"/>
            <a:ext cx="3074574" cy="3941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95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 П. Чехов «Хамелеон».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b="1" dirty="0"/>
              <a:t>Очумелов делает полуоборот налево и шагает к сборищу. Около самых ворот склада, видит он, стоит </a:t>
            </a:r>
            <a:r>
              <a:rPr lang="ru-RU" b="1" dirty="0" err="1"/>
              <a:t>вышеписанный</a:t>
            </a:r>
            <a:r>
              <a:rPr lang="ru-RU" b="1" dirty="0"/>
              <a:t> человек в расстегнутой жилетке и, подняв вверх правую руку, показывает толпе окровавленный палец. На полупьяном лице его как бы написано: «Ужо я сорву с тебя, </a:t>
            </a:r>
            <a:r>
              <a:rPr lang="ru-RU" b="1" dirty="0" err="1"/>
              <a:t>шельма</a:t>
            </a:r>
            <a:r>
              <a:rPr lang="ru-RU" b="1" dirty="0"/>
              <a:t>!» да и самый палец имеет вид знамения победы. В этом человеке Очумелов узнает золотых дел мастера </a:t>
            </a:r>
            <a:r>
              <a:rPr lang="ru-RU" b="1" dirty="0" err="1"/>
              <a:t>Хрюкина</a:t>
            </a:r>
            <a:r>
              <a:rPr lang="ru-RU" b="1" dirty="0"/>
              <a:t>. В центре толпы, растопырив передние ноги и дрожа всем телом, сидит на земле сам виновник скандала — белый борзой щенок с острой мордой и желтым пятном на спине. В слезящихся глазах его выражение тоски и ужаса.</a:t>
            </a:r>
          </a:p>
          <a:p>
            <a:pPr marL="0" indent="0">
              <a:buNone/>
            </a:pPr>
            <a:r>
              <a:rPr lang="ru-RU" b="1" dirty="0"/>
              <a:t>— По какому это случаю тут? — спрашивает Очумелов, врезываясь в толпу.— Почему тут? Это ты зачем палец?.. Кто кричал?</a:t>
            </a:r>
          </a:p>
          <a:p>
            <a:pPr marL="0" indent="0">
              <a:buNone/>
            </a:pPr>
            <a:r>
              <a:rPr lang="ru-RU" b="1" dirty="0"/>
              <a:t>— Иду я, ваше благородие, никого не трогаю...— начинает </a:t>
            </a:r>
            <a:r>
              <a:rPr lang="ru-RU" b="1" dirty="0" err="1"/>
              <a:t>Хрюкин</a:t>
            </a:r>
            <a:r>
              <a:rPr lang="ru-RU" b="1" dirty="0"/>
              <a:t>, кашляя в кулак.— Насчет дров с </a:t>
            </a:r>
            <a:r>
              <a:rPr lang="ru-RU" b="1" dirty="0" err="1"/>
              <a:t>Митрий</a:t>
            </a:r>
            <a:r>
              <a:rPr lang="ru-RU" b="1" dirty="0"/>
              <a:t> </a:t>
            </a:r>
            <a:r>
              <a:rPr lang="ru-RU" b="1" dirty="0" err="1"/>
              <a:t>Митричем</a:t>
            </a:r>
            <a:r>
              <a:rPr lang="ru-RU" b="1" dirty="0"/>
              <a:t>,— и вдруг эта подлая ни с того, ни с сего за палец... Вы меня извините, я человек, который работающий... Работа у меня мелкая. Пущай мне заплатят, потому — я этим пальцем, может, неделю не пошевельну... Этого, ваше благородие, и в законе нет, чтоб от твари терпеть... Ежели каждый будет кусаться, то лучше и не жить на свете...</a:t>
            </a:r>
          </a:p>
          <a:p>
            <a:pPr marL="0" indent="0">
              <a:buNone/>
            </a:pPr>
            <a:r>
              <a:rPr lang="ru-RU" b="1" dirty="0"/>
              <a:t>— Гм!.. Хорошо...— говорит Очумелов строго, кашляя и шевеля бровями. — Хорошо... Чья собака? Я этого так не оставлю. Я покажу вам, как собак распускать! Пора обратить внимание на подобных господ, не желающих подчиняться постановлениям! Как оштрафуют его, мерзавца, так он узнает у меня, что значит собака и прочий бродячий скот! Я ему покажу Кузькину мать!.. </a:t>
            </a:r>
            <a:r>
              <a:rPr lang="ru-RU" b="1" dirty="0" err="1"/>
              <a:t>Елдырин</a:t>
            </a:r>
            <a:r>
              <a:rPr lang="ru-RU" b="1" dirty="0"/>
              <a:t>,— обращается надзиратель к городовому,— узнай, чья это собака, и составляй протокол! А собаку истребить надо. Немедля! Она наверное бешеная... Чья это собака, спрашиваю?</a:t>
            </a:r>
          </a:p>
          <a:p>
            <a:pPr marL="0" indent="0">
              <a:buNone/>
            </a:pPr>
            <a:r>
              <a:rPr lang="ru-RU" b="1" dirty="0"/>
              <a:t>— Это, кажись, генерала Жигалова! — кричит кто-то из толпы.</a:t>
            </a:r>
          </a:p>
          <a:p>
            <a:pPr marL="0" indent="0">
              <a:buNone/>
            </a:pPr>
            <a:r>
              <a:rPr lang="ru-RU" b="1" dirty="0"/>
              <a:t>— Генерала Жигалова? Гм!.. Сними-ка, </a:t>
            </a:r>
            <a:r>
              <a:rPr lang="ru-RU" b="1" dirty="0" err="1"/>
              <a:t>Елдырин</a:t>
            </a:r>
            <a:r>
              <a:rPr lang="ru-RU" b="1" dirty="0"/>
              <a:t>, с меня пальто... Ужас как жарко! Должно полагать, перед дождем... Одного только я не понимаю: как она могла тебя укусить? — обращается Очумелов к </a:t>
            </a:r>
            <a:r>
              <a:rPr lang="ru-RU" b="1" dirty="0" err="1"/>
              <a:t>Хрюкину</a:t>
            </a:r>
            <a:r>
              <a:rPr lang="ru-RU" b="1" dirty="0"/>
              <a:t>.— Нешто она достанет до пальца? Она маленькая, а ты ведь вон какой здоровила! Ты, должно быть, расковырял палец гвоздиком, а потом и пришла в твою голову идея, чтоб сорвать. Ты ведь... известный народ! Знаю вас, чертей!</a:t>
            </a:r>
          </a:p>
        </p:txBody>
      </p:sp>
    </p:spTree>
    <p:extLst>
      <p:ext uri="{BB962C8B-B14F-4D97-AF65-F5344CB8AC3E}">
        <p14:creationId xmlns:p14="http://schemas.microsoft.com/office/powerpoint/2010/main" val="33958335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А. П. Чехов «Хамелеон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 smtClean="0"/>
              <a:t>Этот </a:t>
            </a:r>
            <a:r>
              <a:rPr lang="ru-RU" b="1" dirty="0" smtClean="0"/>
              <a:t>эпизод является главным в произведении, поэтому </a:t>
            </a:r>
            <a:r>
              <a:rPr lang="ru-RU" b="1" dirty="0"/>
              <a:t> </a:t>
            </a:r>
            <a:r>
              <a:rPr lang="ru-RU" b="1" dirty="0" smtClean="0"/>
              <a:t>именно его проиллюстрировал художник. </a:t>
            </a:r>
            <a:r>
              <a:rPr lang="ru-RU" b="1" dirty="0" err="1" smtClean="0"/>
              <a:t>Д.Кардовский</a:t>
            </a:r>
            <a:r>
              <a:rPr lang="ru-RU" b="1" dirty="0" smtClean="0"/>
              <a:t>. </a:t>
            </a:r>
            <a:r>
              <a:rPr lang="ru-RU" b="1" dirty="0" smtClean="0"/>
              <a:t>На </a:t>
            </a:r>
            <a:r>
              <a:rPr lang="ru-RU" b="1" dirty="0" smtClean="0"/>
              <a:t>иллюстрации запечатлен момент, когда </a:t>
            </a:r>
            <a:r>
              <a:rPr lang="ru-RU" b="1" dirty="0"/>
              <a:t> </a:t>
            </a:r>
            <a:r>
              <a:rPr lang="ru-RU" b="1" dirty="0" smtClean="0"/>
              <a:t>герой </a:t>
            </a:r>
            <a:r>
              <a:rPr lang="ru-RU" b="1" dirty="0" smtClean="0"/>
              <a:t>показывает </a:t>
            </a:r>
            <a:r>
              <a:rPr lang="ru-RU" b="1" dirty="0" smtClean="0"/>
              <a:t>свой окровавленный палец генералу, в надежде, что будет наказан виновник-собака. Собралась толпа , что бы «поглазеть</a:t>
            </a:r>
            <a:r>
              <a:rPr lang="ru-RU" b="1" dirty="0" smtClean="0"/>
              <a:t>», </a:t>
            </a:r>
            <a:r>
              <a:rPr lang="ru-RU" b="1" dirty="0" smtClean="0"/>
              <a:t>чем же все закончится. Дух лицемерия пронизывает весь разговор вокруг этой ситуации</a:t>
            </a:r>
            <a:r>
              <a:rPr lang="ru-RU" b="1" dirty="0" smtClean="0"/>
              <a:t>. В этом и заключена комичность </a:t>
            </a:r>
            <a:r>
              <a:rPr lang="ru-RU" b="1" dirty="0" err="1" smtClean="0"/>
              <a:t>эпизода,являющаяся</a:t>
            </a:r>
            <a:r>
              <a:rPr lang="ru-RU" b="1" dirty="0" smtClean="0"/>
              <a:t> отличительной особенностью чеховского стиля.</a:t>
            </a:r>
            <a:endParaRPr lang="ru-RU" b="1" dirty="0"/>
          </a:p>
        </p:txBody>
      </p:sp>
      <p:pic>
        <p:nvPicPr>
          <p:cNvPr id="6" name="Объект 5" descr="http://photo-zhurnal.ru/images/952586_chehov-hameleon-illustracii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673" y="609600"/>
            <a:ext cx="3649104" cy="48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73438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А. С. Пушкин «Евгений Онегин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8" name="Рисунок 7" descr="https://i08.fotocdn.net/s111/fa033b0e89d5d2e5/public_pin_m/246987327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1628800"/>
            <a:ext cx="4608512" cy="32781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5085184"/>
            <a:ext cx="8388424" cy="1215604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                              Яркое впечатления у читателей оставляет стихотворное </a:t>
            </a:r>
            <a:r>
              <a:rPr lang="ru-RU" sz="1400" b="1" dirty="0" smtClean="0"/>
              <a:t>описание </a:t>
            </a:r>
            <a:endParaRPr lang="ru-RU" sz="1400" b="1" dirty="0" smtClean="0"/>
          </a:p>
          <a:p>
            <a:r>
              <a:rPr lang="ru-RU" sz="1400" b="1" dirty="0" smtClean="0"/>
              <a:t>А</a:t>
            </a:r>
            <a:r>
              <a:rPr lang="ru-RU" sz="1400" b="1" dirty="0" smtClean="0"/>
              <a:t>. С. Пушкиным русской зимы. Особенно хороша зима в деревне: </a:t>
            </a:r>
            <a:r>
              <a:rPr lang="ru-RU" sz="1400" b="1" dirty="0" smtClean="0"/>
              <a:t>пушистая снежная </a:t>
            </a:r>
            <a:r>
              <a:rPr lang="ru-RU" sz="1400" b="1" dirty="0" smtClean="0"/>
              <a:t>пелена покрыла реки, поля и дома. Блеск мороза отражается во множестве оттенков синего. </a:t>
            </a:r>
            <a:r>
              <a:rPr lang="ru-RU" sz="1400" b="1" dirty="0" smtClean="0"/>
              <a:t>Читая  этот </a:t>
            </a:r>
            <a:r>
              <a:rPr lang="ru-RU" sz="1400" b="1" dirty="0" smtClean="0"/>
              <a:t>отрывок</a:t>
            </a:r>
            <a:r>
              <a:rPr lang="ru-RU" sz="1400" b="1" dirty="0" smtClean="0"/>
              <a:t>,, понимаешь ,что </a:t>
            </a:r>
            <a:r>
              <a:rPr lang="ru-RU" sz="1400" b="1" dirty="0" smtClean="0"/>
              <a:t>истинная красота заключается в простоте</a:t>
            </a:r>
            <a:r>
              <a:rPr lang="ru-RU" sz="1400" b="1" dirty="0" smtClean="0"/>
              <a:t>. Так считает и художник </a:t>
            </a:r>
            <a:r>
              <a:rPr lang="ru-RU" sz="1400" b="1" dirty="0" err="1" smtClean="0"/>
              <a:t>Ю.Клевер</a:t>
            </a:r>
            <a:r>
              <a:rPr lang="ru-RU" sz="1400" b="1" dirty="0" smtClean="0"/>
              <a:t>, вдохновлённый  поэтическим мастерством Пушкина.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989664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1.</a:t>
            </a:r>
            <a:r>
              <a:rPr lang="ru-RU" dirty="0" smtClean="0"/>
              <a:t>Художественно </a:t>
            </a:r>
            <a:r>
              <a:rPr lang="ru-RU" dirty="0"/>
              <a:t>исполненная иллюстрация </a:t>
            </a:r>
            <a:r>
              <a:rPr lang="ru-RU" dirty="0" smtClean="0"/>
              <a:t>воздействует на читателя, </a:t>
            </a:r>
            <a:r>
              <a:rPr lang="ru-RU" dirty="0"/>
              <a:t>прежде всего, эстетически, дает </a:t>
            </a:r>
            <a:r>
              <a:rPr lang="ru-RU" dirty="0" smtClean="0"/>
              <a:t>познание </a:t>
            </a:r>
            <a:r>
              <a:rPr lang="ru-RU" dirty="0"/>
              <a:t>жизни и </a:t>
            </a:r>
            <a:r>
              <a:rPr lang="ru-RU" dirty="0" err="1" smtClean="0"/>
              <a:t>искусства,помогает</a:t>
            </a:r>
            <a:r>
              <a:rPr lang="ru-RU" dirty="0" smtClean="0"/>
              <a:t> ярко представить характер </a:t>
            </a:r>
            <a:r>
              <a:rPr lang="ru-RU" dirty="0" err="1" smtClean="0"/>
              <a:t>героя,его</a:t>
            </a:r>
            <a:r>
              <a:rPr lang="ru-RU" dirty="0" smtClean="0"/>
              <a:t> внутренний мир.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</a:t>
            </a:r>
            <a:r>
              <a:rPr lang="ru-RU" dirty="0" smtClean="0"/>
              <a:t>Художественная </a:t>
            </a:r>
            <a:r>
              <a:rPr lang="ru-RU" dirty="0"/>
              <a:t>иллюстрация - важнейший элемент </a:t>
            </a:r>
            <a:r>
              <a:rPr lang="ru-RU" dirty="0" smtClean="0"/>
              <a:t>книги, </a:t>
            </a:r>
            <a:r>
              <a:rPr lang="ru-RU" dirty="0"/>
              <a:t>во многом определяющий ее художественную ценность, характер эмоционального воздействия, возможности использования ее в процессе эстетического воспитания </a:t>
            </a:r>
            <a:r>
              <a:rPr lang="ru-RU" dirty="0" smtClean="0"/>
              <a:t>читателей.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4663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 информации: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dirty="0" smtClean="0"/>
              <a:t>.А</a:t>
            </a:r>
            <a:r>
              <a:rPr lang="ru-RU" dirty="0"/>
              <a:t>. П. Чехов «Хамелеон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/>
              <a:t>2</a:t>
            </a:r>
            <a:r>
              <a:rPr lang="ru-RU" dirty="0" smtClean="0"/>
              <a:t>.А</a:t>
            </a:r>
            <a:r>
              <a:rPr lang="ru-RU" dirty="0"/>
              <a:t>. С. Пушкин «Евгений Онегин».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.В</a:t>
            </a:r>
            <a:r>
              <a:rPr lang="ru-RU" dirty="0"/>
              <a:t>. А. Жуковский «Светлана».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 dirty="0" smtClean="0"/>
              <a:t>.М</a:t>
            </a:r>
            <a:r>
              <a:rPr lang="ru-RU" dirty="0"/>
              <a:t>. Ю. Лермонтов «Мцыри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/>
              <a:t>5</a:t>
            </a:r>
            <a:r>
              <a:rPr lang="ru-RU" dirty="0" smtClean="0"/>
              <a:t>.Н.В</a:t>
            </a:r>
            <a:r>
              <a:rPr lang="ru-RU" dirty="0"/>
              <a:t>. Гоголь «Тарас Бульба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6.Н.В.Гоголь. «Мёртвые души».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7</a:t>
            </a:r>
            <a:r>
              <a:rPr lang="ru-RU" dirty="0" smtClean="0"/>
              <a:t>. </a:t>
            </a:r>
            <a:r>
              <a:rPr lang="en-US" u="sng" dirty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 err="1">
                <a:hlinkClick r:id="rId2"/>
              </a:rPr>
              <a:t>otvet</a:t>
            </a:r>
            <a:r>
              <a:rPr lang="ru-RU" u="sng" dirty="0">
                <a:hlinkClick r:id="rId2"/>
              </a:rPr>
              <a:t>.</a:t>
            </a:r>
            <a:r>
              <a:rPr lang="en-US" u="sng" dirty="0">
                <a:hlinkClick r:id="rId2"/>
              </a:rPr>
              <a:t>mail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ru</a:t>
            </a:r>
            <a:r>
              <a:rPr lang="ru-RU" u="sng" dirty="0">
                <a:hlinkClick r:id="rId2"/>
              </a:rPr>
              <a:t>/</a:t>
            </a:r>
            <a:r>
              <a:rPr lang="en-US" u="sng" dirty="0">
                <a:hlinkClick r:id="rId2"/>
              </a:rPr>
              <a:t>question</a:t>
            </a:r>
            <a:r>
              <a:rPr lang="ru-RU" u="sng" dirty="0" smtClean="0">
                <a:hlinkClick r:id="rId2"/>
              </a:rPr>
              <a:t>/34536311</a:t>
            </a:r>
            <a:endParaRPr lang="ru-RU" u="sng" dirty="0" smtClean="0"/>
          </a:p>
          <a:p>
            <a:pPr marL="0" indent="0">
              <a:buNone/>
            </a:pPr>
            <a:r>
              <a:rPr lang="ru-RU" dirty="0" smtClean="0"/>
              <a:t>8.</a:t>
            </a:r>
            <a:r>
              <a:rPr lang="en-US" u="sng" dirty="0" smtClean="0">
                <a:hlinkClick r:id="rId3"/>
              </a:rPr>
              <a:t> </a:t>
            </a:r>
            <a:r>
              <a:rPr lang="en-US" u="sng" dirty="0">
                <a:hlinkClick r:id="rId3"/>
              </a:rPr>
              <a:t>http://</a:t>
            </a:r>
            <a:r>
              <a:rPr lang="en-US" u="sng" dirty="0" smtClean="0">
                <a:hlinkClick r:id="rId3"/>
              </a:rPr>
              <a:t>www.bestreferat.ru/referat-</a:t>
            </a:r>
            <a:r>
              <a:rPr lang="en-US" dirty="0" smtClean="0"/>
              <a:t>380962.html</a:t>
            </a:r>
            <a:endParaRPr lang="ru-RU" dirty="0"/>
          </a:p>
          <a:p>
            <a:pPr marL="0" indent="0">
              <a:buNone/>
            </a:pPr>
            <a:endParaRPr lang="ru-RU" dirty="0">
              <a:hlinkClick r:id="rId2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431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</a:t>
            </a:r>
            <a:r>
              <a:rPr lang="ru-RU" dirty="0" smtClean="0"/>
              <a:t>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-изучение роли иллюстраций в понимании литературного произведения,</a:t>
            </a:r>
          </a:p>
          <a:p>
            <a:pPr marL="0" indent="0">
              <a:buNone/>
            </a:pPr>
            <a:r>
              <a:rPr lang="ru-RU" dirty="0" smtClean="0"/>
              <a:t>-определение значения иллюстраций для создания художественного образа.</a:t>
            </a:r>
          </a:p>
          <a:p>
            <a:pPr marL="0" indent="0">
              <a:buNone/>
            </a:pPr>
            <a:r>
              <a:rPr lang="ru-RU" dirty="0" smtClean="0"/>
              <a:t>-развитие </a:t>
            </a:r>
            <a:r>
              <a:rPr lang="ru-RU" dirty="0" smtClean="0"/>
              <a:t>навыков по </a:t>
            </a:r>
            <a:r>
              <a:rPr lang="ru-RU" dirty="0" smtClean="0"/>
              <a:t>сбору и </a:t>
            </a:r>
            <a:r>
              <a:rPr lang="ru-RU" dirty="0" smtClean="0"/>
              <a:t>систематизации материала из </a:t>
            </a:r>
            <a:r>
              <a:rPr lang="ru-RU" dirty="0" smtClean="0"/>
              <a:t>привлекаемых источников.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3127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Планируемый результат: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-умение </a:t>
            </a:r>
            <a:r>
              <a:rPr lang="ru-RU" dirty="0" smtClean="0"/>
              <a:t>через иллюстрацию </a:t>
            </a:r>
            <a:r>
              <a:rPr lang="ru-RU" dirty="0" smtClean="0"/>
              <a:t>понимать глубину художественных образов, смысл </a:t>
            </a:r>
            <a:r>
              <a:rPr lang="ru-RU" dirty="0" smtClean="0"/>
              <a:t>произведения и характер творчества </a:t>
            </a:r>
            <a:r>
              <a:rPr lang="ru-RU" dirty="0" smtClean="0"/>
              <a:t>писателя;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-умение сопоставлять речевую характеристику героя с его портретным изображением;</a:t>
            </a:r>
          </a:p>
          <a:p>
            <a:pPr marL="0" indent="0">
              <a:buNone/>
            </a:pPr>
            <a:r>
              <a:rPr lang="ru-RU" dirty="0" smtClean="0"/>
              <a:t>-умение определять авторскую позицию и отношение художника к художественному образу и его роли в произведении.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330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иллюстрации в понимании литературного произведения: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u="sng" dirty="0"/>
              <a:t>Иллюстрация – это рисунок</a:t>
            </a:r>
            <a:r>
              <a:rPr lang="ru-RU" b="1" dirty="0"/>
              <a:t>, относившийся к определённой части текста, поясняющий какой-то момент и одновременно украшающий книгу</a:t>
            </a:r>
            <a:r>
              <a:rPr lang="ru-RU" b="1" dirty="0" smtClean="0"/>
              <a:t>.</a:t>
            </a:r>
            <a:r>
              <a:rPr lang="ru-RU" b="1" dirty="0"/>
              <a:t> </a:t>
            </a:r>
            <a:r>
              <a:rPr lang="ru-RU" b="1" u="sng" dirty="0"/>
              <a:t>Иллюстрации доставляют радость</a:t>
            </a:r>
            <a:r>
              <a:rPr lang="ru-RU" b="1" dirty="0"/>
              <a:t>  </a:t>
            </a:r>
            <a:r>
              <a:rPr lang="ru-RU" b="1" dirty="0" smtClean="0"/>
              <a:t>читателю, активизируют </a:t>
            </a:r>
            <a:r>
              <a:rPr lang="ru-RU" b="1" dirty="0"/>
              <a:t>его чувства, мысли</a:t>
            </a:r>
            <a:r>
              <a:rPr lang="ru-RU" b="1" dirty="0" smtClean="0"/>
              <a:t>, расширяют </a:t>
            </a:r>
            <a:r>
              <a:rPr lang="ru-RU" b="1" dirty="0"/>
              <a:t>кругозор, способствуют усвоению родного языка, помогают углубить восприятие и понимание художественных произведений</a:t>
            </a:r>
            <a:r>
              <a:rPr lang="ru-RU" b="1" dirty="0" smtClean="0"/>
              <a:t>.</a:t>
            </a:r>
            <a:r>
              <a:rPr lang="ru-RU" b="1" dirty="0"/>
              <a:t> Иллюстрации, более точно и последовательно передающие основные моменты содержания текста, позволяют </a:t>
            </a:r>
            <a:r>
              <a:rPr lang="ru-RU" b="1" dirty="0" smtClean="0"/>
              <a:t>шаг </a:t>
            </a:r>
            <a:r>
              <a:rPr lang="ru-RU" b="1" dirty="0"/>
              <a:t>за шагом проследить события, о которых </a:t>
            </a:r>
            <a:r>
              <a:rPr lang="ru-RU" b="1" dirty="0" smtClean="0"/>
              <a:t>рассказывается, </a:t>
            </a:r>
            <a:r>
              <a:rPr lang="ru-RU" b="1" dirty="0"/>
              <a:t>что </a:t>
            </a:r>
            <a:r>
              <a:rPr lang="ru-RU" b="1" u="sng" dirty="0"/>
              <a:t>увеличивает эффективность воспроизведения содержания. </a:t>
            </a:r>
            <a:endParaRPr lang="ru-RU" b="1" u="sng" dirty="0" smtClean="0"/>
          </a:p>
          <a:p>
            <a:r>
              <a:rPr lang="ru-RU" b="1" dirty="0" smtClean="0"/>
              <a:t>Восприятие </a:t>
            </a:r>
            <a:r>
              <a:rPr lang="ru-RU" b="1" dirty="0"/>
              <a:t>литературного произведения невозможно без активной работы воображения</a:t>
            </a:r>
            <a:r>
              <a:rPr lang="ru-RU" b="1" dirty="0" smtClean="0"/>
              <a:t>.</a:t>
            </a:r>
            <a:r>
              <a:rPr lang="ru-RU" b="1" dirty="0"/>
              <a:t> Иллюстрация как своеобразный вид искусства тесно связана с книгой. Способность воспринимать её в единстве с текстом является одним из показателей эстетического </a:t>
            </a:r>
            <a:r>
              <a:rPr lang="ru-RU" b="1" dirty="0" smtClean="0"/>
              <a:t>восприятия.. </a:t>
            </a:r>
            <a:r>
              <a:rPr lang="ru-RU" b="1" dirty="0"/>
              <a:t>Не случайно </a:t>
            </a:r>
            <a:r>
              <a:rPr lang="ru-RU" b="1" dirty="0" smtClean="0"/>
              <a:t>читатели выбирают </a:t>
            </a:r>
            <a:r>
              <a:rPr lang="ru-RU" b="1" dirty="0"/>
              <a:t>книги с иллюстрациями и сами стараются «читать» с их помощью.</a:t>
            </a:r>
          </a:p>
          <a:p>
            <a:r>
              <a:rPr lang="ru-RU" b="1" dirty="0"/>
              <a:t>Эстетическое восприятие иллюстрации проявляется в умении </a:t>
            </a:r>
            <a:r>
              <a:rPr lang="ru-RU" b="1" dirty="0" smtClean="0"/>
              <a:t>описывать </a:t>
            </a:r>
            <a:r>
              <a:rPr lang="ru-RU" b="1" dirty="0"/>
              <a:t>изображаемое действие, разбираться во взаимоотношениях между персонажами, героями произведения. Следует высоко оценить значение </a:t>
            </a:r>
            <a:r>
              <a:rPr lang="ru-RU" b="1" dirty="0" smtClean="0"/>
              <a:t>иллюстрации, </a:t>
            </a:r>
            <a:r>
              <a:rPr lang="ru-RU" b="1" dirty="0"/>
              <a:t>так как с её рассматривания начинается другой этап в познании окружающего, </a:t>
            </a:r>
            <a:r>
              <a:rPr lang="ru-RU" b="1" dirty="0" smtClean="0"/>
              <a:t>читатели охотно </a:t>
            </a:r>
            <a:r>
              <a:rPr lang="ru-RU" b="1" dirty="0"/>
              <a:t>идут за художником в новый мир живых образов, вымысла, сочетания реального и сказочного. Они с интересом включаются в этот процесс, в эту игру фантазии и воображения.</a:t>
            </a:r>
          </a:p>
          <a:p>
            <a:r>
              <a:rPr lang="ru-RU" b="1" dirty="0"/>
              <a:t>Художник - иллюстратор должен уметь разговаривать </a:t>
            </a:r>
            <a:r>
              <a:rPr lang="ru-RU" b="1" dirty="0" smtClean="0"/>
              <a:t>с читателем «языком</a:t>
            </a:r>
            <a:r>
              <a:rPr lang="ru-RU" b="1" dirty="0"/>
              <a:t>» простым, ясным, предельно искренним</a:t>
            </a:r>
            <a:r>
              <a:rPr lang="ru-RU" b="1" dirty="0" smtClean="0"/>
              <a:t>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 smtClean="0"/>
          </a:p>
          <a:p>
            <a:r>
              <a:rPr lang="ru-RU" b="1" dirty="0"/>
              <a:t>П</a:t>
            </a:r>
            <a:r>
              <a:rPr lang="ru-RU" b="1" dirty="0" smtClean="0"/>
              <a:t>онимание </a:t>
            </a:r>
            <a:r>
              <a:rPr lang="ru-RU" b="1" dirty="0"/>
              <a:t>более сложного содержания – внутреннего смысла произведения, общественного значения поступков героев, нравственного смысла их поведения – представляет большие трудности </a:t>
            </a:r>
            <a:r>
              <a:rPr lang="ru-RU" b="1" dirty="0" smtClean="0"/>
              <a:t>для читателя. </a:t>
            </a:r>
            <a:r>
              <a:rPr lang="ru-RU" b="1" dirty="0"/>
              <a:t>В преодолении этих трудностей существенную роль снова начинает играть иллюстрация: для понимания наиболее трудных моментов текста </a:t>
            </a:r>
            <a:r>
              <a:rPr lang="ru-RU" b="1" dirty="0" smtClean="0"/>
              <a:t>читатель должен </a:t>
            </a:r>
            <a:r>
              <a:rPr lang="ru-RU" b="1" dirty="0"/>
              <a:t>получить возможность обратиться к наглядному изображению и проследить на нем те действия, взаимоотношения персонажей, в которых ярче обнаружится их внутренний смысл.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030679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Но всегда ли художнику удаётся не исказить первоначальный замысел писателя?</a:t>
            </a:r>
          </a:p>
          <a:p>
            <a:r>
              <a:rPr lang="ru-RU" sz="1800" dirty="0" smtClean="0"/>
              <a:t>Некоторые писатели отрицательно относились к иллюстрированию своих произведений.</a:t>
            </a:r>
          </a:p>
          <a:p>
            <a:endParaRPr lang="ru-RU" sz="1800" dirty="0" smtClean="0"/>
          </a:p>
          <a:p>
            <a:r>
              <a:rPr lang="ru-RU" sz="1800" dirty="0" smtClean="0"/>
              <a:t>На предложение издать «Мёртвые души» с иллюстрациями (причем иллюстратором должен был быть талантливейший график </a:t>
            </a:r>
            <a:r>
              <a:rPr lang="ru-RU" sz="1800" dirty="0" err="1" smtClean="0"/>
              <a:t>А.А.Агин</a:t>
            </a:r>
            <a:r>
              <a:rPr lang="ru-RU" sz="1800" dirty="0" smtClean="0"/>
              <a:t>),Н.В.  Гоголь ответил: «Я враг всяких политипажей и модных выдумок. Товар должен продаваться лицом, и нечего его подслащивать этим </a:t>
            </a:r>
            <a:r>
              <a:rPr lang="ru-RU" sz="1800" dirty="0" err="1" smtClean="0"/>
              <a:t>кондитерством</a:t>
            </a:r>
            <a:r>
              <a:rPr lang="ru-RU" sz="1800" dirty="0" smtClean="0"/>
              <a:t>».</a:t>
            </a:r>
          </a:p>
          <a:p>
            <a:endParaRPr lang="ru-RU" sz="1800" dirty="0" smtClean="0"/>
          </a:p>
          <a:p>
            <a:r>
              <a:rPr lang="ru-RU" sz="1800" dirty="0" smtClean="0"/>
              <a:t>Не менее резко говорил о том же Г. Флобер: « Я терпеть не могу </a:t>
            </a:r>
            <a:r>
              <a:rPr lang="ru-RU" sz="1800" dirty="0" err="1" smtClean="0"/>
              <a:t>иллюстраций,особенно</a:t>
            </a:r>
            <a:r>
              <a:rPr lang="ru-RU" sz="1800" dirty="0" smtClean="0"/>
              <a:t> когда дело касается моих </a:t>
            </a:r>
            <a:r>
              <a:rPr lang="ru-RU" sz="1800" dirty="0" err="1" smtClean="0"/>
              <a:t>произведений,и</a:t>
            </a:r>
            <a:r>
              <a:rPr lang="ru-RU" sz="1800" dirty="0" smtClean="0"/>
              <a:t> пока я жив, их не будет. Не стоило с таким трудом давать туманные образы для того, чтобы потом явился какой-нибудь сапожник и разрушил мою мечту своей нелепой точностью».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03005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На предложение сделать иллюстрации к одному из изданий «Жана Кристофа» </a:t>
            </a:r>
            <a:r>
              <a:rPr lang="ru-RU" sz="1800" dirty="0" err="1" smtClean="0"/>
              <a:t>Р.Роллан</a:t>
            </a:r>
            <a:r>
              <a:rPr lang="ru-RU" sz="1800" dirty="0" smtClean="0"/>
              <a:t> отвечал: « Я считаю почти </a:t>
            </a:r>
            <a:r>
              <a:rPr lang="ru-RU" sz="1800" dirty="0" err="1" smtClean="0"/>
              <a:t>невозможным,чтобы</a:t>
            </a:r>
            <a:r>
              <a:rPr lang="ru-RU" sz="1800" dirty="0" smtClean="0"/>
              <a:t> художник повторил мысли писателя».</a:t>
            </a:r>
          </a:p>
          <a:p>
            <a:r>
              <a:rPr lang="ru-RU" sz="1800" dirty="0" smtClean="0"/>
              <a:t>Мы </a:t>
            </a:r>
            <a:r>
              <a:rPr lang="ru-RU" sz="1800" dirty="0" err="1" smtClean="0"/>
              <a:t>считаем,что</a:t>
            </a:r>
            <a:r>
              <a:rPr lang="ru-RU" sz="1800" dirty="0" smtClean="0"/>
              <a:t> основной причиной таких высказываний является </a:t>
            </a:r>
            <a:r>
              <a:rPr lang="ru-RU" sz="1800" dirty="0" err="1" smtClean="0"/>
              <a:t>опасение,что</a:t>
            </a:r>
            <a:r>
              <a:rPr lang="ru-RU" sz="1800" dirty="0" smtClean="0"/>
              <a:t> художник исказит идейное содержание произведения или заслонит литературные образы.</a:t>
            </a:r>
          </a:p>
          <a:p>
            <a:r>
              <a:rPr lang="ru-RU" sz="1800" dirty="0" smtClean="0"/>
              <a:t>Такое опасение отчасти </a:t>
            </a:r>
            <a:r>
              <a:rPr lang="ru-RU" sz="1800" dirty="0" err="1" smtClean="0"/>
              <a:t>справедливо.Ведь</a:t>
            </a:r>
            <a:r>
              <a:rPr lang="ru-RU" sz="1800" dirty="0" smtClean="0"/>
              <a:t> появлялись </a:t>
            </a:r>
            <a:r>
              <a:rPr lang="ru-RU" sz="1800" dirty="0" err="1" smtClean="0"/>
              <a:t>иллюстрации,лишавшие</a:t>
            </a:r>
            <a:r>
              <a:rPr lang="ru-RU" sz="1800" dirty="0" smtClean="0"/>
              <a:t> пушкинскую Татьяну из «Евгения Онегина» всяческого очарования…Или придавали неуместной беспечности гоголевским запорожцам…</a:t>
            </a:r>
          </a:p>
          <a:p>
            <a:endParaRPr lang="ru-RU" sz="1800" dirty="0" smtClean="0"/>
          </a:p>
          <a:p>
            <a:r>
              <a:rPr lang="ru-RU" sz="1800" dirty="0" smtClean="0"/>
              <a:t>Но тот же </a:t>
            </a:r>
            <a:r>
              <a:rPr lang="ru-RU" sz="1800" dirty="0" err="1" smtClean="0"/>
              <a:t>Р.Роллан</a:t>
            </a:r>
            <a:r>
              <a:rPr lang="ru-RU" sz="1800" dirty="0" smtClean="0"/>
              <a:t> был в восторге от умело созданных художником образов, не противоречивших его, авторскому, замыслу, как, например, иллюстрации </a:t>
            </a:r>
            <a:r>
              <a:rPr lang="ru-RU" sz="1800" dirty="0" err="1" smtClean="0"/>
              <a:t>Е.Кибрика</a:t>
            </a:r>
            <a:r>
              <a:rPr lang="ru-RU" sz="1800" dirty="0" smtClean="0"/>
              <a:t> к произведению Роллана «Кола </a:t>
            </a:r>
            <a:r>
              <a:rPr lang="ru-RU" sz="1800" dirty="0" err="1" smtClean="0"/>
              <a:t>Брюньён</a:t>
            </a:r>
            <a:r>
              <a:rPr lang="ru-RU" sz="1800" dirty="0" smtClean="0"/>
              <a:t>»…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65011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73216"/>
            <a:ext cx="8610600" cy="88265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Обе </a:t>
            </a:r>
            <a:r>
              <a:rPr lang="ru-RU" sz="1400" dirty="0" err="1" smtClean="0"/>
              <a:t>иллюстрации,на</a:t>
            </a:r>
            <a:r>
              <a:rPr lang="ru-RU" sz="1400" dirty="0" smtClean="0"/>
              <a:t> наш взгляд, прекрасно передают настроение героини в разные периоды жизни: на первом изображении Татьяна ещё </a:t>
            </a:r>
            <a:r>
              <a:rPr lang="ru-RU" sz="1400" dirty="0" err="1" smtClean="0"/>
              <a:t>юна,задумчива</a:t>
            </a:r>
            <a:r>
              <a:rPr lang="ru-RU" sz="1400" dirty="0" smtClean="0"/>
              <a:t>, </a:t>
            </a:r>
            <a:r>
              <a:rPr lang="ru-RU" sz="1400" dirty="0" err="1" smtClean="0"/>
              <a:t>Молчалива,тогда</a:t>
            </a:r>
            <a:r>
              <a:rPr lang="ru-RU" sz="1400" dirty="0" smtClean="0"/>
              <a:t> как на втором-светская </a:t>
            </a:r>
            <a:r>
              <a:rPr lang="ru-RU" sz="1400" dirty="0" err="1" smtClean="0"/>
              <a:t>дама,уставшая</a:t>
            </a:r>
            <a:r>
              <a:rPr lang="ru-RU" sz="1400" dirty="0" smtClean="0"/>
              <a:t> от </a:t>
            </a:r>
            <a:r>
              <a:rPr lang="ru-RU" sz="1400" dirty="0" err="1" smtClean="0"/>
              <a:t>от</a:t>
            </a:r>
            <a:r>
              <a:rPr lang="ru-RU" sz="1400" dirty="0" smtClean="0"/>
              <a:t> раутов и «мишуры»…</a:t>
            </a: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Татьяна. «Евгений Онегин». </a:t>
            </a:r>
            <a:r>
              <a:rPr lang="ru-RU" dirty="0" err="1" smtClean="0"/>
              <a:t>Д.Белюкин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Татьяна и Онегин. К. Рудаков.</a:t>
            </a:r>
            <a:endParaRPr lang="ru-RU" dirty="0"/>
          </a:p>
        </p:txBody>
      </p:sp>
      <p:pic>
        <p:nvPicPr>
          <p:cNvPr id="8" name="Объект 7" descr="https://pics.livejournal.com/melanyja/pic/001zxk8s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708" y="1316038"/>
            <a:ext cx="3069571" cy="3941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Объект 8" descr="http://www.evpatori.ru/wp-content/uploads/2016/11/%D1%82%D0%B0%D1%82%D1%8C%D1%8F%D0%BD%D0%B0-%D0%B8-%D0%B5%D0%B2%D0%B3%D0%B5%D0%BD%D0%B8%D0%B9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336" y="1316038"/>
            <a:ext cx="3303152" cy="3941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1569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 descr="http://images.myshared.ru/6/548298/slide_11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0988" y="1677789"/>
            <a:ext cx="4291012" cy="321825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Здесь художники </a:t>
            </a:r>
            <a:r>
              <a:rPr lang="ru-RU" sz="2000" dirty="0" err="1" smtClean="0"/>
              <a:t>И.Репин</a:t>
            </a:r>
            <a:r>
              <a:rPr lang="ru-RU" sz="2000" dirty="0" smtClean="0"/>
              <a:t> и</a:t>
            </a:r>
          </a:p>
          <a:p>
            <a:r>
              <a:rPr lang="ru-RU" sz="2000" dirty="0" err="1" smtClean="0"/>
              <a:t>Е.Кибрик</a:t>
            </a:r>
            <a:r>
              <a:rPr lang="ru-RU" sz="2000" dirty="0" smtClean="0"/>
              <a:t> смогли передать волевой характер героя, который не покоряется </a:t>
            </a:r>
            <a:r>
              <a:rPr lang="ru-RU" sz="2000" dirty="0" err="1" smtClean="0"/>
              <a:t>врагу,не</a:t>
            </a:r>
            <a:r>
              <a:rPr lang="ru-RU" sz="2000" dirty="0" smtClean="0"/>
              <a:t> боится смерти и мужественно встречает её. Его напряженное лицо, вся </a:t>
            </a:r>
            <a:r>
              <a:rPr lang="ru-RU" sz="2000" dirty="0" err="1" smtClean="0"/>
              <a:t>фигура,подавшаяся</a:t>
            </a:r>
            <a:r>
              <a:rPr lang="ru-RU" sz="2000" dirty="0" smtClean="0"/>
              <a:t> </a:t>
            </a:r>
            <a:r>
              <a:rPr lang="ru-RU" sz="2000" dirty="0" err="1" smtClean="0"/>
              <a:t>вперёд,говорят</a:t>
            </a:r>
            <a:r>
              <a:rPr lang="ru-RU" sz="2000" dirty="0" smtClean="0"/>
              <a:t> о том, что Тарас Бульба-настоящий герой. Такой образ героя создаётся в воображении читателя благодаря этим иллюстрациям.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432192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/>
              <a:t>Автор данных работ-известный художник-иллюстратор Ф. Константинов. Ему удалось показать и романтический характер героя, и его бесстрашие перед стихией. На обеих иллюстрациях Мцыри наслаждается </a:t>
            </a:r>
            <a:r>
              <a:rPr lang="ru-RU" sz="1400" dirty="0" err="1" smtClean="0"/>
              <a:t>свободой.Его</a:t>
            </a:r>
            <a:r>
              <a:rPr lang="ru-RU" sz="1400" dirty="0" smtClean="0"/>
              <a:t> лицо прекрасно-на нём нет ни тени страха или сомнения. Он твёрдо </a:t>
            </a:r>
            <a:r>
              <a:rPr lang="ru-RU" sz="1400" dirty="0" err="1" smtClean="0"/>
              <a:t>знает,что</a:t>
            </a:r>
            <a:r>
              <a:rPr lang="ru-RU" sz="1400" dirty="0" smtClean="0"/>
              <a:t> свобода-это высшее наслаждение.</a:t>
            </a: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Образ Мцыри.     «На воле».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      « В грозу».</a:t>
            </a:r>
            <a:endParaRPr lang="ru-RU" dirty="0"/>
          </a:p>
        </p:txBody>
      </p:sp>
      <p:pic>
        <p:nvPicPr>
          <p:cNvPr id="7" name="Объект 6" descr="http://tarhany.ru/media/photogallery_storage/4397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600400" cy="396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s://lh4.googleusercontent.com/-fS_f8TVGsPc/VhBvZrP037I/AAAAAAAAIfY/jngfhiuCUt8/s1600/illjustracija-Mcyri-Lermontov-Konstantinov-F-2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513" y="1316038"/>
            <a:ext cx="2948799" cy="3941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1716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575</TotalTime>
  <Words>1412</Words>
  <Application>Microsoft Office PowerPoint</Application>
  <PresentationFormat>Экран (4:3)</PresentationFormat>
  <Paragraphs>94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«Иллюстрация как средство создания художественного образа». </vt:lpstr>
      <vt:lpstr>Цели проекта: </vt:lpstr>
      <vt:lpstr>Планируемый результат:</vt:lpstr>
      <vt:lpstr>Роль иллюстрации в понимании литературного произведения: </vt:lpstr>
      <vt:lpstr>Презентация PowerPoint</vt:lpstr>
      <vt:lpstr>Презентация PowerPoint</vt:lpstr>
      <vt:lpstr>Обе иллюстрации,на наш взгляд, прекрасно передают настроение героини в разные периоды жизни: на первом изображении Татьяна ещё юна,задумчива, Молчалива,тогда как на втором-светская дама,уставшая от от раутов и «мишуры»…</vt:lpstr>
      <vt:lpstr>.</vt:lpstr>
      <vt:lpstr>Автор данных работ-известный художник-иллюстратор Ф. Константинов. Ему удалось показать и романтический характер героя, и его бесстрашие перед стихией. На обеих иллюстрациях Мцыри наслаждается свободой.Его лицо прекрасно-на нём нет ни тени страха или сомнения. Он твёрдо знает,что свобода-это высшее наслаждение.</vt:lpstr>
      <vt:lpstr>В. А. Жуковский «Светлана».</vt:lpstr>
      <vt:lpstr>В. А. Жуковский «Светлана».</vt:lpstr>
      <vt:lpstr>Помещики из поэмы Гоголя «Мёртвые души».</vt:lpstr>
      <vt:lpstr>Презентация PowerPoint</vt:lpstr>
      <vt:lpstr>Художником –иллюстратором с.Боклевским удачно изображены персонажи гоголевских «Мёртвых душ». По этим лицам легко догадаться о свойствах характера помещиков,изображённых Гоголем. </vt:lpstr>
      <vt:lpstr>А. П. Чехов «Хамелеон».</vt:lpstr>
      <vt:lpstr>А. П. Чехов «Хамелеон».</vt:lpstr>
      <vt:lpstr>А. С. Пушкин «Евгений Онегин».</vt:lpstr>
      <vt:lpstr>Выводы:</vt:lpstr>
      <vt:lpstr>Источник информации: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User</cp:lastModifiedBy>
  <cp:revision>106</cp:revision>
  <dcterms:created xsi:type="dcterms:W3CDTF">2015-03-02T19:28:49Z</dcterms:created>
  <dcterms:modified xsi:type="dcterms:W3CDTF">2020-08-26T16:14:21Z</dcterms:modified>
</cp:coreProperties>
</file>