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2.jpg" ContentType="image/gif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32"/>
  </p:notesMasterIdLst>
  <p:sldIdLst>
    <p:sldId id="256" r:id="rId2"/>
    <p:sldId id="285" r:id="rId3"/>
    <p:sldId id="286" r:id="rId4"/>
    <p:sldId id="258" r:id="rId5"/>
    <p:sldId id="259" r:id="rId6"/>
    <p:sldId id="287" r:id="rId7"/>
    <p:sldId id="260" r:id="rId8"/>
    <p:sldId id="261" r:id="rId9"/>
    <p:sldId id="289" r:id="rId10"/>
    <p:sldId id="264" r:id="rId11"/>
    <p:sldId id="265" r:id="rId12"/>
    <p:sldId id="290" r:id="rId13"/>
    <p:sldId id="266" r:id="rId14"/>
    <p:sldId id="267" r:id="rId15"/>
    <p:sldId id="292" r:id="rId16"/>
    <p:sldId id="270" r:id="rId17"/>
    <p:sldId id="271" r:id="rId18"/>
    <p:sldId id="293" r:id="rId19"/>
    <p:sldId id="272" r:id="rId20"/>
    <p:sldId id="273" r:id="rId21"/>
    <p:sldId id="299" r:id="rId22"/>
    <p:sldId id="296" r:id="rId23"/>
    <p:sldId id="280" r:id="rId24"/>
    <p:sldId id="281" r:id="rId25"/>
    <p:sldId id="300" r:id="rId26"/>
    <p:sldId id="279" r:id="rId27"/>
    <p:sldId id="282" r:id="rId28"/>
    <p:sldId id="283" r:id="rId29"/>
    <p:sldId id="284" r:id="rId30"/>
    <p:sldId id="29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3379BA5-8F9D-4B8E-BA30-4628006C3D62}">
          <p14:sldIdLst>
            <p14:sldId id="256"/>
            <p14:sldId id="285"/>
            <p14:sldId id="286"/>
            <p14:sldId id="258"/>
            <p14:sldId id="259"/>
            <p14:sldId id="287"/>
            <p14:sldId id="260"/>
            <p14:sldId id="261"/>
            <p14:sldId id="289"/>
            <p14:sldId id="264"/>
            <p14:sldId id="265"/>
            <p14:sldId id="290"/>
            <p14:sldId id="266"/>
            <p14:sldId id="267"/>
            <p14:sldId id="292"/>
            <p14:sldId id="270"/>
            <p14:sldId id="271"/>
            <p14:sldId id="293"/>
            <p14:sldId id="272"/>
            <p14:sldId id="273"/>
          </p14:sldIdLst>
        </p14:section>
        <p14:section name="Раздел без заголовка" id="{89744026-2D23-400C-A57E-466276C98196}">
          <p14:sldIdLst>
            <p14:sldId id="299"/>
            <p14:sldId id="296"/>
            <p14:sldId id="280"/>
            <p14:sldId id="281"/>
            <p14:sldId id="300"/>
            <p14:sldId id="279"/>
            <p14:sldId id="282"/>
            <p14:sldId id="283"/>
            <p14:sldId id="284"/>
            <p14:sldId id="29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 snapToGrid="0">
      <p:cViewPr>
        <p:scale>
          <a:sx n="72" d="100"/>
          <a:sy n="72" d="100"/>
        </p:scale>
        <p:origin x="-432" y="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F51A4-F1DB-4E06-A5FE-13F30DDC64A4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AABFEF-1E38-482E-9C4B-84ECA10DA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82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6F28E-D3A0-4D7C-ADCB-2EA874F40F7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9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ABFEF-1E38-482E-9C4B-84ECA10DAFE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85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ABFEF-1E38-482E-9C4B-84ECA10DAFE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87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6F28E-D3A0-4D7C-ADCB-2EA874F40F7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824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6F28E-D3A0-4D7C-ADCB-2EA874F40F7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122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6F28E-D3A0-4D7C-ADCB-2EA874F40F7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065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29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11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3257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07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9076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805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11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60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24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409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6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78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135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5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59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46CC5-CB40-499A-A064-6BD6FF0B84B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CDABC2C-6E7E-4D9B-87DB-9678F896A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223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etert.ru/rossiya/gelendzhik/sights/549-lermontovskij-bulvar.php" TargetMode="External"/><Relationship Id="rId2" Type="http://schemas.openxmlformats.org/officeDocument/2006/relationships/hyperlink" Target="http://vetert.ru/rossiya/gelendzhik/sights/536-centralnaya-naberezhnaya.php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g"/><Relationship Id="rId5" Type="http://schemas.openxmlformats.org/officeDocument/2006/relationships/slide" Target="slide2.xml"/><Relationship Id="rId4" Type="http://schemas.openxmlformats.org/officeDocument/2006/relationships/hyperlink" Target="http://vetert.ru/rossiya/gelendzhik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6.xml"/><Relationship Id="rId7" Type="http://schemas.openxmlformats.org/officeDocument/2006/relationships/slide" Target="slide1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5" Type="http://schemas.openxmlformats.org/officeDocument/2006/relationships/slide" Target="slide3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3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slide" Target="slide2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B%D1%8C%D1%8F_%D0%98%D0%BB%D1%8C%D1%84" TargetMode="External"/><Relationship Id="rId7" Type="http://schemas.openxmlformats.org/officeDocument/2006/relationships/slide" Target="slide25.xml"/><Relationship Id="rId2" Type="http://schemas.openxmlformats.org/officeDocument/2006/relationships/hyperlink" Target="https://ru.wikipedia.org/wiki/%D0%A0%D0%BE%D0%BC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hyperlink" Target="https://ru.wikipedia.org/wiki/1927_%D0%B3%D0%BE%D0%B4" TargetMode="External"/><Relationship Id="rId4" Type="http://schemas.openxmlformats.org/officeDocument/2006/relationships/hyperlink" Target="https://ru.wikipedia.org/wiki/%D0%9F%D0%B5%D1%82%D1%80%D0%BE%D0%B2,_%D0%95%D0%B2%D0%B3%D0%B5%D0%BD%D0%B8%D0%B9_%D0%9F%D0%B5%D1%82%D1%80%D0%BE%D0%B2%D0%B8%D1%87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2.jpeg"/><Relationship Id="rId3" Type="http://schemas.openxmlformats.org/officeDocument/2006/relationships/image" Target="../media/image1.jpeg"/><Relationship Id="rId7" Type="http://schemas.openxmlformats.org/officeDocument/2006/relationships/image" Target="../media/image47.jpeg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image" Target="../media/image5.jpeg"/><Relationship Id="rId9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55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49.jpeg"/><Relationship Id="rId5" Type="http://schemas.openxmlformats.org/officeDocument/2006/relationships/image" Target="../media/image3.jpeg"/><Relationship Id="rId10" Type="http://schemas.openxmlformats.org/officeDocument/2006/relationships/image" Target="../media/image53.jpeg"/><Relationship Id="rId4" Type="http://schemas.openxmlformats.org/officeDocument/2006/relationships/image" Target="../media/image2.jpeg"/><Relationship Id="rId9" Type="http://schemas.openxmlformats.org/officeDocument/2006/relationships/image" Target="../media/image47.jpeg"/><Relationship Id="rId1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culttourism.ru/krasnodarsky_kray/sochi/pamyatnik_muhe-tsokotuhe.html" TargetMode="External"/><Relationship Id="rId13" Type="http://schemas.openxmlformats.org/officeDocument/2006/relationships/hyperlink" Target="http://vetert.ru/rossiya/gelendzhik/sights/546-skulptura-pamyatnik-kot-uchenyj.php" TargetMode="External"/><Relationship Id="rId18" Type="http://schemas.openxmlformats.org/officeDocument/2006/relationships/hyperlink" Target="http://alice.fromhelga.ru/nyu-jork-ssha-centralnyj-park-alisa-v-strane-chudes/" TargetMode="External"/><Relationship Id="rId26" Type="http://schemas.openxmlformats.org/officeDocument/2006/relationships/hyperlink" Target="http://zagadka.pro/team-5.html" TargetMode="External"/><Relationship Id="rId3" Type="http://schemas.openxmlformats.org/officeDocument/2006/relationships/hyperlink" Target="http://www.ekatgid.ru/architecture/monument/skulpturnaya-gruppa-ostap.html" TargetMode="External"/><Relationship Id="rId21" Type="http://schemas.openxmlformats.org/officeDocument/2006/relationships/hyperlink" Target="http://top10best.ucoz.ru/news/1-0-3" TargetMode="External"/><Relationship Id="rId7" Type="http://schemas.openxmlformats.org/officeDocument/2006/relationships/hyperlink" Target="http://fb.ru/article/180170/samyiy-izvestnyiy-pamyatnik-literaturnyim-geroyam-pamyatniki-literaturnyim-geroyam-v-rossii-i-v-mire" TargetMode="External"/><Relationship Id="rId12" Type="http://schemas.openxmlformats.org/officeDocument/2006/relationships/hyperlink" Target="http://www.2rf.ru/rest/3587" TargetMode="External"/><Relationship Id="rId17" Type="http://schemas.openxmlformats.org/officeDocument/2006/relationships/hyperlink" Target="http://www.bolshoyvopros.ru/questions/851646-komu-posvjaschen-i-gde-stoit-etot-interesnyj-pamjatnik-sm-foto.html" TargetMode="External"/><Relationship Id="rId25" Type="http://schemas.openxmlformats.org/officeDocument/2006/relationships/hyperlink" Target="http://gamejulia.ru/zagadki-pro-skazki.html" TargetMode="External"/><Relationship Id="rId2" Type="http://schemas.openxmlformats.org/officeDocument/2006/relationships/hyperlink" Target="http://ozersk24.ru/blogs/elena-korobova/neobychnye-pamjatniki-ekaterinburga-ch-3.html" TargetMode="External"/><Relationship Id="rId16" Type="http://schemas.openxmlformats.org/officeDocument/2006/relationships/hyperlink" Target="http://mif-facts.com.ua/&#1080;&#1085;&#1090;&#1077;&#1088;&#1077;&#1089;&#1085;&#1099;&#1077;-&#1092;&#1072;&#1082;&#1090;&#1099;-&#1086;-&#1089;&#1082;&#1072;&#1079;&#1082;&#1072;&#1093;/" TargetMode="External"/><Relationship Id="rId20" Type="http://schemas.openxmlformats.org/officeDocument/2006/relationships/hyperlink" Target="http://unplaces.ru/Monument.php?id=16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rkterra.ru/news/v-samare-ustanovili-pamyatnik-buratino/16092013-1219" TargetMode="External"/><Relationship Id="rId11" Type="http://schemas.openxmlformats.org/officeDocument/2006/relationships/hyperlink" Target="http://neferjournal.livejournal.com/3753442.html" TargetMode="External"/><Relationship Id="rId24" Type="http://schemas.openxmlformats.org/officeDocument/2006/relationships/hyperlink" Target="https://yandex.ru/images/search?p=2&amp;text=&#1092;&#1083;&#1072;&#1075;%20&#1088;&#1086;&#1089;&#1089;&#1080;&#1080;%20&#1072;&#1085;&#1080;&#1084;&#1072;&#1094;&#1080;&#1103;%20&#1076;&#1083;&#1103;%20&#1087;&#1088;&#1077;&#1079;&#1077;&#1085;&#1090;&#1072;&#1094;&#1080;&#1080;&amp;_=1444542091883" TargetMode="External"/><Relationship Id="rId5" Type="http://schemas.openxmlformats.org/officeDocument/2006/relationships/hyperlink" Target="http://deti.cbs-angarsk.ru/detyam/pochitajka/dni_rozhdeniya_geroev/den_rojdeniya_cheburashki.html" TargetMode="External"/><Relationship Id="rId15" Type="http://schemas.openxmlformats.org/officeDocument/2006/relationships/hyperlink" Target="http://paifo.ru/strany/item/2723-pamyatnik-krasnoj-shapochke-v-myunkhene" TargetMode="External"/><Relationship Id="rId23" Type="http://schemas.openxmlformats.org/officeDocument/2006/relationships/hyperlink" Target="http://zanimatika.narod.ru/RF8.htm" TargetMode="External"/><Relationship Id="rId10" Type="http://schemas.openxmlformats.org/officeDocument/2006/relationships/hyperlink" Target="http://paifo.ru/strany/item/2927-pamyatnik-ajbolitu-v-tyumeni" TargetMode="External"/><Relationship Id="rId19" Type="http://schemas.openxmlformats.org/officeDocument/2006/relationships/hyperlink" Target="https://otvet.mail.ru/question/51900486" TargetMode="External"/><Relationship Id="rId4" Type="http://schemas.openxmlformats.org/officeDocument/2006/relationships/hyperlink" Target="http://dic.academic.ru/dic.nsf/ruwiki/6386" TargetMode="External"/><Relationship Id="rId9" Type="http://schemas.openxmlformats.org/officeDocument/2006/relationships/hyperlink" Target="http://itpoznanie.ru/text44" TargetMode="External"/><Relationship Id="rId14" Type="http://schemas.openxmlformats.org/officeDocument/2006/relationships/hyperlink" Target="http://www.mumiland.ru/tampere/muzey-dolina-mumi-trolley-v-tampere-tampere.html" TargetMode="External"/><Relationship Id="rId22" Type="http://schemas.openxmlformats.org/officeDocument/2006/relationships/hyperlink" Target="http://nsportal.ru/nachalnaya-shkola/chtenie/2012/03/20/pamyatniki-skazochnym-literaturnym-geroya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9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indworldes.ru/paranormal/2820-zagadki-ekaterenburga.html" TargetMode="External"/><Relationship Id="rId2" Type="http://schemas.openxmlformats.org/officeDocument/2006/relationships/hyperlink" Target="http://stihi-klassikov.ru/tags/&#1089;&#1090;&#1080;&#1093;&#1080;?page=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slide" Target="slide2.xml"/><Relationship Id="rId2" Type="http://schemas.openxmlformats.org/officeDocument/2006/relationships/hyperlink" Target="http://ru.wikiquote.org/wiki/%D0%92%D0%B8%D0%BD%D0%BD%D0%B8-%D0%9F%D1%83%D1%85_%D0%B8_%D0%B2%D1%81%D0%B5-%D0%B2%D1%81%D0%B5-%D0%B2%D1%81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68008" y="0"/>
            <a:ext cx="3528392" cy="1583140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литературе 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класс</a:t>
            </a:r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3952" y="2636913"/>
            <a:ext cx="4464496" cy="304479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литературным героям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1" y="1"/>
            <a:ext cx="1708507" cy="256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2507" y="-16277"/>
            <a:ext cx="2768600" cy="258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2564364"/>
            <a:ext cx="2892460" cy="1935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3" r="26855"/>
          <a:stretch/>
        </p:blipFill>
        <p:spPr>
          <a:xfrm>
            <a:off x="4380435" y="2694541"/>
            <a:ext cx="1620673" cy="1674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222" y="4296847"/>
            <a:ext cx="1807841" cy="250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067" y="4507613"/>
            <a:ext cx="2814783" cy="208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7896200" y="5015596"/>
            <a:ext cx="4071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Разработчик: учитель русского языка и литературы</a:t>
            </a:r>
          </a:p>
          <a:p>
            <a:pPr algn="r"/>
            <a:r>
              <a:rPr lang="ru-RU" dirty="0" smtClean="0"/>
              <a:t>Кузнецова Татьяна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24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8239" y="6150114"/>
            <a:ext cx="104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Финляндия, </a:t>
            </a:r>
            <a:r>
              <a:rPr lang="ru-RU" sz="2000" b="1" dirty="0" err="1" smtClean="0"/>
              <a:t>Тампер</a:t>
            </a:r>
            <a:r>
              <a:rPr lang="ru-RU" sz="2000" dirty="0" smtClean="0"/>
              <a:t>, </a:t>
            </a:r>
            <a:r>
              <a:rPr lang="ru-RU" sz="2000" b="1" dirty="0" smtClean="0"/>
              <a:t>музей </a:t>
            </a:r>
            <a:r>
              <a:rPr lang="ru-RU" sz="2000" b="1" dirty="0"/>
              <a:t>"Долина </a:t>
            </a:r>
            <a:r>
              <a:rPr lang="ru-RU" sz="2000" b="1" dirty="0" err="1" smtClean="0"/>
              <a:t>Муми</a:t>
            </a:r>
            <a:r>
              <a:rPr lang="ru-RU" sz="2000" b="1" dirty="0" smtClean="0"/>
              <a:t>-Троллей«, </a:t>
            </a:r>
            <a:r>
              <a:rPr lang="ru-RU" sz="2000" dirty="0" smtClean="0"/>
              <a:t>расположен </a:t>
            </a:r>
            <a:r>
              <a:rPr lang="ru-RU" sz="2000" dirty="0"/>
              <a:t>на улице </a:t>
            </a:r>
            <a:r>
              <a:rPr lang="ru-RU" sz="2000" dirty="0" err="1"/>
              <a:t>Hämeenpuisto</a:t>
            </a:r>
            <a:r>
              <a:rPr lang="ru-RU" sz="2000" dirty="0"/>
              <a:t> (</a:t>
            </a:r>
            <a:r>
              <a:rPr lang="ru-RU" sz="2000" dirty="0" err="1"/>
              <a:t>Хамеенпуисто</a:t>
            </a:r>
            <a:r>
              <a:rPr lang="ru-RU" sz="2000" dirty="0"/>
              <a:t>) 20, в здании Центральной городской библиотеки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6" y="13649"/>
            <a:ext cx="11060608" cy="6155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6012611" y="1078303"/>
            <a:ext cx="103517" cy="776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>
            <a:off x="10658901" y="5773003"/>
            <a:ext cx="1214651" cy="1084997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47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3773" y="109182"/>
            <a:ext cx="8352430" cy="64881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   В Финляндии с большим уважением относятся к творчеству писательницы Туве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Янссон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, создавшей причудливый мир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-троллей. В честь ее героев в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Наантали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, на острове Кайло создан тематический парк аттракционов. В Тампере же есть музей, посвященный работам писательницы, которые включают оригинальные тексты и иллюстрации к ее сочинениям.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Музей "Долина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-троллей" можно найти на улице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Puutarhakatu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 34, здесь расположен Художественный музей города Тампере, который с недавних пор стал вторым домом для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-дола. Раньше, на протяжении полувека музей располагался в подвале главной городской библиотеки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Метсо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Metso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).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</a:rPr>
              <a:t>Со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2 января 2013 года он заработал по новому адресу. Только сувенирная лавка, в которой нужно обязательно приобрести на память одну из тематических игрушек или книг, посвященных героям Туве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Янссон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, осталась по старому адресу. Там же остался стоять памятник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-троллю, на постаменте из окаменевшего дерева, возраст которого исчисляется несколькими миллионами лет и привезенного из Мадагаскара. Бронзовая фигурка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-тролля была отлита скульптором Матти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Калкамо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. А открытие самого памятника приурочили к 60-ой годовщине издания первой книги финской писательницы Туве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Янссон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 "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</a:rPr>
              <a:t>Муми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-тролли и большое наводнение", увидевшей свет в 1945 году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4" t="13247" r="36318"/>
          <a:stretch/>
        </p:blipFill>
        <p:spPr>
          <a:xfrm>
            <a:off x="8693622" y="143868"/>
            <a:ext cx="3166281" cy="645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лево стрелка 3">
            <a:hlinkClick r:id="rId3" action="ppaction://hlinksldjump"/>
          </p:cNvPr>
          <p:cNvSpPr/>
          <p:nvPr/>
        </p:nvSpPr>
        <p:spPr>
          <a:xfrm rot="10800000">
            <a:off x="10863618" y="5827594"/>
            <a:ext cx="1173707" cy="1030406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41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416955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Отгадай 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3528" y="1048133"/>
            <a:ext cx="8596668" cy="582896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«У </a:t>
            </a:r>
            <a:r>
              <a:rPr lang="ru-RU" sz="2200" dirty="0">
                <a:solidFill>
                  <a:schemeClr val="tx1"/>
                </a:solidFill>
              </a:rPr>
              <a:t>лукоморья дуб зеленый;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Златая цепь на дубе том: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И днем и ночью кот ученый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Всё ходит по цепи кругом;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Идет направо — песнь заводит,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Налево — сказку </a:t>
            </a:r>
            <a:r>
              <a:rPr lang="ru-RU" sz="2200" dirty="0" smtClean="0">
                <a:solidFill>
                  <a:schemeClr val="tx1"/>
                </a:solidFill>
              </a:rPr>
              <a:t>говорит…»</a:t>
            </a:r>
          </a:p>
          <a:p>
            <a:pPr algn="ctr"/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 ученый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Люблю поле и </a:t>
            </a:r>
            <a:r>
              <a:rPr lang="ru-RU" sz="2200" dirty="0" smtClean="0">
                <a:solidFill>
                  <a:schemeClr val="tx1"/>
                </a:solidFill>
              </a:rPr>
              <a:t>березки,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И </a:t>
            </a:r>
            <a:r>
              <a:rPr lang="ru-RU" sz="2200" dirty="0">
                <a:solidFill>
                  <a:schemeClr val="tx1"/>
                </a:solidFill>
              </a:rPr>
              <a:t>скамейку под окном,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Заскучаю — вытру слезки,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Вспоминая о родном.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Никуда я не уеду,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Буду здесь работать, жить,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Сердцу место дорогое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Буду я всегда любить!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Место это знаю я,</a:t>
            </a:r>
          </a:p>
          <a:p>
            <a:pPr marL="0" indent="0" algn="ctr">
              <a:lnSpc>
                <a:spcPct val="70000"/>
              </a:lnSpc>
              <a:buNone/>
            </a:pPr>
            <a:r>
              <a:rPr lang="ru-RU" sz="2200" dirty="0">
                <a:solidFill>
                  <a:schemeClr val="tx1"/>
                </a:solidFill>
              </a:rPr>
              <a:t>А вы знаете, друзья? </a:t>
            </a:r>
            <a:endParaRPr lang="ru-RU" sz="2200" dirty="0" smtClean="0">
              <a:solidFill>
                <a:schemeClr val="tx1"/>
              </a:solidFill>
            </a:endParaRPr>
          </a:p>
          <a:p>
            <a:pPr marL="0" indent="0" algn="ctr">
              <a:lnSpc>
                <a:spcPct val="70000"/>
              </a:lnSpc>
              <a:buNone/>
            </a:pP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5456" y="1610338"/>
            <a:ext cx="1282890" cy="300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905" y="940280"/>
            <a:ext cx="3712234" cy="4410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4016"/>
            <a:ext cx="3053751" cy="2513984"/>
          </a:xfrm>
          <a:prstGeom prst="rect">
            <a:avLst/>
          </a:prstGeom>
        </p:spPr>
      </p:pic>
      <p:sp>
        <p:nvSpPr>
          <p:cNvPr id="7" name="Выгнутая влево стрелка 6">
            <a:hlinkClick r:id="rId4" action="ppaction://hlinksldjump"/>
          </p:cNvPr>
          <p:cNvSpPr/>
          <p:nvPr/>
        </p:nvSpPr>
        <p:spPr>
          <a:xfrm>
            <a:off x="10679502" y="5601008"/>
            <a:ext cx="914400" cy="860177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9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297282"/>
            <a:ext cx="99872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Россия, </a:t>
            </a:r>
            <a:r>
              <a:rPr lang="ru-RU" sz="2000" dirty="0" smtClean="0"/>
              <a:t>г. </a:t>
            </a:r>
            <a:r>
              <a:rPr lang="ru-RU" sz="2000" b="1" dirty="0" smtClean="0"/>
              <a:t>Геленджик</a:t>
            </a:r>
            <a:r>
              <a:rPr lang="ru-RU" sz="2000" dirty="0"/>
              <a:t>, центральная набережная</a:t>
            </a:r>
            <a:r>
              <a:rPr lang="ru-RU" sz="2000" dirty="0" smtClean="0"/>
              <a:t>. Памятник «</a:t>
            </a:r>
            <a:r>
              <a:rPr lang="ru-RU" sz="2000" b="1" dirty="0" smtClean="0"/>
              <a:t>Кот</a:t>
            </a:r>
            <a:r>
              <a:rPr lang="ru-RU" sz="2000" dirty="0" smtClean="0"/>
              <a:t> </a:t>
            </a:r>
            <a:r>
              <a:rPr lang="ru-RU" sz="2000" b="1" dirty="0" smtClean="0"/>
              <a:t>ученый»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54" y="0"/>
            <a:ext cx="11145125" cy="6202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6452558" y="1708028"/>
            <a:ext cx="120770" cy="603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>
            <a:off x="10558732" y="5788325"/>
            <a:ext cx="914400" cy="909067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3899" y="196178"/>
            <a:ext cx="6209731" cy="626469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6858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Скульптура «Кот ученый»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Россия, г. Геленджик,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была установлена 6 июня 2008 года по инициативе администрации города с целью создания особой культурной атмосферы на Центральной набережной. Идея создания памятника навеяна строками из поэмы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А.С. Пушкина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«Руслан и Людмила»: «И днем, и ночью кот ученый все ходит по цепи кругом…». Памятник знаменитому коту находится на 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Центральной набережной Геленджика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, в ее северной части, под раскидистым дубом на 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hlinkClick r:id="rId3"/>
              </a:rPr>
              <a:t>Лермонтовском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 бульваре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Но кот не ходит по цепи, а стоит в мантии, с поднятой вверх лапкой, с книгой во второй лапе. Книга символизирует мудрость. Его волосы взъерошены, а рот слегка приоткрыт. Вся его поза говорит об его «учености». Он как бы поучает проходящих. Отсюда и сюжетные фотографии гостей и жителей 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hlinkClick r:id="rId4"/>
              </a:rPr>
              <a:t>Геленджика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, которые как бы внимают наставлениям «Кота ученого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».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Член Союза Художников России скульптор Геннадий Анатольевич Панько говорит, что специально создал в памятнике образ «очеловеченного» кота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6858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Перед важными экзаменами или зачетами школьники и студенты приходят к скульптуре потереть нос и лапу «Ученого кота» – на удачу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</p:txBody>
      </p:sp>
      <p:pic>
        <p:nvPicPr>
          <p:cNvPr id="2" name="Рисунок 1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2" t="9851" r="18209"/>
          <a:stretch/>
        </p:blipFill>
        <p:spPr>
          <a:xfrm>
            <a:off x="6810233" y="196178"/>
            <a:ext cx="5131557" cy="6538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право стрелка 3">
            <a:hlinkClick r:id="rId5" action="ppaction://hlinksldjump"/>
          </p:cNvPr>
          <p:cNvSpPr/>
          <p:nvPr/>
        </p:nvSpPr>
        <p:spPr>
          <a:xfrm>
            <a:off x="10959152" y="5650173"/>
            <a:ext cx="1232848" cy="1207827"/>
          </a:xfrm>
          <a:prstGeom prst="curvedLef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3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812740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105" y="1096063"/>
            <a:ext cx="8596668" cy="557769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>
                <a:solidFill>
                  <a:schemeClr val="tx1"/>
                </a:solidFill>
              </a:rPr>
              <a:t>Лечит он мышей и крыс,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Крокодилов, зайцев, лис,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Перевязывает ранки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Африканской обезьянке.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И любой нам подтвердит: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Это - доктор</a:t>
            </a:r>
            <a:r>
              <a:rPr lang="ru-RU" sz="2000" dirty="0" smtClean="0">
                <a:solidFill>
                  <a:schemeClr val="tx1"/>
                </a:solidFill>
              </a:rPr>
              <a:t>...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Айболит</a:t>
            </a:r>
          </a:p>
          <a:p>
            <a:pPr marL="0" indent="0" algn="ctr">
              <a:lnSpc>
                <a:spcPct val="80000"/>
              </a:lnSpc>
              <a:buNone/>
            </a:pPr>
            <a:endParaRPr lang="ru-RU" sz="2000" b="1" dirty="0" smtClean="0"/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 smtClean="0"/>
              <a:t>Флаг какой страны описан в стихотворении В. Степанова?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 smtClean="0"/>
              <a:t>Белый </a:t>
            </a:r>
            <a:r>
              <a:rPr lang="ru-RU" sz="2000" b="1" dirty="0"/>
              <a:t>цвет – берёзка,</a:t>
            </a:r>
            <a:br>
              <a:rPr lang="ru-RU" sz="2000" b="1" dirty="0"/>
            </a:br>
            <a:r>
              <a:rPr lang="ru-RU" sz="2000" b="1" dirty="0"/>
              <a:t>Синий – неба цвет.</a:t>
            </a:r>
            <a:br>
              <a:rPr lang="ru-RU" sz="2000" b="1" dirty="0"/>
            </a:br>
            <a:r>
              <a:rPr lang="ru-RU" sz="2000" b="1" dirty="0"/>
              <a:t>Красная полоска –</a:t>
            </a:r>
            <a:br>
              <a:rPr lang="ru-RU" sz="2000" b="1" dirty="0"/>
            </a:br>
            <a:r>
              <a:rPr lang="ru-RU" sz="2000" b="1" dirty="0"/>
              <a:t>Солнечный рассвет</a:t>
            </a:r>
            <a:r>
              <a:rPr lang="ru-RU" sz="2000" b="1" dirty="0" smtClean="0"/>
              <a:t>.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063"/>
            <a:ext cx="2743200" cy="2914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45" y="1039742"/>
            <a:ext cx="3320955" cy="4702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гнутая влево стрелка 6">
            <a:hlinkClick r:id="rId4" action="ppaction://hlinksldjump"/>
          </p:cNvPr>
          <p:cNvSpPr/>
          <p:nvPr/>
        </p:nvSpPr>
        <p:spPr>
          <a:xfrm>
            <a:off x="9949218" y="5741979"/>
            <a:ext cx="1419367" cy="1116021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0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867" y="6152883"/>
            <a:ext cx="9558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Россия, г. Анапа, Краснодарский край, улица Калинина, </a:t>
            </a:r>
          </a:p>
          <a:p>
            <a:pPr algn="ctr"/>
            <a:r>
              <a:rPr lang="ru-RU" sz="2000" b="1" dirty="0" smtClean="0"/>
              <a:t>Памятник «Айболиту»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04"/>
            <a:ext cx="11136702" cy="6197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вал 3"/>
          <p:cNvSpPr/>
          <p:nvPr/>
        </p:nvSpPr>
        <p:spPr>
          <a:xfrm>
            <a:off x="6297282" y="1716657"/>
            <a:ext cx="94891" cy="862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>
            <a:off x="10549719" y="5609230"/>
            <a:ext cx="1160060" cy="1105469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9308" y="332656"/>
            <a:ext cx="5418162" cy="63367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Памятная статуя известного сказочного героя появилась в курортном городке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Анапа 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2011 году. Авторами проекты выступили скульптор В. Поляков и архитектор Ю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 Рысин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Конструкция сделана полностью из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бронзолита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Памятник представляет собой образ Айболита, сидящего в тени дерева. Он выглядит точно так же как из сказки - в белом халате и очках. Рядом с Айболитом с одной стороны сидит белочка, с другой - попугай. На дереве висит табличка с названием памятника и цитатой из произведения К. Чуковского.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Анапе среди жителей бытует легенда, что если дотронутся до белки, то прекратятся болезни суставов. Потрогайте попугая, уйдут проблемы с давлением. А если же приложить руку к кресту на шапочке доктора, то к вам придет удача и хорошее настроение. Правда или нет, решать уже туристам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7" r="9388"/>
          <a:stretch/>
        </p:blipFill>
        <p:spPr>
          <a:xfrm>
            <a:off x="5813948" y="332656"/>
            <a:ext cx="6482687" cy="499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лево стрелка 3">
            <a:hlinkClick r:id="rId3" action="ppaction://hlinksldjump"/>
          </p:cNvPr>
          <p:cNvSpPr/>
          <p:nvPr/>
        </p:nvSpPr>
        <p:spPr>
          <a:xfrm rot="10800000">
            <a:off x="10549720" y="5324064"/>
            <a:ext cx="1296537" cy="1142017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0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539785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Отгадай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4900" y="1123359"/>
            <a:ext cx="7553325" cy="557769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день именин она разбогатела.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Попировать с друзьями захотела,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Но тут ее злодей задумал погубить,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Решил ее он задушить.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Это скандал, это кошмар.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Но помешал ему комар</a:t>
            </a:r>
            <a:r>
              <a:rPr lang="ru-RU" sz="2000" dirty="0" smtClean="0">
                <a:solidFill>
                  <a:schemeClr val="tx1"/>
                </a:solidFill>
              </a:rPr>
              <a:t>!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Муха-цокотуха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У </a:t>
            </a:r>
            <a:r>
              <a:rPr lang="ru-RU" sz="2000" b="1" dirty="0" smtClean="0">
                <a:solidFill>
                  <a:schemeClr val="tx1"/>
                </a:solidFill>
              </a:rPr>
              <a:t>страны той </a:t>
            </a:r>
            <a:r>
              <a:rPr lang="ru-RU" sz="2000" b="1" dirty="0">
                <a:solidFill>
                  <a:schemeClr val="tx1"/>
                </a:solidFill>
              </a:rPr>
              <a:t>величавый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На гербе орёл двуглавый,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Чтоб на запад и восток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Он смотреть бы сразу мог.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Сильный, мудрый он и гордый.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Он –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России</a:t>
            </a:r>
            <a:r>
              <a:rPr lang="ru-RU" sz="2000" b="1" dirty="0">
                <a:solidFill>
                  <a:schemeClr val="tx1"/>
                </a:solidFill>
              </a:rPr>
              <a:t> дух свободный.</a:t>
            </a:r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32984" y="5274102"/>
            <a:ext cx="1230586" cy="341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6" r="25672"/>
          <a:stretch/>
        </p:blipFill>
        <p:spPr>
          <a:xfrm>
            <a:off x="8222576" y="918949"/>
            <a:ext cx="2972017" cy="469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3" y="3199452"/>
            <a:ext cx="2626200" cy="3501599"/>
          </a:xfrm>
          <a:prstGeom prst="rect">
            <a:avLst/>
          </a:prstGeom>
        </p:spPr>
      </p:pic>
      <p:sp>
        <p:nvSpPr>
          <p:cNvPr id="7" name="Выгнутая влево стрелка 6">
            <a:hlinkClick r:id="rId4" action="ppaction://hlinksldjump"/>
          </p:cNvPr>
          <p:cNvSpPr/>
          <p:nvPr/>
        </p:nvSpPr>
        <p:spPr>
          <a:xfrm>
            <a:off x="10481481" y="5615296"/>
            <a:ext cx="1201003" cy="1085755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2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1652" y="6043789"/>
            <a:ext cx="5008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 </a:t>
            </a:r>
            <a:r>
              <a:rPr lang="ru-RU" sz="2000" dirty="0" smtClean="0"/>
              <a:t>Россия, г</a:t>
            </a:r>
            <a:r>
              <a:rPr lang="ru-RU" sz="2000" dirty="0"/>
              <a:t>. Сочи, площадь </a:t>
            </a:r>
            <a:r>
              <a:rPr lang="ru-RU" sz="2000" dirty="0" smtClean="0"/>
              <a:t>Искусств</a:t>
            </a:r>
          </a:p>
          <a:p>
            <a:pPr algn="ctr"/>
            <a:r>
              <a:rPr lang="ru-RU" sz="2000" dirty="0" smtClean="0"/>
              <a:t>Памятник «Мухе-Цокотухе»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04"/>
            <a:ext cx="11015932" cy="613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вал 3"/>
          <p:cNvSpPr/>
          <p:nvPr/>
        </p:nvSpPr>
        <p:spPr>
          <a:xfrm>
            <a:off x="6262778" y="1738223"/>
            <a:ext cx="103517" cy="776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>
            <a:off x="10387040" y="5438447"/>
            <a:ext cx="1257783" cy="1210684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8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310" y="172872"/>
            <a:ext cx="9348716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Ставить памятник литературным героям – традиция, насчитывающая не одно десятилетие.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только в нашей стране, но и в других странах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мы с вами совершим экскурсию!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315" y="1968619"/>
            <a:ext cx="4852481" cy="4852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/>
          <p:cNvSpPr/>
          <p:nvPr/>
        </p:nvSpPr>
        <p:spPr>
          <a:xfrm>
            <a:off x="2115402" y="2825087"/>
            <a:ext cx="614149" cy="4981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961565" y="3725838"/>
            <a:ext cx="518614" cy="525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1504228" y="3712191"/>
            <a:ext cx="491319" cy="5390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hlinkClick r:id="rId3" action="ppaction://hlinksldjump"/>
          </p:cNvPr>
          <p:cNvSpPr/>
          <p:nvPr/>
        </p:nvSpPr>
        <p:spPr>
          <a:xfrm>
            <a:off x="2272351" y="2275384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>
            <a:hlinkClick r:id="rId4" action="ppaction://hlinksldjump"/>
          </p:cNvPr>
          <p:cNvSpPr/>
          <p:nvPr/>
        </p:nvSpPr>
        <p:spPr>
          <a:xfrm>
            <a:off x="2913796" y="2275384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>
            <a:hlinkClick r:id="rId5" action="ppaction://hlinksldjump"/>
          </p:cNvPr>
          <p:cNvSpPr/>
          <p:nvPr/>
        </p:nvSpPr>
        <p:spPr>
          <a:xfrm>
            <a:off x="1610432" y="2275383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702552" y="2257101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rId5" action="ppaction://hlinksldjump"/>
              </a:rPr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67886" y="2233599"/>
            <a:ext cx="163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3" action="ppaction://hlinksldjump"/>
              </a:rPr>
              <a:t>2</a:t>
            </a:r>
            <a:endParaRPr lang="ru-RU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3007629" y="2247666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4" action="ppaction://hlinksldjump"/>
              </a:rPr>
              <a:t>3</a:t>
            </a:r>
            <a:endParaRPr lang="ru-RU" dirty="0"/>
          </a:p>
        </p:txBody>
      </p:sp>
      <p:sp>
        <p:nvSpPr>
          <p:cNvPr id="16" name="Блок-схема: узел 15">
            <a:hlinkClick r:id="rId4" action="ppaction://hlinksldjump"/>
          </p:cNvPr>
          <p:cNvSpPr/>
          <p:nvPr/>
        </p:nvSpPr>
        <p:spPr>
          <a:xfrm>
            <a:off x="1009056" y="3843113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101176" y="3824831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rId4" action="ppaction://hlinksldjump"/>
              </a:rPr>
              <a:t>1</a:t>
            </a:r>
            <a:endParaRPr lang="ru-RU" dirty="0"/>
          </a:p>
        </p:txBody>
      </p:sp>
      <p:sp>
        <p:nvSpPr>
          <p:cNvPr id="18" name="Блок-схема: узел 17">
            <a:hlinkClick r:id="rId6" action="ppaction://hlinksldjump"/>
          </p:cNvPr>
          <p:cNvSpPr/>
          <p:nvPr/>
        </p:nvSpPr>
        <p:spPr>
          <a:xfrm>
            <a:off x="528409" y="3866616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6" action="ppaction://hlinksldjump"/>
          </p:cNvPr>
          <p:cNvSpPr txBox="1"/>
          <p:nvPr/>
        </p:nvSpPr>
        <p:spPr>
          <a:xfrm>
            <a:off x="623944" y="3824831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6" action="ppaction://hlinksldjump"/>
              </a:rPr>
              <a:t>2</a:t>
            </a:r>
            <a:endParaRPr lang="ru-RU" dirty="0"/>
          </a:p>
        </p:txBody>
      </p:sp>
      <p:sp>
        <p:nvSpPr>
          <p:cNvPr id="20" name="Блок-схема: узел 19">
            <a:hlinkClick r:id="rId7" action="ppaction://hlinksldjump"/>
          </p:cNvPr>
          <p:cNvSpPr/>
          <p:nvPr/>
        </p:nvSpPr>
        <p:spPr>
          <a:xfrm>
            <a:off x="33237" y="3849177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7070" y="3821459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7" action="ppaction://hlinksldjump"/>
              </a:rPr>
              <a:t>3</a:t>
            </a:r>
            <a:endParaRPr lang="ru-RU" dirty="0"/>
          </a:p>
        </p:txBody>
      </p:sp>
      <p:sp>
        <p:nvSpPr>
          <p:cNvPr id="22" name="Блок-схема: узел 21">
            <a:hlinkClick r:id="rId8" action="ppaction://hlinksldjump"/>
          </p:cNvPr>
          <p:cNvSpPr/>
          <p:nvPr/>
        </p:nvSpPr>
        <p:spPr>
          <a:xfrm>
            <a:off x="4909338" y="3844967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003171" y="3817249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8" action="ppaction://hlinksldjump"/>
              </a:rPr>
              <a:t>3</a:t>
            </a:r>
            <a:endParaRPr lang="ru-RU" dirty="0"/>
          </a:p>
        </p:txBody>
      </p:sp>
      <p:sp>
        <p:nvSpPr>
          <p:cNvPr id="24" name="Блок-схема: узел 23">
            <a:hlinkClick r:id="rId9" action="ppaction://hlinksldjump"/>
          </p:cNvPr>
          <p:cNvSpPr/>
          <p:nvPr/>
        </p:nvSpPr>
        <p:spPr>
          <a:xfrm>
            <a:off x="4322078" y="3859034"/>
            <a:ext cx="341197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417613" y="3817249"/>
            <a:ext cx="139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9" action="ppaction://hlinksldjump"/>
              </a:rPr>
              <a:t>2</a:t>
            </a:r>
            <a:endParaRPr lang="ru-RU" dirty="0"/>
          </a:p>
        </p:txBody>
      </p:sp>
      <p:sp>
        <p:nvSpPr>
          <p:cNvPr id="26" name="Блок-схема: узел 25">
            <a:hlinkClick r:id="rId10" action="ppaction://hlinksldjump"/>
          </p:cNvPr>
          <p:cNvSpPr/>
          <p:nvPr/>
        </p:nvSpPr>
        <p:spPr>
          <a:xfrm>
            <a:off x="3803282" y="3861395"/>
            <a:ext cx="371695" cy="31389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913396" y="3843113"/>
            <a:ext cx="152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rId10" action="ppaction://hlinksldjump"/>
              </a:rPr>
              <a:t>1</a:t>
            </a:r>
            <a:endParaRPr lang="ru-RU" dirty="0"/>
          </a:p>
        </p:txBody>
      </p:sp>
      <p:sp>
        <p:nvSpPr>
          <p:cNvPr id="28" name="Вертикальный свиток 27">
            <a:hlinkClick r:id="rId11" action="ppaction://hlinksldjump"/>
          </p:cNvPr>
          <p:cNvSpPr/>
          <p:nvPr/>
        </p:nvSpPr>
        <p:spPr>
          <a:xfrm>
            <a:off x="1685494" y="4397520"/>
            <a:ext cx="1535378" cy="1123326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951629" y="5049672"/>
            <a:ext cx="1009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БОНУС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hlinkClick r:id="" action="ppaction://noaction"/>
          </p:cNvPr>
          <p:cNvSpPr/>
          <p:nvPr/>
        </p:nvSpPr>
        <p:spPr>
          <a:xfrm>
            <a:off x="643353" y="5805024"/>
            <a:ext cx="3558245" cy="532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физкультразминка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3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195" y="127939"/>
            <a:ext cx="5312879" cy="61926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fontAlgn="base"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Памятник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Мухе-Цокотухе»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К.И. Чуковского находится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городе Сочи. Он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распологается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рядом с Художественным музеем на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«Площади искусств»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и представляет собой скамейку, на которой сидит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Муха-Цокотуха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с монетой. Рядом со скамейкой - целая тыква с высыпающимися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семечками.</a:t>
            </a:r>
          </a:p>
          <a:p>
            <a:pPr marL="0" indent="0" algn="ctr" fontAlgn="base"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Декоративную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скамейку придумали сочинские скульпторы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Вячеслав ЗВОНОВ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и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Александра БУТАЕВА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.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Муху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 изготовил другой скульптор из Сочи - 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Акоп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ХАЛАФЯН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 fontAlgn="base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Памятник посвящён одаренным детям города Сочи, подарен городу в 2005 году меценатом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А.К. АСАТУРОВЫМ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0" indent="0" algn="ctr" fontAlgn="base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Среди гостей и жителей города очень популярны фото на скамейке рядом с Мухой.</a:t>
            </a:r>
          </a:p>
          <a:p>
            <a:pPr algn="ctr"/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" t="14328" r="6816" b="9652"/>
          <a:stretch/>
        </p:blipFill>
        <p:spPr>
          <a:xfrm>
            <a:off x="5391396" y="1"/>
            <a:ext cx="6117019" cy="386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9" r="6388"/>
          <a:stretch/>
        </p:blipFill>
        <p:spPr>
          <a:xfrm>
            <a:off x="8449905" y="3887518"/>
            <a:ext cx="2865500" cy="2930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" t="3614" r="7616" b="8131"/>
          <a:stretch/>
        </p:blipFill>
        <p:spPr>
          <a:xfrm>
            <a:off x="5947499" y="3862317"/>
            <a:ext cx="2115403" cy="3052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гнутая вправо стрелка 5">
            <a:hlinkClick r:id="rId5" action="ppaction://hlinksldjump"/>
          </p:cNvPr>
          <p:cNvSpPr/>
          <p:nvPr/>
        </p:nvSpPr>
        <p:spPr>
          <a:xfrm>
            <a:off x="11041039" y="5718412"/>
            <a:ext cx="1150961" cy="1139588"/>
          </a:xfrm>
          <a:prstGeom prst="curvedLef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516" y="0"/>
            <a:ext cx="8596668" cy="79611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Сокровище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3" r="10822"/>
          <a:stretch/>
        </p:blipFill>
        <p:spPr>
          <a:xfrm>
            <a:off x="2352414" y="796119"/>
            <a:ext cx="5464871" cy="595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гнутая вправо стрелка 6">
            <a:hlinkClick r:id="rId3" action="ppaction://hlinksldjump"/>
          </p:cNvPr>
          <p:cNvSpPr/>
          <p:nvPr/>
        </p:nvSpPr>
        <p:spPr>
          <a:xfrm>
            <a:off x="10317707" y="5390866"/>
            <a:ext cx="1296538" cy="1201003"/>
          </a:xfrm>
          <a:prstGeom prst="curvedLef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34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76012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00" y="1041400"/>
            <a:ext cx="3020866" cy="17700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2" r="16985" b="20329"/>
          <a:stretch/>
        </p:blipFill>
        <p:spPr>
          <a:xfrm>
            <a:off x="3248166" y="1041400"/>
            <a:ext cx="2057781" cy="176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929" y="2898146"/>
            <a:ext cx="851620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Главный </a:t>
            </a:r>
            <a:r>
              <a:rPr lang="ru-RU" dirty="0"/>
              <a:t>герой романов Ильи Ильфа и Евгения Петрова «Двенадцать стульев» и «Золотой телёнок», «великий комбинатор», «идейный борец за денежные знаки», знавший «четыреста сравнительно честных способов отъёма денег</a:t>
            </a:r>
            <a:r>
              <a:rPr lang="ru-RU" dirty="0" smtClean="0"/>
              <a:t>»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Остап Бендер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>Есть на просторах нашей необъятной России место, где соединяются две половинки ее души -Европа и Азия, Запад и Восток. Две части России разделены “забором” – уральскими горами, но в заборе есть брешь - это самое низкое место хребта, между северным и южным Уралом. Как раз здесь и встречаются два духа – восточный и западный, и образуют немыслимые энергетические круговороты и вихри. В центре этого вихря располагается город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Екатеринбург</a:t>
            </a:r>
            <a:r>
              <a:rPr lang="ru-RU" dirty="0"/>
              <a:t> — окно в Азию</a:t>
            </a:r>
            <a:r>
              <a:rPr lang="ru-RU" dirty="0" smtClean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846" y="1018926"/>
            <a:ext cx="1322166" cy="1879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59023" y="1173706"/>
            <a:ext cx="1794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9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929" y="2898145"/>
            <a:ext cx="3590878" cy="269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01884" y="6155141"/>
            <a:ext cx="2468429" cy="500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лево стрелка 10">
            <a:hlinkClick r:id="rId7" action="ppaction://hlinksldjump"/>
          </p:cNvPr>
          <p:cNvSpPr/>
          <p:nvPr/>
        </p:nvSpPr>
        <p:spPr>
          <a:xfrm>
            <a:off x="10510368" y="5704764"/>
            <a:ext cx="1445071" cy="1153236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1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81" t="20202" r="3719" b="20404"/>
          <a:stretch/>
        </p:blipFill>
        <p:spPr>
          <a:xfrm>
            <a:off x="0" y="0"/>
            <a:ext cx="12191999" cy="63441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323684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Россия, г. Екатеринбург, ул. Белинского. </a:t>
            </a:r>
            <a:r>
              <a:rPr lang="ru-RU" sz="2000" b="1" dirty="0" smtClean="0"/>
              <a:t>Памятник Остапу </a:t>
            </a:r>
            <a:r>
              <a:rPr lang="ru-RU" sz="2000" b="1" dirty="0" err="1" smtClean="0"/>
              <a:t>Бендеру</a:t>
            </a:r>
            <a:r>
              <a:rPr lang="ru-RU" sz="2000" b="1" dirty="0" smtClean="0"/>
              <a:t> и Кисе </a:t>
            </a:r>
            <a:r>
              <a:rPr lang="ru-RU" sz="2000" b="1" dirty="0" err="1" smtClean="0"/>
              <a:t>Воробьянинову</a:t>
            </a:r>
            <a:endParaRPr lang="ru-RU" sz="2000" dirty="0"/>
          </a:p>
        </p:txBody>
      </p:sp>
      <p:sp>
        <p:nvSpPr>
          <p:cNvPr id="4" name="Выгнутая влево стрелка 3">
            <a:hlinkClick r:id="rId3" action="ppaction://hlinksldjump"/>
          </p:cNvPr>
          <p:cNvSpPr/>
          <p:nvPr/>
        </p:nvSpPr>
        <p:spPr>
          <a:xfrm>
            <a:off x="10331355" y="5227093"/>
            <a:ext cx="1446663" cy="982638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6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50124"/>
            <a:ext cx="9512490" cy="569955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Остапу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Бендеру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Кисе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Воробьянинову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Екатеринбурге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03" y="720080"/>
            <a:ext cx="6591868" cy="5472608"/>
          </a:xfrm>
        </p:spPr>
        <p:txBody>
          <a:bodyPr>
            <a:noAutofit/>
          </a:bodyPr>
          <a:lstStyle/>
          <a:p>
            <a:pPr marL="68580" indent="0" algn="just">
              <a:spcBef>
                <a:spcPts val="0"/>
              </a:spcBef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Скульптуры Остапа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Бендера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и Кисы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Воробьянинова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2007 году установлены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ул.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Белинского 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Екатеринбурге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Скульптуры выполнены каждая по отдельности, их объединяет сюжет книги «Двенадцать стульев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». (</a:t>
            </a:r>
            <a:r>
              <a:rPr lang="ru-RU" u="sng" dirty="0">
                <a:hlinkClick r:id="rId2" tooltip="Роман"/>
              </a:rPr>
              <a:t>роман</a:t>
            </a:r>
            <a:r>
              <a:rPr lang="ru-RU" dirty="0"/>
              <a:t> </a:t>
            </a:r>
            <a:r>
              <a:rPr lang="ru-RU" dirty="0">
                <a:hlinkClick r:id="rId3" tooltip="Илья Ильф"/>
              </a:rPr>
              <a:t>И. Ильфа</a:t>
            </a:r>
            <a:r>
              <a:rPr lang="ru-RU" dirty="0"/>
              <a:t> и </a:t>
            </a:r>
            <a:r>
              <a:rPr lang="ru-RU" dirty="0">
                <a:hlinkClick r:id="rId4" tooltip="Петров, Евгений Петрович"/>
              </a:rPr>
              <a:t>Е. Петрова</a:t>
            </a:r>
            <a:r>
              <a:rPr lang="ru-RU" dirty="0"/>
              <a:t>. Написан в </a:t>
            </a:r>
            <a:r>
              <a:rPr lang="ru-RU" dirty="0">
                <a:hlinkClick r:id="rId5" tooltip="1927 год"/>
              </a:rPr>
              <a:t>1927 году</a:t>
            </a:r>
            <a:r>
              <a:rPr lang="ru-RU" dirty="0" smtClean="0"/>
              <a:t>.)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Персонажи книги установлены перед фасадом старого кирпичного здания, которое совмещено с новым зданием на улице Белинского № 61. Скульптуры мошенников Остапа и Кисы выполнены на фирме «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Литур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» из бронзы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Скульптура Остапа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Бендера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стоит на углу дома и развернута в сторону Кисы, в руке он прячет яблоко, а вторая рука в кармане. На шее у него полосатый шарф, на голове морская фуражка. Весь его облик выдает в нем знаменитого мошенника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У ступенек здания стоит Киса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Воробьянинов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у него в одной руке пенсне, которое он рассматривает, другой рукой он держит шляпу, и добрые жители города и гости бросают ему подаяние. Позади скульптуры, у его ног стоит дорожный саквояж Кисы. Скульптурная композиция выполнена в виде театральной сценки и установлена у входа в здание ООО "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Инвестиционно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- финансовая компания "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Еврогрин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". 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" t="5228" r="6624" b="7683"/>
          <a:stretch/>
        </p:blipFill>
        <p:spPr>
          <a:xfrm>
            <a:off x="6878129" y="935049"/>
            <a:ext cx="5313871" cy="5257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лево стрелка 3">
            <a:hlinkClick r:id="rId7" action="ppaction://hlinksldjump"/>
          </p:cNvPr>
          <p:cNvSpPr/>
          <p:nvPr/>
        </p:nvSpPr>
        <p:spPr>
          <a:xfrm>
            <a:off x="10508776" y="5622894"/>
            <a:ext cx="1392072" cy="1139588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23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686" y="0"/>
            <a:ext cx="8596668" cy="782472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Сокровище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4" r="9520"/>
          <a:stretch/>
        </p:blipFill>
        <p:spPr>
          <a:xfrm>
            <a:off x="1310185" y="782472"/>
            <a:ext cx="7670042" cy="5992768"/>
          </a:xfrm>
        </p:spPr>
      </p:pic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>
            <a:off x="9894627" y="5568287"/>
            <a:ext cx="1610436" cy="1206953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46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578235"/>
              </p:ext>
            </p:extLst>
          </p:nvPr>
        </p:nvGraphicFramePr>
        <p:xfrm>
          <a:off x="1539344" y="22387"/>
          <a:ext cx="7508985" cy="4342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2170"/>
                <a:gridCol w="971018"/>
                <a:gridCol w="1123464"/>
                <a:gridCol w="1123464"/>
                <a:gridCol w="1221561"/>
                <a:gridCol w="1221561"/>
                <a:gridCol w="845747"/>
              </a:tblGrid>
              <a:tr h="1562472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Фамилия, имя ученика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Наличие проекта «Памятника литературному герою»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Обоснование выбора литературного героя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Рассказ об авторе (если таковой имеется) и произведении, откуда этот герой взят.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Перечисление литературных произведений, где еще встречается этот или подобный персонаж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Обоснование выбора материала для изготовления памятника литературному герою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Выразительное беглое чтение защитного слова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  <a:tr h="347531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2402" marR="6240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62402" marR="62402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69925"/>
              </p:ext>
            </p:extLst>
          </p:nvPr>
        </p:nvGraphicFramePr>
        <p:xfrm>
          <a:off x="1524000" y="4359199"/>
          <a:ext cx="7524328" cy="2593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9248"/>
                <a:gridCol w="2388504"/>
                <a:gridCol w="2656576"/>
              </a:tblGrid>
              <a:tr h="518706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Фамилия, имя ученика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Общая сумма баллов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</a:rPr>
                        <a:t>Итоговая отметка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59354"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048328" y="1535"/>
            <a:ext cx="1619672" cy="6955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ru-RU" altLang="ru-RU" b="1" i="1" dirty="0">
                <a:solidFill>
                  <a:srgbClr val="000000"/>
                </a:solidFill>
              </a:rPr>
              <a:t>Оценочный лист</a:t>
            </a:r>
          </a:p>
          <a:p>
            <a:pPr algn="ctr" eaLnBrk="0" hangingPunct="0"/>
            <a:endParaRPr lang="ru-RU" altLang="ru-RU" sz="1600" b="1" i="1" dirty="0">
              <a:solidFill>
                <a:srgbClr val="000000"/>
              </a:solidFill>
            </a:endParaRPr>
          </a:p>
          <a:p>
            <a:pPr algn="ctr" eaLnBrk="0" hangingPunct="0"/>
            <a:endParaRPr lang="ru-RU" altLang="ru-RU" sz="1600" b="1" i="1" dirty="0">
              <a:solidFill>
                <a:srgbClr val="000000"/>
              </a:solidFill>
            </a:endParaRPr>
          </a:p>
          <a:p>
            <a:pPr algn="ctr" eaLnBrk="0" hangingPunct="0"/>
            <a:endParaRPr lang="ru-RU" altLang="ru-RU" sz="1600" b="1" i="1" dirty="0">
              <a:solidFill>
                <a:srgbClr val="000000"/>
              </a:solidFill>
            </a:endParaRPr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За каждый пункт ставится от 0 до 2-х баллов.</a:t>
            </a:r>
          </a:p>
          <a:p>
            <a:pPr algn="ctr" eaLnBrk="0" hangingPunct="0"/>
            <a:endParaRPr lang="ru-RU" altLang="ru-RU" sz="1400" i="1" dirty="0">
              <a:solidFill>
                <a:srgbClr val="000000"/>
              </a:solidFill>
            </a:endParaRPr>
          </a:p>
          <a:p>
            <a:pPr algn="ctr" eaLnBrk="0" hangingPunct="0"/>
            <a:endParaRPr lang="ru-RU" altLang="ru-RU" sz="1400" i="1" dirty="0">
              <a:solidFill>
                <a:srgbClr val="000000"/>
              </a:solidFill>
            </a:endParaRPr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 максимальная сумма 12 баллов.</a:t>
            </a:r>
            <a:endParaRPr lang="ru-RU" altLang="ru-RU" sz="800" dirty="0"/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                                        Критерии: </a:t>
            </a:r>
          </a:p>
          <a:p>
            <a:pPr algn="ctr" eaLnBrk="0" hangingPunct="0"/>
            <a:endParaRPr lang="ru-RU" altLang="ru-RU" sz="1400" i="1" dirty="0">
              <a:solidFill>
                <a:srgbClr val="000000"/>
              </a:solidFill>
            </a:endParaRPr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12-10 баллов – «5»</a:t>
            </a:r>
          </a:p>
          <a:p>
            <a:pPr algn="ctr" eaLnBrk="0" hangingPunct="0"/>
            <a:endParaRPr lang="ru-RU" altLang="ru-RU" sz="800" dirty="0"/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9-7   баллов – «4»</a:t>
            </a:r>
          </a:p>
          <a:p>
            <a:pPr algn="ctr" eaLnBrk="0" hangingPunct="0"/>
            <a:endParaRPr lang="ru-RU" altLang="ru-RU" sz="800" dirty="0"/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6-4   баллов – «3»</a:t>
            </a:r>
          </a:p>
          <a:p>
            <a:pPr algn="ctr" eaLnBrk="0" hangingPunct="0"/>
            <a:endParaRPr lang="ru-RU" altLang="ru-RU" sz="800" dirty="0"/>
          </a:p>
          <a:p>
            <a:pPr algn="ctr" eaLnBrk="0" hangingPunct="0"/>
            <a:r>
              <a:rPr lang="ru-RU" altLang="ru-RU" sz="1400" i="1" dirty="0">
                <a:solidFill>
                  <a:srgbClr val="000000"/>
                </a:solidFill>
              </a:rPr>
              <a:t>4-0   баллов – «2»</a:t>
            </a:r>
            <a:endParaRPr lang="ru-RU" altLang="ru-RU" sz="800" dirty="0"/>
          </a:p>
          <a:p>
            <a:pPr eaLnBrk="0" hangingPunct="0"/>
            <a:r>
              <a:rPr lang="ru-RU" altLang="ru-RU" sz="1400" i="1" dirty="0">
                <a:solidFill>
                  <a:srgbClr val="000000"/>
                </a:solidFill>
                <a:ea typeface="Times New Roman" pitchFamily="18" charset="0"/>
              </a:rPr>
              <a:t/>
            </a:r>
            <a:br>
              <a:rPr lang="ru-RU" altLang="ru-RU" sz="1400" i="1" dirty="0">
                <a:solidFill>
                  <a:srgbClr val="000000"/>
                </a:solidFill>
                <a:ea typeface="Times New Roman" pitchFamily="18" charset="0"/>
              </a:rPr>
            </a:br>
            <a:endParaRPr lang="ru-RU" altLang="ru-RU" sz="1300" dirty="0">
              <a:solidFill>
                <a:srgbClr val="000000"/>
              </a:solidFill>
              <a:ea typeface="Times New Roman" pitchFamily="18" charset="0"/>
            </a:endParaRPr>
          </a:p>
          <a:p>
            <a:pPr eaLnBrk="0" hangingPunct="0"/>
            <a:r>
              <a:rPr lang="ru-RU" altLang="ru-RU" sz="1300" dirty="0">
                <a:solidFill>
                  <a:srgbClr val="000000"/>
                </a:solidFill>
                <a:ea typeface="Times New Roman" pitchFamily="18" charset="0"/>
              </a:rPr>
              <a:t/>
            </a:r>
            <a:br>
              <a:rPr lang="ru-RU" altLang="ru-RU" sz="1300" dirty="0">
                <a:solidFill>
                  <a:srgbClr val="000000"/>
                </a:solidFill>
                <a:ea typeface="Times New Roman" pitchFamily="18" charset="0"/>
              </a:rPr>
            </a:b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734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1624" y="1295648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1665" y="2323653"/>
            <a:ext cx="6273145" cy="240149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i="1" dirty="0"/>
              <a:t>чтобы продлить жизнь вашим любимым литературным героям, я предлагаю вам попробовать написать небольшой рассказ, где  бы выбранный для проекта литературный персонаж был главным действующим лицом».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1" y="1"/>
            <a:ext cx="1708507" cy="256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272" y="4319131"/>
            <a:ext cx="1807841" cy="250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3" r="26855"/>
          <a:stretch/>
        </p:blipFill>
        <p:spPr>
          <a:xfrm>
            <a:off x="1517229" y="2420888"/>
            <a:ext cx="1836767" cy="1898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671" y="-25050"/>
            <a:ext cx="2160570" cy="2013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2507" y="4292399"/>
            <a:ext cx="2048126" cy="258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879" y="4615083"/>
            <a:ext cx="3298902" cy="2207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880" y="-25050"/>
            <a:ext cx="2814783" cy="208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81" r="15761"/>
          <a:stretch/>
        </p:blipFill>
        <p:spPr>
          <a:xfrm>
            <a:off x="8424905" y="4319131"/>
            <a:ext cx="2053082" cy="244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1735" y="2327668"/>
            <a:ext cx="1505603" cy="208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53" t="5657" r="13713" b="5454"/>
          <a:stretch/>
        </p:blipFill>
        <p:spPr>
          <a:xfrm>
            <a:off x="9171734" y="-14268"/>
            <a:ext cx="1459528" cy="2435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7444" y="59482"/>
            <a:ext cx="1426664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506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315427"/>
            <a:ext cx="8596668" cy="3725935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400" b="1" dirty="0">
                <a:solidFill>
                  <a:schemeClr val="bg2">
                    <a:lumMod val="50000"/>
                  </a:schemeClr>
                </a:solidFill>
              </a:rPr>
              <a:t>Спасибо за урок!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67" y="61381"/>
            <a:ext cx="1708507" cy="256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735" y="-16276"/>
            <a:ext cx="2768600" cy="258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572" y="2944345"/>
            <a:ext cx="2892460" cy="1935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3" r="26855"/>
          <a:stretch/>
        </p:blipFill>
        <p:spPr>
          <a:xfrm>
            <a:off x="917683" y="2658637"/>
            <a:ext cx="1620673" cy="1674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67" y="4315457"/>
            <a:ext cx="1807841" cy="250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018" y="4806846"/>
            <a:ext cx="2814783" cy="208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712" y="-24844"/>
            <a:ext cx="2048126" cy="258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8165" y="50464"/>
            <a:ext cx="2695565" cy="2020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81" r="15761"/>
          <a:stretch/>
        </p:blipFill>
        <p:spPr>
          <a:xfrm>
            <a:off x="7551680" y="2658637"/>
            <a:ext cx="2053082" cy="244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53" t="5657" r="13713" b="5454"/>
          <a:stretch/>
        </p:blipFill>
        <p:spPr>
          <a:xfrm>
            <a:off x="9683733" y="2071127"/>
            <a:ext cx="2054809" cy="3428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88" b="10472"/>
          <a:stretch/>
        </p:blipFill>
        <p:spPr>
          <a:xfrm>
            <a:off x="6081332" y="5315616"/>
            <a:ext cx="2833572" cy="157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253" y="5352598"/>
            <a:ext cx="1159146" cy="1498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11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208" y="131929"/>
            <a:ext cx="8596668" cy="659641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источники:</a:t>
            </a:r>
            <a:endParaRPr lang="ru-RU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791570"/>
            <a:ext cx="9730854" cy="6066429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ozersk24.ru/blogs/elena-korobova/neobychnye-pamjatniki-ekaterinburga-ch-3.html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www.ekatgid.ru/architecture/monument/skulpturnaya-gruppa-ostap.html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4"/>
              </a:rPr>
              <a:t>http://dic.academic.ru/dic.nsf/ruwiki/6386#.D0.9F.D0.B0.D0.BC.D1.8F.D1.82.D0.BD.D0.B8.D0.BA.D0.B8_.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D0.A7.D0.B5.D0.B1.D1.83.D1.80.D0.B0.D1.88.D0.BA.D0.B5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deti.cbs-angarsk.ru/detyam/pochitajka/dni_rozhdeniya_geroev/den_rojdeniya_cheburashki.html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www.trkterra.ru/news/v-samare-ustanovili-pamyatnik-buratino/16092013-1219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fb.ru/article/180170/samyiy-izvestnyiy-pamyatnik-literaturnyim-geroyam-pamyatniki-literaturnyim-geroyam-v-rossii-i-v-mire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8"/>
              </a:rPr>
              <a:t>culttourism.ru/krasnodarsky_kray/sochi/pamyatnik_muhe-tsokotuhe.html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9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9"/>
              </a:rPr>
              <a:t>itpoznanie.ru/text44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0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0"/>
              </a:rPr>
              <a:t>paifo.ru/strany/item/2927-pamyatnik-ajbolitu-v-tyumeni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1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1"/>
              </a:rPr>
              <a:t>neferjournal.livejournal.com/3753442.html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2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2"/>
              </a:rPr>
              <a:t>www.2rf.ru/rest/3587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3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3"/>
              </a:rPr>
              <a:t>vetert.ru/rossiya/gelendzhik/sights/546-skulptura-pamyatnik-kot-uchenyj.php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4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4"/>
              </a:rPr>
              <a:t>www.mumiland.ru/tampere/muzey-dolina-mumi-trolley-v-tampere-tampere.html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5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5"/>
              </a:rPr>
              <a:t>paifo.ru/strany/item/2723-pamyatnik-krasnoj-shapochke-v-myunkhene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6"/>
              </a:rPr>
              <a:t>http://mif-facts.com.ua/</a:t>
            </a:r>
            <a:r>
              <a:rPr lang="ru-RU" dirty="0">
                <a:solidFill>
                  <a:schemeClr val="tx1"/>
                </a:solidFill>
                <a:hlinkClick r:id="rId16"/>
              </a:rPr>
              <a:t>интересные-факты-о-сказках</a:t>
            </a:r>
            <a:r>
              <a:rPr lang="ru-RU" dirty="0" smtClean="0">
                <a:solidFill>
                  <a:schemeClr val="tx1"/>
                </a:solidFill>
                <a:hlinkClick r:id="rId16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7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17"/>
              </a:rPr>
              <a:t>www.bolshoyvopros.ru/questions/851646-komu-posvjaschen-i-gde-stoit-etot-interesnyj-pamjatnik-sm-foto.html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8"/>
              </a:rPr>
              <a:t>http://alice.fromhelga.ru/nyu-jork-ssha-centralnyj-park-alisa-v-strane-chudes</a:t>
            </a:r>
            <a:r>
              <a:rPr lang="en-US" dirty="0" smtClean="0">
                <a:solidFill>
                  <a:schemeClr val="tx1"/>
                </a:solidFill>
                <a:hlinkClick r:id="rId18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19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19"/>
              </a:rPr>
              <a:t>otvet.mail.ru/question/51900486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0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0"/>
              </a:rPr>
              <a:t>unplaces.ru/Monument.php?id=168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1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1"/>
              </a:rPr>
              <a:t>top10best.ucoz.ru/news/1-0-3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2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2"/>
              </a:rPr>
              <a:t>nsportal.ru/nachalnaya-shkola/chtenie/2012/03/20/pamyatniki-skazochnym-literaturnym-geroyam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3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3"/>
              </a:rPr>
              <a:t>zanimatika.narod.ru/RF8.htm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4"/>
              </a:rPr>
              <a:t>https://yandex.ru/images/search?p=2&amp;text=</a:t>
            </a:r>
            <a:r>
              <a:rPr lang="ru-RU" dirty="0">
                <a:solidFill>
                  <a:schemeClr val="tx1"/>
                </a:solidFill>
                <a:hlinkClick r:id="rId24"/>
              </a:rPr>
              <a:t>флаг%20россии%20анимация%20для%20презентации&amp;_=</a:t>
            </a:r>
            <a:r>
              <a:rPr lang="ru-RU" dirty="0" smtClean="0">
                <a:solidFill>
                  <a:schemeClr val="tx1"/>
                </a:solidFill>
                <a:hlinkClick r:id="rId24"/>
              </a:rPr>
              <a:t>1444542091883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5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5"/>
              </a:rPr>
              <a:t>gamejulia.ru/zagadki-pro-skazki.html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26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6"/>
              </a:rPr>
              <a:t>zagadka.pro/team-5.html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7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2872"/>
            <a:ext cx="10181230" cy="150580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Отгадай какому литературному герою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4651"/>
            <a:ext cx="8596668" cy="48267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Ну, а мой любимый мишка</a:t>
            </a:r>
            <a:br>
              <a:rPr lang="ru-RU" sz="2000" b="1" dirty="0"/>
            </a:br>
            <a:r>
              <a:rPr lang="ru-RU" sz="2000" b="1" dirty="0"/>
              <a:t>Очень добрый. Даже слишком.</a:t>
            </a:r>
            <a:br>
              <a:rPr lang="ru-RU" sz="2000" b="1" dirty="0"/>
            </a:br>
            <a:r>
              <a:rPr lang="ru-RU" sz="2000" b="1" dirty="0"/>
              <a:t>Он из милой детской сказки:</a:t>
            </a:r>
            <a:br>
              <a:rPr lang="ru-RU" sz="2000" b="1" dirty="0"/>
            </a:br>
            <a:r>
              <a:rPr lang="ru-RU" sz="2000" b="1" dirty="0"/>
              <a:t>Мягкий плюш и кнопки-глазки</a:t>
            </a:r>
            <a:r>
              <a:rPr lang="ru-RU" sz="2000" b="1" dirty="0" smtClean="0"/>
              <a:t>.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Винни – Пух</a:t>
            </a:r>
          </a:p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chemeClr val="tx1"/>
                </a:solidFill>
              </a:rPr>
              <a:t>Выйду в поле: широта-раздолье!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/>
                </a:solidFill>
              </a:rPr>
              <a:t>Солнышку поклонюсь, цветикам улыбнусь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/>
                </a:solidFill>
              </a:rPr>
              <a:t>Красотам летним, ярким и неприметным,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/>
                </a:solidFill>
              </a:rPr>
              <a:t>Травушке-муравушке зеленой, пахучей,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/>
                </a:solidFill>
              </a:rPr>
              <a:t>Уж нет ее лучше,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/>
                </a:solidFill>
              </a:rPr>
              <a:t>Нет и Родины краше, чем 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r>
              <a:rPr lang="ru-RU" sz="2000" b="1" dirty="0" smtClean="0">
                <a:solidFill>
                  <a:schemeClr val="tx1"/>
                </a:solidFill>
              </a:rPr>
              <a:t> наша!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66" y="1214651"/>
            <a:ext cx="4371834" cy="33759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8067"/>
            <a:ext cx="2688609" cy="22538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63821" y="4995081"/>
            <a:ext cx="1105469" cy="436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гнутая влево стрелка 8">
            <a:hlinkClick r:id="rId5" action="ppaction://hlinksldjump"/>
          </p:cNvPr>
          <p:cNvSpPr/>
          <p:nvPr/>
        </p:nvSpPr>
        <p:spPr>
          <a:xfrm>
            <a:off x="10181230" y="5554639"/>
            <a:ext cx="1064525" cy="1009934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8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913" y="104633"/>
            <a:ext cx="8596668" cy="700585"/>
          </a:xfrm>
        </p:spPr>
        <p:txBody>
          <a:bodyPr/>
          <a:lstStyle/>
          <a:p>
            <a:r>
              <a:rPr lang="ru-RU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05219"/>
            <a:ext cx="9744501" cy="5236144"/>
          </a:xfrm>
        </p:spPr>
        <p:txBody>
          <a:bodyPr/>
          <a:lstStyle/>
          <a:p>
            <a:r>
              <a:rPr lang="en-US" dirty="0">
                <a:hlinkClick r:id="rId2"/>
              </a:rPr>
              <a:t>http://stihi-klassikov.ru/tags/</a:t>
            </a:r>
            <a:r>
              <a:rPr lang="ru-RU" dirty="0">
                <a:hlinkClick r:id="rId2"/>
              </a:rPr>
              <a:t>стихи?</a:t>
            </a:r>
            <a:r>
              <a:rPr lang="en-US" dirty="0" smtClean="0">
                <a:hlinkClick r:id="rId2"/>
              </a:rPr>
              <a:t>page=4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indworldes.ru/paranormal/2820-zagadki-ekaterenburga.html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07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2389" y="6164742"/>
            <a:ext cx="11409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Россия, Московская область, г. Раменское, Памятник Винни Пуху и Пятачку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77" y="0"/>
            <a:ext cx="11077469" cy="6164742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2" name="Овал 1"/>
          <p:cNvSpPr/>
          <p:nvPr/>
        </p:nvSpPr>
        <p:spPr>
          <a:xfrm>
            <a:off x="6892506" y="1302589"/>
            <a:ext cx="155275" cy="862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гнутая влево стрелка 5">
            <a:hlinkClick r:id="rId3" action="ppaction://hlinksldjump"/>
          </p:cNvPr>
          <p:cNvSpPr/>
          <p:nvPr/>
        </p:nvSpPr>
        <p:spPr>
          <a:xfrm>
            <a:off x="10625429" y="5228323"/>
            <a:ext cx="1091821" cy="859809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25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25" y="260648"/>
            <a:ext cx="5945875" cy="6264696"/>
          </a:xfrm>
        </p:spPr>
        <p:txBody>
          <a:bodyPr>
            <a:normAutofit/>
          </a:bodyPr>
          <a:lstStyle/>
          <a:p>
            <a:pPr indent="457200"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подмосковном городе Раменское с 2005 года прописались новые жители – бронзовые Винни-Пух и Пятачок. Знаменитые герои любимого мультика обитают неподалеку от Площади Победы, на улице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Красноармейской.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Автор истории про Винни-пуха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Алан Александр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Милн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 (1882 — 1856) — английский детский писатель. 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 1969 году Винни-Пух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и Пятачок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стали персонажами знаменитого мультфильма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"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Винни Пух и все-все-все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"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(Режиссер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: Ф.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Хитрук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).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Автор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памятника – скульптор Олег Ершов, лауреат премии ФСБ России.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Вообще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, город Раменское приютил многих мультяшных героев: тут есть памятник героям мультфильма «Трое из Простоквашино» , «Крокодил Гена» , «Ну, погоди! » и т. д.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19702" r="15771" b="12039"/>
          <a:stretch/>
        </p:blipFill>
        <p:spPr>
          <a:xfrm>
            <a:off x="6271409" y="0"/>
            <a:ext cx="3800747" cy="2744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0" r="17804" b="15622"/>
          <a:stretch/>
        </p:blipFill>
        <p:spPr>
          <a:xfrm>
            <a:off x="9946132" y="0"/>
            <a:ext cx="2245868" cy="401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1" r="18119" b="8657"/>
          <a:stretch/>
        </p:blipFill>
        <p:spPr>
          <a:xfrm>
            <a:off x="6416581" y="2637661"/>
            <a:ext cx="1881258" cy="4212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2" t="5373" r="12488"/>
          <a:stretch/>
        </p:blipFill>
        <p:spPr>
          <a:xfrm>
            <a:off x="8623373" y="3858088"/>
            <a:ext cx="2870579" cy="2999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право стрелка 3">
            <a:hlinkClick r:id="rId7" action="ppaction://hlinksldjump"/>
          </p:cNvPr>
          <p:cNvSpPr/>
          <p:nvPr/>
        </p:nvSpPr>
        <p:spPr>
          <a:xfrm>
            <a:off x="11054687" y="5704764"/>
            <a:ext cx="955343" cy="820580"/>
          </a:xfrm>
          <a:prstGeom prst="curvedLef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7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4633"/>
            <a:ext cx="9880979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Отгадай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46413"/>
            <a:ext cx="8596668" cy="489495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000" dirty="0" smtClean="0"/>
              <a:t>Эта книга английского автора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000" dirty="0" smtClean="0"/>
              <a:t>Главные персонажи: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003507"/>
              </p:ext>
            </p:extLst>
          </p:nvPr>
        </p:nvGraphicFramePr>
        <p:xfrm>
          <a:off x="1379331" y="1943974"/>
          <a:ext cx="2919713" cy="275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971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Alice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White Rabbit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Cheshire Cat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Queen of Hearts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Caterpillar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March Hare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The Dormouse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The Mad Hatter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729043"/>
              </p:ext>
            </p:extLst>
          </p:nvPr>
        </p:nvGraphicFramePr>
        <p:xfrm>
          <a:off x="5457768" y="1943974"/>
          <a:ext cx="3111099" cy="275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1109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Алиса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Белый Кролик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Чеширский кот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Червонная королева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Гусеница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Мартовский Кролик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Мышка Соня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Безумный шляпник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4441677" y="2982770"/>
            <a:ext cx="873457" cy="7506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57349" y="5227093"/>
            <a:ext cx="2920621" cy="968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32765" y="4840856"/>
            <a:ext cx="8141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«Алиса в стране чудес»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dirty="0"/>
              <a:t>Где находится памятник «Алисе в стране чудес</a:t>
            </a:r>
            <a:r>
              <a:rPr lang="ru-RU" sz="2000" dirty="0" smtClean="0"/>
              <a:t>»?</a:t>
            </a:r>
          </a:p>
          <a:p>
            <a:pPr algn="ctr"/>
            <a:r>
              <a:rPr lang="en-US" sz="2000" i="1" dirty="0"/>
              <a:t>In the </a:t>
            </a:r>
            <a:r>
              <a:rPr lang="en-US" sz="2000" i="1" dirty="0" smtClean="0"/>
              <a:t>USA</a:t>
            </a:r>
            <a:r>
              <a:rPr lang="ru-RU" sz="2000" i="1" dirty="0"/>
              <a:t> </a:t>
            </a:r>
            <a:r>
              <a:rPr lang="ru-RU" sz="2000" i="1" dirty="0" smtClean="0"/>
              <a:t>– скажи по-русски.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США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" r="16470"/>
          <a:stretch/>
        </p:blipFill>
        <p:spPr>
          <a:xfrm>
            <a:off x="8631955" y="1146413"/>
            <a:ext cx="3560045" cy="2586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56" y="4702529"/>
            <a:ext cx="2266950" cy="1857375"/>
          </a:xfrm>
          <a:prstGeom prst="rect">
            <a:avLst/>
          </a:prstGeom>
        </p:spPr>
      </p:pic>
      <p:sp>
        <p:nvSpPr>
          <p:cNvPr id="12" name="Выгнутая влево стрелка 11">
            <a:hlinkClick r:id="rId4" action="ppaction://hlinksldjump"/>
          </p:cNvPr>
          <p:cNvSpPr/>
          <p:nvPr/>
        </p:nvSpPr>
        <p:spPr>
          <a:xfrm>
            <a:off x="10260227" y="5523412"/>
            <a:ext cx="1023582" cy="1046208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8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4707" y="6016090"/>
            <a:ext cx="8710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000" b="1" cap="small" dirty="0"/>
              <a:t>Нью-Йорк, США, Центральный парк. </a:t>
            </a:r>
            <a:r>
              <a:rPr lang="ru-RU" sz="2000" b="1" cap="small" dirty="0" smtClean="0"/>
              <a:t>Памятник «Алисе </a:t>
            </a:r>
            <a:r>
              <a:rPr lang="ru-RU" sz="2000" b="1" cap="small" dirty="0"/>
              <a:t>в стране </a:t>
            </a:r>
            <a:r>
              <a:rPr lang="ru-RU" sz="2000" b="1" cap="small" dirty="0" smtClean="0"/>
              <a:t>чудес»</a:t>
            </a:r>
            <a:endParaRPr lang="ru-RU" sz="2000" b="1" cap="small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810357" cy="601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вал 2"/>
          <p:cNvSpPr/>
          <p:nvPr/>
        </p:nvSpPr>
        <p:spPr>
          <a:xfrm>
            <a:off x="3071004" y="1738222"/>
            <a:ext cx="146649" cy="603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9935570" y="5622878"/>
            <a:ext cx="1009934" cy="955343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83" y="114292"/>
            <a:ext cx="6550924" cy="6627702"/>
          </a:xfrm>
        </p:spPr>
        <p:txBody>
          <a:bodyPr>
            <a:noAutofit/>
          </a:bodyPr>
          <a:lstStyle/>
          <a:p>
            <a:pPr algn="ctr" fontAlgn="base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У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северного берега озера Консерватору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Вотер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США находится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одна из самых любимых скульптур Центрального парка. Это группа персонажей из ставшей классической книги Льюиса Кэрролла 1865 года «Алиса в стране Чудес».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Алиса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как бы устраивает прием на огромном грибе. Она протягивает руку к карманным часам, которые держит Мартовский заяц, который был хозяином Безумного чаепития в книге.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Безмятежное спокойствие Алисы резко контрастирует с маниакальным выражением лица стоящего рядом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Болванщика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(Безумного шляпника), который обдумывает и вот-вот готов выдать одну из своих бессмысленных загадок. На грибе поменьше примостилась и при этом грызет какое-то угощение к чаю робкая Мышь соня, которая, кажется, готова в любой момент бросится бежать при любой надвигающейся угрозе.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А через плечо Алисы выглядывает сияющая морда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Чеширского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кота.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Филантроп Джордж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Делакорте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подарил эту скульптуру Центральному парку в честь своей жены Маргариты.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Скульптор очень точно следует причудливым викторианским иллюстрациям Джона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Тенниэля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из первого издания книги.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07" y="114292"/>
            <a:ext cx="5407931" cy="4055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" b="12531"/>
          <a:stretch/>
        </p:blipFill>
        <p:spPr>
          <a:xfrm>
            <a:off x="6743702" y="4092619"/>
            <a:ext cx="5240741" cy="2726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право стрелка 3">
            <a:hlinkClick r:id="rId4" action="ppaction://hlinksldjump"/>
          </p:cNvPr>
          <p:cNvSpPr/>
          <p:nvPr/>
        </p:nvSpPr>
        <p:spPr>
          <a:xfrm>
            <a:off x="11219036" y="5895833"/>
            <a:ext cx="837063" cy="846161"/>
          </a:xfrm>
          <a:prstGeom prst="curvedLef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6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403307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какому литературному герою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посвящён памятник и в какой стране он находится?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448" y="1082416"/>
            <a:ext cx="8596668" cy="3880773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Двух малюток странных</a:t>
            </a:r>
            <a:br>
              <a:rPr lang="ru-RU" sz="2000" dirty="0"/>
            </a:br>
            <a:r>
              <a:rPr lang="ru-RU" sz="2000" dirty="0"/>
              <a:t>Видно, иностранных,</a:t>
            </a:r>
            <a:br>
              <a:rPr lang="ru-RU" sz="2000" dirty="0"/>
            </a:br>
            <a:r>
              <a:rPr lang="ru-RU" sz="2000" dirty="0"/>
              <a:t>В </a:t>
            </a:r>
            <a:r>
              <a:rPr lang="ru-RU" sz="2000" dirty="0" err="1"/>
              <a:t>Муми</a:t>
            </a:r>
            <a:r>
              <a:rPr lang="ru-RU" sz="2000" dirty="0"/>
              <a:t>-Дол однажды</a:t>
            </a:r>
            <a:br>
              <a:rPr lang="ru-RU" sz="2000" dirty="0"/>
            </a:br>
            <a:r>
              <a:rPr lang="ru-RU" sz="2000" dirty="0"/>
              <a:t>Как-то занесло.</a:t>
            </a:r>
            <a:br>
              <a:rPr lang="ru-RU" sz="2000" dirty="0"/>
            </a:br>
            <a:r>
              <a:rPr lang="ru-RU" sz="2000" dirty="0"/>
              <a:t>Говорят так странно,</a:t>
            </a:r>
            <a:br>
              <a:rPr lang="ru-RU" sz="2000" dirty="0"/>
            </a:br>
            <a:r>
              <a:rPr lang="ru-RU" sz="2000" dirty="0"/>
              <a:t>Очень иностранно:</a:t>
            </a:r>
            <a:br>
              <a:rPr lang="ru-RU" sz="2000" dirty="0"/>
            </a:br>
            <a:r>
              <a:rPr lang="ru-RU" sz="2000" dirty="0"/>
              <a:t>«</a:t>
            </a:r>
            <a:r>
              <a:rPr lang="ru-RU" sz="2000" dirty="0" err="1"/>
              <a:t>Вовсесла</a:t>
            </a:r>
            <a:r>
              <a:rPr lang="ru-RU" sz="2000" dirty="0"/>
              <a:t> не </a:t>
            </a:r>
            <a:r>
              <a:rPr lang="ru-RU" sz="2000" dirty="0" err="1"/>
              <a:t>крыслы</a:t>
            </a:r>
            <a:r>
              <a:rPr lang="ru-RU" sz="2000" dirty="0"/>
              <a:t> мы,</a:t>
            </a:r>
            <a:br>
              <a:rPr lang="ru-RU" sz="2000" dirty="0"/>
            </a:br>
            <a:r>
              <a:rPr lang="ru-RU" sz="2000" dirty="0" smtClean="0"/>
              <a:t>любим </a:t>
            </a:r>
            <a:r>
              <a:rPr lang="ru-RU" sz="2000" dirty="0" err="1"/>
              <a:t>молоксло</a:t>
            </a:r>
            <a:r>
              <a:rPr lang="ru-RU" sz="2000" dirty="0" smtClean="0"/>
              <a:t>!»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Книга «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Муми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-Тролли»</a:t>
            </a:r>
          </a:p>
          <a:p>
            <a:pPr algn="ctr"/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006" y="1082416"/>
            <a:ext cx="3895440" cy="2921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" t="21691" r="6592" b="37313"/>
          <a:stretch/>
        </p:blipFill>
        <p:spPr>
          <a:xfrm>
            <a:off x="2160419" y="4119672"/>
            <a:ext cx="5725351" cy="19334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9482" y="6045605"/>
            <a:ext cx="3207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Финляндия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21" y="1727954"/>
            <a:ext cx="2646084" cy="1984563"/>
          </a:xfrm>
          <a:prstGeom prst="rect">
            <a:avLst/>
          </a:prstGeom>
        </p:spPr>
      </p:pic>
      <p:sp>
        <p:nvSpPr>
          <p:cNvPr id="8" name="Выгнутая влево стрелка 7">
            <a:hlinkClick r:id="rId5" action="ppaction://hlinksldjump"/>
          </p:cNvPr>
          <p:cNvSpPr/>
          <p:nvPr/>
        </p:nvSpPr>
        <p:spPr>
          <a:xfrm>
            <a:off x="9990161" y="5404513"/>
            <a:ext cx="1378424" cy="1164312"/>
          </a:xfrm>
          <a:prstGeom prst="curv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2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animBg="1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807</TotalTime>
  <Words>916</Words>
  <Application>Microsoft Office PowerPoint</Application>
  <PresentationFormat>Произвольный</PresentationFormat>
  <Paragraphs>245</Paragraphs>
  <Slides>30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Грань</vt:lpstr>
      <vt:lpstr>Викторина по литературе  5 класс</vt:lpstr>
      <vt:lpstr>Ставить памятник литературным героям – традиция, насчитывающая не одно десятилетие.  И не только в нашей стране, но и в других странах. Сегодня мы с вами совершим экскурсию! </vt:lpstr>
      <vt:lpstr>1. Отгадай какому литературному герою посвящён памятник и в какой стране он находится?</vt:lpstr>
      <vt:lpstr>Презентация PowerPoint</vt:lpstr>
      <vt:lpstr>В подмосковном городе Раменское с 2005 года прописались новые жители – бронзовые Винни-Пух и Пятачок. Знаменитые герои любимого мультика обитают неподалеку от Площади Победы, на улице Красноармейской.  Автор истории про Винни-пуха Алан Александр Милн (1882 — 1856) — английский детский писатель.  В 1969 году Винни-Пух и Пятачок  стали персонажами знаменитого мультфильма "Винни Пух и все-все-все" (Режиссер: Ф. Хитрук).  Автор памятника – скульптор Олег Ершов, лауреат премии ФСБ России.  Вообще, город Раменское приютил многих мультяшных героев: тут есть памятник героям мультфильма «Трое из Простоквашино» , «Крокодил Гена» , «Ну, погоди! » и т. д. </vt:lpstr>
      <vt:lpstr>2. Отгадай какому литературному герою посвящён памятник и в какой стране он находится?</vt:lpstr>
      <vt:lpstr>Презентация PowerPoint</vt:lpstr>
      <vt:lpstr>У северного берега озера Консерватору Вотер США находится одна из самых любимых скульптур Центрального парка. Это группа персонажей из ставшей классической книги Льюиса Кэрролла 1865 года «Алиса в стране Чудес». Алиса как бы устраивает прием на огромном грибе. Она протягивает руку к карманным часам, которые держит Мартовский заяц, который был хозяином Безумного чаепития в книге. Безмятежное спокойствие Алисы резко контрастирует с маниакальным выражением лица стоящего рядом Болванщика (Безумного шляпника), который обдумывает и вот-вот готов выдать одну из своих бессмысленных загадок. На грибе поменьше примостилась и при этом грызет какое-то угощение к чаю робкая Мышь соня, которая, кажется, готова в любой момент бросится бежать при любой надвигающейся угрозе. А через плечо Алисы выглядывает сияющая морда Чеширского кота. Филантроп Джордж Делакорте подарил эту скульптуру Центральному парку в честь своей жены Маргариты. Скульптор очень точно следует причудливым викторианским иллюстрациям Джона Тенниэля из первого издания книги. </vt:lpstr>
      <vt:lpstr>1. Отгадай какому литературному герою посвящён памятник и в какой стране он находится?</vt:lpstr>
      <vt:lpstr>Презентация PowerPoint</vt:lpstr>
      <vt:lpstr>Презентация PowerPoint</vt:lpstr>
      <vt:lpstr>2. Отгадай какому литературному герою посвящён памятник и в какой стране он находится?</vt:lpstr>
      <vt:lpstr>Презентация PowerPoint</vt:lpstr>
      <vt:lpstr>Презентация PowerPoint</vt:lpstr>
      <vt:lpstr>1. Отгадай какому литературному герою посвящён памятник и в какой стране он находится?</vt:lpstr>
      <vt:lpstr>Презентация PowerPoint</vt:lpstr>
      <vt:lpstr>Презентация PowerPoint</vt:lpstr>
      <vt:lpstr>2. Отгадай какому литературному герою посвящён памятник и в какой стране он находится?</vt:lpstr>
      <vt:lpstr>Презентация PowerPoint</vt:lpstr>
      <vt:lpstr>Презентация PowerPoint</vt:lpstr>
      <vt:lpstr>Сокровище</vt:lpstr>
      <vt:lpstr>Отгадай какому литературному герою посвящён памятник и в какой стране он находится?</vt:lpstr>
      <vt:lpstr>Презентация PowerPoint</vt:lpstr>
      <vt:lpstr>Памятник Остапу Бендеру и Кисе Воробьянинову в Екатеринбурге</vt:lpstr>
      <vt:lpstr>Сокровище</vt:lpstr>
      <vt:lpstr>Презентация PowerPoint</vt:lpstr>
      <vt:lpstr>Домашнее задание</vt:lpstr>
      <vt:lpstr>Презентация PowerPoint</vt:lpstr>
      <vt:lpstr>Информационные источники:</vt:lpstr>
      <vt:lpstr>Информационные источники: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творческих проектов учеников 5 класса</dc:title>
  <dc:creator>mikle christolubov</dc:creator>
  <cp:lastModifiedBy>таня</cp:lastModifiedBy>
  <cp:revision>92</cp:revision>
  <cp:lastPrinted>2015-10-13T16:26:55Z</cp:lastPrinted>
  <dcterms:created xsi:type="dcterms:W3CDTF">2015-10-04T09:00:05Z</dcterms:created>
  <dcterms:modified xsi:type="dcterms:W3CDTF">2017-12-14T18:14:48Z</dcterms:modified>
</cp:coreProperties>
</file>