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5" r:id="rId4"/>
    <p:sldId id="264" r:id="rId5"/>
    <p:sldId id="259" r:id="rId6"/>
    <p:sldId id="260" r:id="rId7"/>
    <p:sldId id="261" r:id="rId8"/>
    <p:sldId id="262" r:id="rId9"/>
    <p:sldId id="263" r:id="rId10"/>
    <p:sldId id="257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4" r:id="rId28"/>
    <p:sldId id="282" r:id="rId29"/>
    <p:sldId id="28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032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949F0D8-70D4-4D99-92A3-306FE187C0B7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E068509A-9D4B-492D-90BC-F24B136067F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povto.ru/tests/orfoepicheskij_test.htm" TargetMode="Externa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skills4u.ru/school/test_719.html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9" y="476672"/>
            <a:ext cx="6336704" cy="3224649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МБОУ «СОШ №40 » </a:t>
            </a:r>
            <a:r>
              <a:rPr lang="ru-RU" sz="3600" dirty="0" smtClean="0"/>
              <a:t>г. Кемерово</a:t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Работа с орфоэпическими затруднениями обучающихся </a:t>
            </a:r>
            <a:r>
              <a:rPr lang="ru-RU" dirty="0" smtClean="0"/>
              <a:t>10-11 классов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7" y="4149080"/>
            <a:ext cx="5904657" cy="1440160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 презентации : </a:t>
            </a:r>
          </a:p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О.В.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Помошникова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«Средняя общеобразовательная школа №40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им.С.А.Катасонова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320796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8229600" cy="4045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513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229600" cy="4271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65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29600" cy="397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741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8229600" cy="4272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237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836613"/>
            <a:ext cx="8050088" cy="453660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Рифмовки- 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запоминалки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Долго </a:t>
            </a: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ели </a:t>
            </a:r>
            <a:r>
              <a:rPr lang="ru-RU" sz="3100" b="1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тОрты</a:t>
            </a: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 </a:t>
            </a: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– не </a:t>
            </a: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налезли</a:t>
            </a:r>
            <a:r>
              <a:rPr lang="ru-RU" sz="3100" b="1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 </a:t>
            </a:r>
            <a:r>
              <a:rPr lang="ru-RU" sz="3100" b="1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шОрты</a:t>
            </a: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!</a:t>
            </a:r>
            <a:b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 </a:t>
            </a:r>
            <a:r>
              <a:rPr lang="ru-RU" sz="3100" dirty="0" err="1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ФенОмен</a:t>
            </a: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звонИт</a:t>
            </a: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по </a:t>
            </a:r>
            <a:r>
              <a:rPr lang="ru-RU" sz="31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средАм</a:t>
            </a: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.</a:t>
            </a:r>
            <a:b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  </a:t>
            </a:r>
            <a:r>
              <a:rPr lang="ru-RU" sz="31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ПринЯв</a:t>
            </a: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договОр</a:t>
            </a: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по годам,</a:t>
            </a:r>
            <a:b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  Он Отдал </a:t>
            </a:r>
            <a:r>
              <a:rPr lang="ru-RU" sz="31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экспЕртам</a:t>
            </a: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эскОрта</a:t>
            </a: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  </a:t>
            </a:r>
            <a:r>
              <a:rPr lang="ru-RU" sz="31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ХодАтайство</a:t>
            </a: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аэропОрта</a:t>
            </a: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Ты нам шторы не </a:t>
            </a:r>
            <a:r>
              <a:rPr lang="ru-RU" sz="3100" dirty="0" err="1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возИ</a:t>
            </a: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-мы купили </a:t>
            </a:r>
            <a:r>
              <a:rPr lang="ru-RU" sz="3100" dirty="0" err="1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жалюзИ</a:t>
            </a: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 err="1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ЗевОта</a:t>
            </a: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и </a:t>
            </a:r>
            <a:r>
              <a:rPr lang="ru-RU" sz="3100" dirty="0" err="1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дремОта</a:t>
            </a: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уходят за </a:t>
            </a:r>
            <a:r>
              <a:rPr lang="ru-RU" sz="3100" dirty="0" err="1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ворОта</a:t>
            </a:r>
            <a: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420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Заучивание по ассоциативным картинкам 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err="1" smtClean="0"/>
              <a:t>баловАть-целовАть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08920"/>
            <a:ext cx="4752528" cy="318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362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24456"/>
                </a:solidFill>
              </a:rPr>
              <a:t/>
            </a:r>
            <a:br>
              <a:rPr lang="ru-RU" sz="3600" dirty="0" smtClean="0">
                <a:solidFill>
                  <a:srgbClr val="424456"/>
                </a:solidFill>
              </a:rPr>
            </a:br>
            <a:r>
              <a:rPr lang="ru-RU" sz="3600" dirty="0" smtClean="0">
                <a:solidFill>
                  <a:srgbClr val="424456"/>
                </a:solidFill>
              </a:rPr>
              <a:t>Заучивание </a:t>
            </a:r>
            <a:r>
              <a:rPr lang="ru-RU" sz="3600" dirty="0">
                <a:solidFill>
                  <a:srgbClr val="424456"/>
                </a:solidFill>
              </a:rPr>
              <a:t>по ассоциативным </a:t>
            </a:r>
            <a:r>
              <a:rPr lang="ru-RU" sz="3600" dirty="0" smtClean="0">
                <a:solidFill>
                  <a:srgbClr val="424456"/>
                </a:solidFill>
              </a:rPr>
              <a:t>картинкам</a:t>
            </a:r>
            <a:br>
              <a:rPr lang="ru-RU" sz="3600" dirty="0" smtClean="0">
                <a:solidFill>
                  <a:srgbClr val="424456"/>
                </a:solidFill>
              </a:rPr>
            </a:br>
            <a:r>
              <a:rPr lang="ru-RU" sz="3600" dirty="0" err="1" smtClean="0">
                <a:solidFill>
                  <a:srgbClr val="424456"/>
                </a:solidFill>
              </a:rPr>
              <a:t>танцОвщица</a:t>
            </a:r>
            <a:r>
              <a:rPr lang="ru-RU" sz="3600" dirty="0" smtClean="0">
                <a:solidFill>
                  <a:srgbClr val="424456"/>
                </a:solidFill>
              </a:rPr>
              <a:t/>
            </a:r>
            <a:br>
              <a:rPr lang="ru-RU" sz="3600" dirty="0" smtClean="0">
                <a:solidFill>
                  <a:srgbClr val="424456"/>
                </a:solidFill>
              </a:rPr>
            </a:br>
            <a:r>
              <a:rPr lang="ru-RU" sz="3600" dirty="0" smtClean="0">
                <a:solidFill>
                  <a:srgbClr val="424456"/>
                </a:solidFill>
              </a:rPr>
              <a:t/>
            </a:r>
            <a:br>
              <a:rPr lang="ru-RU" sz="3600" dirty="0" smtClean="0">
                <a:solidFill>
                  <a:srgbClr val="424456"/>
                </a:solidFill>
              </a:rPr>
            </a:br>
            <a:r>
              <a:rPr lang="ru-RU" sz="3600" dirty="0" smtClean="0">
                <a:solidFill>
                  <a:srgbClr val="424456"/>
                </a:solidFill>
              </a:rPr>
              <a:t> </a:t>
            </a:r>
            <a:r>
              <a:rPr lang="ru-RU" sz="3600" dirty="0">
                <a:solidFill>
                  <a:srgbClr val="424456"/>
                </a:solidFill>
              </a:rPr>
              <a:t/>
            </a:r>
            <a:br>
              <a:rPr lang="ru-RU" sz="3600" dirty="0">
                <a:solidFill>
                  <a:srgbClr val="424456"/>
                </a:solidFill>
              </a:rPr>
            </a:b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32856"/>
            <a:ext cx="2791344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122215"/>
            <a:ext cx="3096344" cy="388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122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424456"/>
                </a:solidFill>
              </a:rPr>
              <a:t/>
            </a:r>
            <a:br>
              <a:rPr lang="ru-RU" sz="3200" dirty="0" smtClean="0">
                <a:solidFill>
                  <a:srgbClr val="424456"/>
                </a:solidFill>
              </a:rPr>
            </a:br>
            <a:r>
              <a:rPr lang="ru-RU" sz="3200" dirty="0" smtClean="0">
                <a:solidFill>
                  <a:srgbClr val="424456"/>
                </a:solidFill>
              </a:rPr>
              <a:t>Заучивание </a:t>
            </a:r>
            <a:r>
              <a:rPr lang="ru-RU" sz="3200" dirty="0">
                <a:solidFill>
                  <a:srgbClr val="424456"/>
                </a:solidFill>
              </a:rPr>
              <a:t>по ассоциативным картинкам</a:t>
            </a:r>
            <a:br>
              <a:rPr lang="ru-RU" sz="3200" dirty="0">
                <a:solidFill>
                  <a:srgbClr val="424456"/>
                </a:solidFill>
              </a:rPr>
            </a:br>
            <a:r>
              <a:rPr lang="ru-RU" sz="3200" dirty="0" err="1" smtClean="0">
                <a:solidFill>
                  <a:srgbClr val="424456"/>
                </a:solidFill>
              </a:rPr>
              <a:t>цепОчка</a:t>
            </a:r>
            <a:r>
              <a:rPr lang="ru-RU" sz="3200" dirty="0">
                <a:solidFill>
                  <a:srgbClr val="424456"/>
                </a:solidFill>
              </a:rPr>
              <a:t/>
            </a:r>
            <a:br>
              <a:rPr lang="ru-RU" sz="3200" dirty="0">
                <a:solidFill>
                  <a:srgbClr val="424456"/>
                </a:solidFill>
              </a:rPr>
            </a:b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3453"/>
            <a:ext cx="2448272" cy="2205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564904"/>
            <a:ext cx="2880320" cy="2560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57194"/>
            <a:ext cx="2520280" cy="2270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120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Заучивание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ассоциативным картинкам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19064"/>
            <a:ext cx="3086200" cy="30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52936"/>
            <a:ext cx="3096344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162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53103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Знать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роисхождение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Размышления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том, как образовалось данное слово, тоже могут помочь сориентироваться в ударении.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несколько примеров: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вероисповЕдание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от "веру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исповЕдать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Отрочество - от "Отрок" (подросток)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слИвовый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 образовано от "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слИва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опОшлить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опОшлят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от слова "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пОшлый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в русском языке слова, вошедшие в наш язык из французского языка, в котором ударение ставится всегда на последний слог, и эти слова не утратили свою "родную" традицию: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диспансЕр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(слово пришло из англ. яз. через посредство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франц.яз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жалюзИ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партЕр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1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работы- обобщение методического опыта работы (коллег и собственного ), составление методических рекомендаций учителю и учащимся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6176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008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5921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слова рядами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557841"/>
            <a:ext cx="590465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 smtClean="0"/>
              <a:t>каталОг</a:t>
            </a:r>
            <a:endParaRPr lang="ru-RU" sz="1600" dirty="0" smtClean="0">
              <a:solidFill>
                <a:srgbClr val="0070C0"/>
              </a:solidFill>
            </a:endParaRPr>
          </a:p>
          <a:p>
            <a:r>
              <a:rPr lang="ru-RU" sz="1600" dirty="0" err="1" smtClean="0"/>
              <a:t>диалОг</a:t>
            </a:r>
            <a:endParaRPr lang="ru-RU" sz="1600" dirty="0" smtClean="0"/>
          </a:p>
          <a:p>
            <a:r>
              <a:rPr lang="ru-RU" sz="1600" dirty="0" err="1" smtClean="0"/>
              <a:t>монолОг</a:t>
            </a:r>
            <a:endParaRPr lang="ru-RU" sz="1600" dirty="0" smtClean="0"/>
          </a:p>
          <a:p>
            <a:r>
              <a:rPr lang="ru-RU" sz="1600" dirty="0" err="1" smtClean="0"/>
              <a:t>некролОг</a:t>
            </a:r>
            <a:r>
              <a:rPr lang="ru-RU" sz="1600" dirty="0" smtClean="0"/>
              <a:t> </a:t>
            </a:r>
          </a:p>
          <a:p>
            <a:endParaRPr lang="ru-RU" sz="1600" dirty="0" smtClean="0"/>
          </a:p>
          <a:p>
            <a:r>
              <a:rPr lang="ru-RU" sz="1600" dirty="0" err="1" smtClean="0"/>
              <a:t>киломЕтр</a:t>
            </a:r>
            <a:endParaRPr lang="ru-RU" sz="1600" dirty="0" smtClean="0"/>
          </a:p>
          <a:p>
            <a:r>
              <a:rPr lang="ru-RU" sz="1600" dirty="0" err="1" smtClean="0"/>
              <a:t>сантимЕтр</a:t>
            </a:r>
            <a:endParaRPr lang="ru-RU" sz="1600" dirty="0" smtClean="0"/>
          </a:p>
          <a:p>
            <a:r>
              <a:rPr lang="ru-RU" sz="1600" dirty="0" err="1" smtClean="0"/>
              <a:t>децимЕтр</a:t>
            </a:r>
            <a:endParaRPr lang="ru-RU" sz="1600" dirty="0" smtClean="0"/>
          </a:p>
          <a:p>
            <a:r>
              <a:rPr lang="ru-RU" sz="1600" dirty="0" err="1" smtClean="0"/>
              <a:t>миллимЕтр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err="1" smtClean="0"/>
              <a:t>мЕстностей</a:t>
            </a:r>
            <a:r>
              <a:rPr lang="ru-RU" sz="1600" dirty="0" smtClean="0"/>
              <a:t> ( </a:t>
            </a:r>
            <a:r>
              <a:rPr lang="ru-RU" sz="1600" dirty="0" err="1" smtClean="0"/>
              <a:t>род.п.мн.ч</a:t>
            </a:r>
            <a:r>
              <a:rPr lang="ru-RU" sz="1600" dirty="0" smtClean="0"/>
              <a:t>)  </a:t>
            </a:r>
          </a:p>
          <a:p>
            <a:r>
              <a:rPr lang="ru-RU" sz="1600" dirty="0" err="1" smtClean="0"/>
              <a:t>пОчестей</a:t>
            </a:r>
            <a:endParaRPr lang="ru-RU" sz="1600" dirty="0" smtClean="0"/>
          </a:p>
          <a:p>
            <a:r>
              <a:rPr lang="ru-RU" sz="1600" dirty="0" err="1" smtClean="0"/>
              <a:t>чЕлюстей</a:t>
            </a:r>
            <a:endParaRPr lang="ru-RU" sz="1600" dirty="0" smtClean="0"/>
          </a:p>
          <a:p>
            <a:r>
              <a:rPr lang="ru-RU" sz="1600" dirty="0" smtClean="0"/>
              <a:t>но! </a:t>
            </a:r>
            <a:r>
              <a:rPr lang="ru-RU" sz="1600" dirty="0" err="1" smtClean="0"/>
              <a:t>новостЕй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err="1" smtClean="0"/>
              <a:t>мусоропровОд</a:t>
            </a:r>
            <a:endParaRPr lang="ru-RU" sz="1600" dirty="0" smtClean="0"/>
          </a:p>
          <a:p>
            <a:r>
              <a:rPr lang="ru-RU" sz="1600" dirty="0" err="1" smtClean="0"/>
              <a:t>газопровОд</a:t>
            </a:r>
            <a:endParaRPr lang="ru-RU" sz="1600" dirty="0" smtClean="0"/>
          </a:p>
          <a:p>
            <a:r>
              <a:rPr lang="ru-RU" sz="1600" dirty="0" err="1" smtClean="0"/>
              <a:t>нефтепровОд</a:t>
            </a:r>
            <a:endParaRPr lang="ru-RU" sz="1600" dirty="0" smtClean="0"/>
          </a:p>
          <a:p>
            <a:r>
              <a:rPr lang="ru-RU" sz="1600" dirty="0" err="1" smtClean="0"/>
              <a:t>водопровОд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3333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SimSun"/>
                <a:cs typeface="SimSun"/>
              </a:rPr>
              <a:t/>
            </a:r>
            <a:br>
              <a:rPr lang="ru-RU" b="1" dirty="0" smtClean="0">
                <a:latin typeface="Times New Roman"/>
                <a:ea typeface="SimSun"/>
                <a:cs typeface="SimSun"/>
              </a:rPr>
            </a:br>
            <a:r>
              <a:rPr lang="ru-RU" b="1" dirty="0" smtClean="0">
                <a:latin typeface="Times New Roman"/>
                <a:ea typeface="SimSun"/>
                <a:cs typeface="SimSun"/>
              </a:rPr>
              <a:t/>
            </a:r>
            <a:br>
              <a:rPr lang="ru-RU" b="1" dirty="0" smtClean="0">
                <a:latin typeface="Times New Roman"/>
                <a:ea typeface="SimSun"/>
                <a:cs typeface="SimSun"/>
              </a:rPr>
            </a:br>
            <a:r>
              <a:rPr lang="ru-RU" b="1" dirty="0">
                <a:latin typeface="Times New Roman"/>
                <a:ea typeface="SimSun"/>
                <a:cs typeface="SimSun"/>
              </a:rPr>
              <a:t/>
            </a:r>
            <a:br>
              <a:rPr lang="ru-RU" b="1" dirty="0">
                <a:latin typeface="Times New Roman"/>
                <a:ea typeface="SimSun"/>
                <a:cs typeface="SimSun"/>
              </a:rPr>
            </a:br>
            <a:r>
              <a:rPr lang="ru-RU" b="1" dirty="0" smtClean="0">
                <a:latin typeface="Times New Roman"/>
                <a:ea typeface="SimSun"/>
                <a:cs typeface="SimSun"/>
              </a:rPr>
              <a:t/>
            </a:r>
            <a:br>
              <a:rPr lang="ru-RU" b="1" dirty="0" smtClean="0">
                <a:latin typeface="Times New Roman"/>
                <a:ea typeface="SimSun"/>
                <a:cs typeface="SimSun"/>
              </a:rPr>
            </a:br>
            <a:r>
              <a:rPr lang="ru-RU" b="1" dirty="0">
                <a:latin typeface="Times New Roman"/>
                <a:ea typeface="SimSun"/>
                <a:cs typeface="SimSun"/>
              </a:rPr>
              <a:t/>
            </a:r>
            <a:br>
              <a:rPr lang="ru-RU" b="1" dirty="0">
                <a:latin typeface="Times New Roman"/>
                <a:ea typeface="SimSun"/>
                <a:cs typeface="SimSun"/>
              </a:rPr>
            </a:br>
            <a:r>
              <a:rPr lang="ru-RU" b="1" dirty="0" smtClean="0">
                <a:latin typeface="Times New Roman"/>
                <a:ea typeface="SimSun"/>
                <a:cs typeface="SimSun"/>
              </a:rPr>
              <a:t/>
            </a:r>
            <a:br>
              <a:rPr lang="ru-RU" b="1" dirty="0" smtClean="0">
                <a:latin typeface="Times New Roman"/>
                <a:ea typeface="SimSun"/>
                <a:cs typeface="SimSun"/>
              </a:rPr>
            </a:br>
            <a:r>
              <a:rPr lang="ru-RU" sz="3100" b="1" dirty="0" smtClean="0">
                <a:latin typeface="Times New Roman"/>
                <a:ea typeface="SimSun"/>
                <a:cs typeface="SimSun"/>
              </a:rPr>
              <a:t>Составление фантастических историй</a:t>
            </a:r>
            <a:r>
              <a:rPr lang="ru-RU" sz="3100" b="1" dirty="0">
                <a:latin typeface="Times New Roman"/>
                <a:ea typeface="SimSun"/>
                <a:cs typeface="SimSun"/>
              </a:rPr>
              <a:t/>
            </a:r>
            <a:br>
              <a:rPr lang="ru-RU" sz="3100" b="1" dirty="0">
                <a:latin typeface="Times New Roman"/>
                <a:ea typeface="SimSun"/>
                <a:cs typeface="SimSun"/>
              </a:rPr>
            </a:br>
            <a:r>
              <a:rPr lang="ru-RU" sz="2700" dirty="0" smtClean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Например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, необходимо запомнить следующие слова:</a:t>
            </a:r>
            <a:b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временщИк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диспансЕр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духовнИк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еретИк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каталОг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некролОг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приговОр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Составляем с ними предложение:  </a:t>
            </a:r>
            <a:b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ВременщИк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, </a:t>
            </a: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духовнИк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и </a:t>
            </a: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еретИк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поехали в </a:t>
            </a: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диспансЕр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за </a:t>
            </a: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каталОгом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, но вместо </a:t>
            </a: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каталОга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получили </a:t>
            </a: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некролОг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с </a:t>
            </a:r>
            <a:r>
              <a:rPr lang="ru-RU" sz="2700" dirty="0" err="1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приговОром</a:t>
            </a:r>
            <a: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.</a:t>
            </a:r>
            <a:br>
              <a:rPr lang="ru-RU" sz="2700" dirty="0"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22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Работа с тренажёрами по орфоэпии</a:t>
            </a:r>
            <a:br>
              <a:rPr lang="ru-RU" dirty="0" smtClean="0"/>
            </a:br>
            <a:r>
              <a:rPr lang="en-US" dirty="0"/>
              <a:t>https://www.grandexam.ru/words_game</a:t>
            </a:r>
            <a:r>
              <a:rPr lang="en-US" dirty="0" smtClean="0"/>
              <a:t>/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4" t="10848" r="4562" b="2041"/>
          <a:stretch/>
        </p:blipFill>
        <p:spPr bwMode="auto">
          <a:xfrm>
            <a:off x="899592" y="2492896"/>
            <a:ext cx="7056784" cy="393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323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448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Работа с тренажёром по орфоэпии</a:t>
            </a:r>
            <a:br>
              <a:rPr lang="ru-RU" dirty="0" smtClean="0"/>
            </a:b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povto.ru/tests/orfoepicheskij_test.htm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8" t="13534" r="21352" b="3258"/>
          <a:stretch/>
        </p:blipFill>
        <p:spPr bwMode="auto">
          <a:xfrm>
            <a:off x="3059832" y="1844824"/>
            <a:ext cx="5830186" cy="470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854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98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Работа </a:t>
            </a:r>
            <a:r>
              <a:rPr lang="ru-RU" dirty="0"/>
              <a:t>с тренажёром по </a:t>
            </a:r>
            <a:r>
              <a:rPr lang="ru-RU" dirty="0" smtClean="0"/>
              <a:t>орфоэпии</a:t>
            </a:r>
            <a:br>
              <a:rPr lang="ru-RU" dirty="0" smtClean="0"/>
            </a:b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skills4u.ru/school/test_719.html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4" t="10889" r="3375" b="14888"/>
          <a:stretch/>
        </p:blipFill>
        <p:spPr bwMode="auto">
          <a:xfrm>
            <a:off x="1088478" y="2636912"/>
            <a:ext cx="6877025" cy="319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20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со словарями</a:t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Грамота.ру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gramota.ru/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0" t="9778" r="10000" b="-1556"/>
          <a:stretch/>
        </p:blipFill>
        <p:spPr bwMode="auto">
          <a:xfrm>
            <a:off x="2929880" y="2276872"/>
            <a:ext cx="6087938" cy="409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5" t="46889" r="65750" b="30445"/>
          <a:stretch/>
        </p:blipFill>
        <p:spPr bwMode="auto">
          <a:xfrm rot="21063136">
            <a:off x="-77031" y="2930555"/>
            <a:ext cx="2929880" cy="1219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813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347864" y="1268760"/>
            <a:ext cx="5388912" cy="5359687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rgbClr val="42445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«Словари XXI века» – проект №1 в России в сфере разработки и издания современных фундаментальных, базовых и школьных словарей русского языка  Программа проекта формируется объединенным научно-редакционным советом издательства и Института русского языка им. В. В. Виноградова РАН. Председатель совета – академик А. М. </a:t>
            </a:r>
            <a:r>
              <a:rPr lang="ru-RU" sz="2200" b="1" dirty="0" err="1">
                <a:solidFill>
                  <a:srgbClr val="42445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Молдован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r"/>
            <a:endParaRPr lang="ru-RU" dirty="0" smtClean="0"/>
          </a:p>
          <a:p>
            <a:pPr algn="r"/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982" y="332656"/>
            <a:ext cx="4529137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2" t="26141" r="50367" b="6463"/>
          <a:stretch/>
        </p:blipFill>
        <p:spPr bwMode="auto">
          <a:xfrm>
            <a:off x="362794" y="1700808"/>
            <a:ext cx="3247635" cy="4102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292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Творческое задание «Как лучше запомнить ударение?» для 10 класса</a:t>
            </a:r>
            <a:endParaRPr lang="ru-RU" dirty="0"/>
          </a:p>
        </p:txBody>
      </p:sp>
      <p:pic>
        <p:nvPicPr>
          <p:cNvPr id="3" name="document_526976052526843519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5220" y="2368924"/>
            <a:ext cx="2495876" cy="4437112"/>
          </a:xfrm>
          <a:prstGeom prst="rect">
            <a:avLst/>
          </a:prstGeom>
        </p:spPr>
      </p:pic>
      <p:sp>
        <p:nvSpPr>
          <p:cNvPr id="4" name="AutoShape 2" descr="blob:https://web.telegram.org/67a4d43f-372a-4ad7-91c1-f42c4ccd072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8358" y="2492896"/>
            <a:ext cx="2847284" cy="37963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95637">
            <a:off x="5883236" y="3568265"/>
            <a:ext cx="3109366" cy="233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3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8458200" cy="2891184"/>
          </a:xfrm>
        </p:spPr>
        <p:txBody>
          <a:bodyPr/>
          <a:lstStyle/>
          <a:p>
            <a:pPr algn="ctr"/>
            <a:r>
              <a:rPr lang="ru-RU" dirty="0" smtClean="0"/>
              <a:t>Не стыдно не знать-стыдно  не сомневаться!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47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использованной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61760"/>
          </a:xfrm>
        </p:spPr>
        <p:txBody>
          <a:bodyPr>
            <a:no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ОРФОЭПИЧЕСКИЕ НОРМЫ В ПРАКТИЧЕСКОМ КУРСЕ РУССКОГО ЯЗЫКА КАК ИНОСТРАННОГО С.С. Хромов1 , М.Н. Шутова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КОММУНИКАТИВНАЯ НАПРАВЛЕННОСТЬ ОБУЧЕНИЯ РУССКОМУ ЯЗЫКУ УЧАЩИХСЯ-БИЛИНГВОВ НА НАЧАЛЬНОМ ЭТАПЕ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Шурпаева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 И.1,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Халидова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Р. Ш.2,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Мадиева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З. З.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КУРС «РУССКИЙ ЯЗЫК И КУЛЬТУРА РЕЧИ» В СИСТЕМЕ ПРЕПОДАВАНИЯ РУССКОГО ЯЗЫКА КАК ИНОСТРАННОГО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С.К.Сапиева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М.М.Меретукова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4)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Видеоурок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русскому языку "Орфоэпия" https://www.youtube.com/watch?v=cFjH9pse9vA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Орфоэпические нормы русского языка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Каленчук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 Л v3full https://www.youtube.com/watch?v=YGpV4i3Zt4M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Почему мы делаем орфоэпические ошибки? Орфоэпические нормы современного русского языка.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корпорации «Российский учебник» https://www.youtube.com/watch?v=5Rsi7Ps92YE</a:t>
            </a:r>
          </a:p>
        </p:txBody>
      </p:sp>
    </p:spTree>
    <p:extLst>
      <p:ext uri="{BB962C8B-B14F-4D97-AF65-F5344CB8AC3E}">
        <p14:creationId xmlns:p14="http://schemas.microsoft.com/office/powerpoint/2010/main" val="319761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орфоэпия состоит из древнегреческих слов </a:t>
            </a:r>
            <a:r>
              <a:rPr lang="ru-RU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ὀρθός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означает «правильный», и ἔπ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ος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переводится как «речь». 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Орфоэпия — это наука, изучающая «правильную речь», определяющая нормы произношения, их 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языке.</a:t>
            </a:r>
            <a:r>
              <a:rPr lang="ru-RU" sz="2800" dirty="0">
                <a:solidFill>
                  <a:srgbClr val="42445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42445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42445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42445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2448272"/>
          </a:xfrm>
        </p:spPr>
        <p:txBody>
          <a:bodyPr/>
          <a:lstStyle/>
          <a:p>
            <a:pPr marL="109728" indent="0">
              <a:buNone/>
            </a:pPr>
            <a:endParaRPr lang="en-US" sz="2500" dirty="0" smtClean="0">
              <a:solidFill>
                <a:srgbClr val="0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Орфоэпия- 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это раздел языкознания </a:t>
            </a: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lang="en-US" sz="2500" dirty="0">
              <a:solidFill>
                <a:srgbClr val="0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289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 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одежде встречают, а по речи 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провожают</a:t>
            </a:r>
            <a:r>
              <a:rPr lang="ru-RU" dirty="0" smtClean="0">
                <a:solidFill>
                  <a:srgbClr val="2C2D2E"/>
                </a:solidFill>
                <a:latin typeface="Arial"/>
              </a:rPr>
              <a:t>»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«Речь 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гораздо 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большее зеркало, чем то, как они одеты и какого типа у 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них кредитные карточки.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замечательно, но как только они рот открывают — все становится понятно. 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не осознают, что по одежке встречают, а по речи 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провожают».</a:t>
            </a:r>
          </a:p>
          <a:p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Мария </a:t>
            </a:r>
            <a:r>
              <a:rPr lang="ru-RU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Каленчук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(д. </a:t>
            </a:r>
            <a:r>
              <a:rPr lang="ru-RU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филол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наук, заместитель директора 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языка им. В.В. Виноградова РАН, соавтор «Большого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орфоэпического словаря РАН»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08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правильное произношение вызывает затруднение у говорящих на русском языке?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Отличительные особенности русского ударения — его </a:t>
            </a:r>
            <a:r>
              <a:rPr lang="ru-RU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разноместность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подвижность.</a:t>
            </a:r>
          </a:p>
          <a:p>
            <a:r>
              <a:rPr lang="ru-RU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Разноместность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заключается в том, что ударение в русском 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языке может быть на любом слоге слова (</a:t>
            </a:r>
            <a:r>
              <a:rPr lang="ru-RU" dirty="0" err="1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пОдпись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на первом слоге; </a:t>
            </a:r>
            <a:r>
              <a:rPr lang="ru-RU" dirty="0" err="1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фонАрь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подпОлье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на втором; </a:t>
            </a:r>
            <a:r>
              <a:rPr lang="ru-RU" dirty="0" err="1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урагАн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орфоЭпия</a:t>
            </a:r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—на третьем и т. д.). </a:t>
            </a:r>
            <a:endParaRPr lang="ru-RU" dirty="0" smtClean="0">
              <a:solidFill>
                <a:srgbClr val="2C2D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одних словах ударение фиксировано на определённом слоге и не передвигается при образовании грамматических форм, в других — меняет своё место (сравните: </a:t>
            </a:r>
            <a:r>
              <a:rPr lang="ru-RU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тОнна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тОнны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стенА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стЕну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стЕнам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стенАм</a:t>
            </a:r>
            <a:r>
              <a:rPr lang="ru-RU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).Последний пример демонстрирует подвижность русского ударения. </a:t>
            </a:r>
            <a:endParaRPr lang="ru-RU" dirty="0" smtClean="0">
              <a:solidFill>
                <a:srgbClr val="2C2D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(Орфоэпический словник )</a:t>
            </a:r>
            <a:endParaRPr lang="ru-RU" dirty="0">
              <a:solidFill>
                <a:srgbClr val="2C2D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243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432048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 ли языках мира трудно ставить ударение?</a:t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процент слов в русском языке произносить трудно?</a:t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ли определенные закономерности произношения и постановки ударения?</a:t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приёмы помогут освоить нормативное произношение?</a:t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10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7958890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94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229600" cy="3844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49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43" y="908720"/>
            <a:ext cx="8529042" cy="4330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346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187</TotalTime>
  <Words>430</Words>
  <Application>Microsoft Office PowerPoint</Application>
  <PresentationFormat>Экран (4:3)</PresentationFormat>
  <Paragraphs>65</Paragraphs>
  <Slides>29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SimSun</vt:lpstr>
      <vt:lpstr>Arial</vt:lpstr>
      <vt:lpstr>Georgia</vt:lpstr>
      <vt:lpstr>Times New Roman</vt:lpstr>
      <vt:lpstr>Trebuchet MS</vt:lpstr>
      <vt:lpstr>Wingdings 2</vt:lpstr>
      <vt:lpstr>Городская</vt:lpstr>
      <vt:lpstr>          МБОУ «СОШ №40 » г. Кемерово  Работа с орфоэпическими затруднениями обучающихся 10-11 классов</vt:lpstr>
      <vt:lpstr>    Цель работы- обобщение методического опыта работы (коллег и собственного ), составление методических рекомендаций учителю и учащимся </vt:lpstr>
      <vt:lpstr>           Термин орфоэпия состоит из древнегреческих слов ὀρθός , что означает «правильный», и ἔπος, что переводится как «речь».   Орфоэпия — это наука, изучающая «правильную речь», определяющая нормы произношения, их обоснование и закрепление  в языке.  </vt:lpstr>
      <vt:lpstr>«По одежде встречают, а по речи провожают»</vt:lpstr>
      <vt:lpstr>  Почему правильное произношение вызывает затруднение у говорящих на русском языке? </vt:lpstr>
      <vt:lpstr>     Во всех ли языках мира трудно ставить ударение?  Какой процент слов в русском языке произносить трудно?  Есть ли определенные закономерности произношения и постановки ударения?  Какие приёмы помогут освоить нормативное произношение?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Рифмовки-  «запоминалки»   Долго ели тОрты – не налезли шОрты!    ФенОмен звонИт по средАм.    ПринЯв договОр по годам,    Он Отдал экспЕртам эскОрта    ХодАтайство аэропОрта  Ты нам шторы не возИ-мы купили жалюзИ  ЗевОта и дремОта уходят за ворОта     </vt:lpstr>
      <vt:lpstr>    Заучивание по ассоциативным картинкам   баловАть-целовАть    </vt:lpstr>
      <vt:lpstr> Заучивание по ассоциативным картинкам танцОвщица    </vt:lpstr>
      <vt:lpstr> Заучивание по ассоциативным картинкам цепОчка </vt:lpstr>
      <vt:lpstr>  Заучивание по ассоциативным картинкам бАнты </vt:lpstr>
      <vt:lpstr>Знать происхождение слова Размышления о том, как образовалось данное слово, тоже могут помочь сориентироваться в ударении. Рассмотрим несколько примеров: вероисповЕдание - от "веру исповЕдать" Отрочество - от "Отрок" (подросток) слИвовый -  образовано от "слИва" опОшлить, опОшлят - от слова "пОшлый"  Есть в русском языке слова, вошедшие в наш язык из французского языка, в котором ударение ставится всегда на последний слог, и эти слова не утратили свою "родную" традицию: диспансЕр (слово пришло из англ. яз. через посредство франц.яз.) жалюзИ партЕр экспЕрт </vt:lpstr>
      <vt:lpstr>Учить слова рядами </vt:lpstr>
      <vt:lpstr>      Составление фантастических историй Например, необходимо запомнить следующие слова: временщИк диспансЕр духовнИк еретИк каталОг некролОг приговОр Составляем с ними предложение:   ВременщИк, духовнИк и еретИк поехали в диспансЕр за каталОгом, но вместо каталОга получили некролОг с приговОром. </vt:lpstr>
      <vt:lpstr>   Работа с тренажёрами по орфоэпии https://www.grandexam.ru/words_game/    </vt:lpstr>
      <vt:lpstr> Работа с тренажёром по орфоэпии https://povto.ru/tests/orfoepicheskij_test.htm </vt:lpstr>
      <vt:lpstr>   Работа с тренажёром по орфоэпии https://skills4u.ru/school/test_719.html  </vt:lpstr>
      <vt:lpstr>   Работа со словарями Грамота.ру. http://gramota.ru/    </vt:lpstr>
      <vt:lpstr>   </vt:lpstr>
      <vt:lpstr>Творческое задание «Как лучше запомнить ударение?» для 10 класса</vt:lpstr>
      <vt:lpstr>Не стыдно не знать-стыдно  не сомневаться!  Спасибо за внимание!</vt:lpstr>
      <vt:lpstr>Список использованной литературы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«Гимназия 1» г.Кемерово  Работа с орфоэпическими затруднениями обучающихся</dc:title>
  <dc:creator>Sony</dc:creator>
  <cp:lastModifiedBy>45</cp:lastModifiedBy>
  <cp:revision>40</cp:revision>
  <dcterms:created xsi:type="dcterms:W3CDTF">2022-02-25T20:22:58Z</dcterms:created>
  <dcterms:modified xsi:type="dcterms:W3CDTF">2024-08-30T07:24:19Z</dcterms:modified>
</cp:coreProperties>
</file>