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93" r:id="rId2"/>
    <p:sldId id="258" r:id="rId3"/>
    <p:sldId id="261" r:id="rId4"/>
    <p:sldId id="311" r:id="rId5"/>
    <p:sldId id="314" r:id="rId6"/>
    <p:sldId id="315" r:id="rId7"/>
    <p:sldId id="316" r:id="rId8"/>
    <p:sldId id="317" r:id="rId9"/>
    <p:sldId id="30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2C1B"/>
    <a:srgbClr val="66CCFF"/>
    <a:srgbClr val="BBF0FD"/>
    <a:srgbClr val="53FFA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64" autoAdjust="0"/>
    <p:restoredTop sz="94667" autoAdjust="0"/>
  </p:normalViewPr>
  <p:slideViewPr>
    <p:cSldViewPr>
      <p:cViewPr>
        <p:scale>
          <a:sx n="70" d="100"/>
          <a:sy n="70" d="100"/>
        </p:scale>
        <p:origin x="-888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DB5B7-C309-4F44-9865-0C6488F97A8A}" type="doc">
      <dgm:prSet loTypeId="urn:microsoft.com/office/officeart/2005/8/layout/hierarchy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9BABBF3-D66A-4D5D-8697-789D0FBFD113}">
      <dgm:prSet phldrT="[Текст]"/>
      <dgm:spPr/>
      <dgm:t>
        <a:bodyPr/>
        <a:lstStyle/>
        <a:p>
          <a:r>
            <a:rPr lang="ru-RU" b="0" i="0" dirty="0" smtClean="0"/>
            <a:t> 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Позитивная социализация основана на получении нового опыта с радостью и удовольствием, благодаря положительным подкреплениям, поощрениям, приятным эмоциям. 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FDFA7F9-6B63-476B-A06A-0F41548CD583}" type="parTrans" cxnId="{C802EE6B-3597-4274-8E09-1F84B579809B}">
      <dgm:prSet/>
      <dgm:spPr/>
      <dgm:t>
        <a:bodyPr/>
        <a:lstStyle/>
        <a:p>
          <a:endParaRPr lang="ru-RU"/>
        </a:p>
      </dgm:t>
    </dgm:pt>
    <dgm:pt modelId="{5803FCAE-D894-47CC-BE9C-8FF30D80975C}" type="sibTrans" cxnId="{C802EE6B-3597-4274-8E09-1F84B579809B}">
      <dgm:prSet/>
      <dgm:spPr/>
      <dgm:t>
        <a:bodyPr/>
        <a:lstStyle/>
        <a:p>
          <a:endParaRPr lang="ru-RU"/>
        </a:p>
      </dgm:t>
    </dgm:pt>
    <dgm:pt modelId="{ED41AA89-E055-40FF-84F6-C777D02A8EB0}" type="pres">
      <dgm:prSet presAssocID="{79BDB5B7-C309-4F44-9865-0C6488F97A8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B42F020-082D-498D-A7BB-95D51FBCDEAF}" type="pres">
      <dgm:prSet presAssocID="{B9BABBF3-D66A-4D5D-8697-789D0FBFD113}" presName="root" presStyleCnt="0"/>
      <dgm:spPr/>
      <dgm:t>
        <a:bodyPr/>
        <a:lstStyle/>
        <a:p>
          <a:endParaRPr lang="ru-RU"/>
        </a:p>
      </dgm:t>
    </dgm:pt>
    <dgm:pt modelId="{0643BBDF-F697-4C91-9B2E-739526497052}" type="pres">
      <dgm:prSet presAssocID="{B9BABBF3-D66A-4D5D-8697-789D0FBFD113}" presName="rootComposite" presStyleCnt="0"/>
      <dgm:spPr/>
      <dgm:t>
        <a:bodyPr/>
        <a:lstStyle/>
        <a:p>
          <a:endParaRPr lang="ru-RU"/>
        </a:p>
      </dgm:t>
    </dgm:pt>
    <dgm:pt modelId="{10DD7BFA-1B3E-4C34-9E41-1F311B89E823}" type="pres">
      <dgm:prSet presAssocID="{B9BABBF3-D66A-4D5D-8697-789D0FBFD113}" presName="rootText" presStyleLbl="node1" presStyleIdx="0" presStyleCnt="1" custScaleY="129126" custLinFactNeighborY="207"/>
      <dgm:spPr/>
      <dgm:t>
        <a:bodyPr/>
        <a:lstStyle/>
        <a:p>
          <a:endParaRPr lang="ru-RU"/>
        </a:p>
      </dgm:t>
    </dgm:pt>
    <dgm:pt modelId="{31031CB8-E931-4B4A-98EB-2B8DECF24D31}" type="pres">
      <dgm:prSet presAssocID="{B9BABBF3-D66A-4D5D-8697-789D0FBFD113}" presName="rootConnector" presStyleLbl="node1" presStyleIdx="0" presStyleCnt="1"/>
      <dgm:spPr/>
      <dgm:t>
        <a:bodyPr/>
        <a:lstStyle/>
        <a:p>
          <a:endParaRPr lang="ru-RU"/>
        </a:p>
      </dgm:t>
    </dgm:pt>
    <dgm:pt modelId="{C6819775-65F4-4DCC-8F0A-6CE6EDB11E8C}" type="pres">
      <dgm:prSet presAssocID="{B9BABBF3-D66A-4D5D-8697-789D0FBFD113}" presName="childShape" presStyleCnt="0"/>
      <dgm:spPr/>
      <dgm:t>
        <a:bodyPr/>
        <a:lstStyle/>
        <a:p>
          <a:endParaRPr lang="ru-RU"/>
        </a:p>
      </dgm:t>
    </dgm:pt>
  </dgm:ptLst>
  <dgm:cxnLst>
    <dgm:cxn modelId="{D0372A01-626F-41FC-80BA-5CB63CB519AA}" type="presOf" srcId="{79BDB5B7-C309-4F44-9865-0C6488F97A8A}" destId="{ED41AA89-E055-40FF-84F6-C777D02A8EB0}" srcOrd="0" destOrd="0" presId="urn:microsoft.com/office/officeart/2005/8/layout/hierarchy3"/>
    <dgm:cxn modelId="{C802EE6B-3597-4274-8E09-1F84B579809B}" srcId="{79BDB5B7-C309-4F44-9865-0C6488F97A8A}" destId="{B9BABBF3-D66A-4D5D-8697-789D0FBFD113}" srcOrd="0" destOrd="0" parTransId="{0FDFA7F9-6B63-476B-A06A-0F41548CD583}" sibTransId="{5803FCAE-D894-47CC-BE9C-8FF30D80975C}"/>
    <dgm:cxn modelId="{7D12F25C-9F40-4A9F-9683-D70E4E5D11C2}" type="presOf" srcId="{B9BABBF3-D66A-4D5D-8697-789D0FBFD113}" destId="{31031CB8-E931-4B4A-98EB-2B8DECF24D31}" srcOrd="1" destOrd="0" presId="urn:microsoft.com/office/officeart/2005/8/layout/hierarchy3"/>
    <dgm:cxn modelId="{ECF58602-DE7A-4DD1-8C29-92E6B6C5D5BC}" type="presOf" srcId="{B9BABBF3-D66A-4D5D-8697-789D0FBFD113}" destId="{10DD7BFA-1B3E-4C34-9E41-1F311B89E823}" srcOrd="0" destOrd="0" presId="urn:microsoft.com/office/officeart/2005/8/layout/hierarchy3"/>
    <dgm:cxn modelId="{9B6B2999-1895-47DC-AAFF-2F3A53D87A3C}" type="presParOf" srcId="{ED41AA89-E055-40FF-84F6-C777D02A8EB0}" destId="{4B42F020-082D-498D-A7BB-95D51FBCDEAF}" srcOrd="0" destOrd="0" presId="urn:microsoft.com/office/officeart/2005/8/layout/hierarchy3"/>
    <dgm:cxn modelId="{596E39B5-75A3-4293-8C81-790308C0579B}" type="presParOf" srcId="{4B42F020-082D-498D-A7BB-95D51FBCDEAF}" destId="{0643BBDF-F697-4C91-9B2E-739526497052}" srcOrd="0" destOrd="0" presId="urn:microsoft.com/office/officeart/2005/8/layout/hierarchy3"/>
    <dgm:cxn modelId="{22B98909-BC97-4EC7-BC4E-A88CC4E58102}" type="presParOf" srcId="{0643BBDF-F697-4C91-9B2E-739526497052}" destId="{10DD7BFA-1B3E-4C34-9E41-1F311B89E823}" srcOrd="0" destOrd="0" presId="urn:microsoft.com/office/officeart/2005/8/layout/hierarchy3"/>
    <dgm:cxn modelId="{3130AA5C-39DA-4396-B9BB-D93F11A6767C}" type="presParOf" srcId="{0643BBDF-F697-4C91-9B2E-739526497052}" destId="{31031CB8-E931-4B4A-98EB-2B8DECF24D31}" srcOrd="1" destOrd="0" presId="urn:microsoft.com/office/officeart/2005/8/layout/hierarchy3"/>
    <dgm:cxn modelId="{7A50BBEE-C841-4CB3-A404-ECE0EAD5ED74}" type="presParOf" srcId="{4B42F020-082D-498D-A7BB-95D51FBCDEAF}" destId="{C6819775-65F4-4DCC-8F0A-6CE6EDB11E8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933B9B-3054-45F4-AEAB-2C333744E0B8}" type="doc">
      <dgm:prSet loTypeId="urn:microsoft.com/office/officeart/2005/8/layout/chevron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D96C2A3-294B-42C2-AE7E-66485C6ED16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от рождения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до 3 лет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D782A4D-6458-4016-9383-9E5031CC36E3}" type="parTrans" cxnId="{9608B739-237C-4BEA-A32E-2690EA893940}">
      <dgm:prSet/>
      <dgm:spPr/>
      <dgm:t>
        <a:bodyPr/>
        <a:lstStyle/>
        <a:p>
          <a:endParaRPr lang="ru-RU"/>
        </a:p>
      </dgm:t>
    </dgm:pt>
    <dgm:pt modelId="{F9C69961-D110-4275-962D-D639EC452E50}" type="sibTrans" cxnId="{9608B739-237C-4BEA-A32E-2690EA893940}">
      <dgm:prSet/>
      <dgm:spPr/>
      <dgm:t>
        <a:bodyPr/>
        <a:lstStyle/>
        <a:p>
          <a:endParaRPr lang="ru-RU"/>
        </a:p>
      </dgm:t>
    </dgm:pt>
    <dgm:pt modelId="{BDE58FBB-9D89-4B7A-AE48-C84833EF1F5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от 3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до 5 лет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5E76CD15-A3D8-40AD-9A51-848060171282}" type="parTrans" cxnId="{9458E5D5-4372-4C01-869C-819211BE0359}">
      <dgm:prSet/>
      <dgm:spPr/>
      <dgm:t>
        <a:bodyPr/>
        <a:lstStyle/>
        <a:p>
          <a:endParaRPr lang="ru-RU"/>
        </a:p>
      </dgm:t>
    </dgm:pt>
    <dgm:pt modelId="{D0F8540A-9E06-446C-92B7-846A2E85EC70}" type="sibTrans" cxnId="{9458E5D5-4372-4C01-869C-819211BE0359}">
      <dgm:prSet/>
      <dgm:spPr/>
      <dgm:t>
        <a:bodyPr/>
        <a:lstStyle/>
        <a:p>
          <a:endParaRPr lang="ru-RU"/>
        </a:p>
      </dgm:t>
    </dgm:pt>
    <dgm:pt modelId="{16B776C4-7644-4738-BCEC-68A8402079A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Родители становятся активными помощниками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65C09D9D-8329-451A-B174-E60857071881}" type="parTrans" cxnId="{53B30F7A-5991-49B1-B431-15B78BC73A48}">
      <dgm:prSet/>
      <dgm:spPr/>
      <dgm:t>
        <a:bodyPr/>
        <a:lstStyle/>
        <a:p>
          <a:endParaRPr lang="ru-RU"/>
        </a:p>
      </dgm:t>
    </dgm:pt>
    <dgm:pt modelId="{768FA532-BFAC-464D-BAD5-7F39AD028F6C}" type="sibTrans" cxnId="{53B30F7A-5991-49B1-B431-15B78BC73A48}">
      <dgm:prSet/>
      <dgm:spPr/>
      <dgm:t>
        <a:bodyPr/>
        <a:lstStyle/>
        <a:p>
          <a:endParaRPr lang="ru-RU"/>
        </a:p>
      </dgm:t>
    </dgm:pt>
    <dgm:pt modelId="{204E7D51-AEB5-4632-B2D4-93DB470D88D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Дети не умеют общаться друг с другом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B4F62A5-1FE2-402E-A843-2E0D6173D210}" type="parTrans" cxnId="{E98E2788-C60C-4185-9129-38CFFE19B68E}">
      <dgm:prSet/>
      <dgm:spPr/>
      <dgm:t>
        <a:bodyPr/>
        <a:lstStyle/>
        <a:p>
          <a:endParaRPr lang="ru-RU"/>
        </a:p>
      </dgm:t>
    </dgm:pt>
    <dgm:pt modelId="{3D2ACB95-CB38-48E2-9BFB-D8AEFA93973B}" type="sibTrans" cxnId="{E98E2788-C60C-4185-9129-38CFFE19B68E}">
      <dgm:prSet/>
      <dgm:spPr/>
      <dgm:t>
        <a:bodyPr/>
        <a:lstStyle/>
        <a:p>
          <a:endParaRPr lang="ru-RU"/>
        </a:p>
      </dgm:t>
    </dgm:pt>
    <dgm:pt modelId="{AB6C5F00-72ED-42F6-9ED3-4A20B58D861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Родители - пассивные участники мероприятий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F231F92-40EC-4EA1-804E-BA4D72295A19}" type="parTrans" cxnId="{6F0E60D9-E8DE-4625-B997-E023C0436F5D}">
      <dgm:prSet/>
      <dgm:spPr/>
      <dgm:t>
        <a:bodyPr/>
        <a:lstStyle/>
        <a:p>
          <a:endParaRPr lang="ru-RU"/>
        </a:p>
      </dgm:t>
    </dgm:pt>
    <dgm:pt modelId="{F29B0729-AF38-4F0D-B7DA-ACB33CB713F8}" type="sibTrans" cxnId="{6F0E60D9-E8DE-4625-B997-E023C0436F5D}">
      <dgm:prSet/>
      <dgm:spPr/>
      <dgm:t>
        <a:bodyPr/>
        <a:lstStyle/>
        <a:p>
          <a:endParaRPr lang="ru-RU"/>
        </a:p>
      </dgm:t>
    </dgm:pt>
    <dgm:pt modelId="{C02D1641-2CCE-46FA-8576-ECC57CA8D65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Появляется общение с социальными партнерами внутри ДОО изредка вне учреждения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4FC09C8-9579-41C3-9132-D825EBBA7F57}" type="parTrans" cxnId="{AB1C087A-40BE-45A4-98B7-34547436959E}">
      <dgm:prSet/>
      <dgm:spPr/>
      <dgm:t>
        <a:bodyPr/>
        <a:lstStyle/>
        <a:p>
          <a:endParaRPr lang="ru-RU"/>
        </a:p>
      </dgm:t>
    </dgm:pt>
    <dgm:pt modelId="{9065E321-B3F1-4741-8326-662D22E19039}" type="sibTrans" cxnId="{AB1C087A-40BE-45A4-98B7-34547436959E}">
      <dgm:prSet/>
      <dgm:spPr/>
      <dgm:t>
        <a:bodyPr/>
        <a:lstStyle/>
        <a:p>
          <a:endParaRPr lang="ru-RU"/>
        </a:p>
      </dgm:t>
    </dgm:pt>
    <dgm:pt modelId="{0084AB62-C8F7-45FE-8DDC-3E11F967E0E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Дети общаются с ребятами других возрастных групп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8A58CEB-0143-44C9-839F-5D83132407BA}" type="sibTrans" cxnId="{C91470B9-6765-49D1-BE53-1A6CB8DA27C9}">
      <dgm:prSet/>
      <dgm:spPr/>
      <dgm:t>
        <a:bodyPr/>
        <a:lstStyle/>
        <a:p>
          <a:endParaRPr lang="ru-RU"/>
        </a:p>
      </dgm:t>
    </dgm:pt>
    <dgm:pt modelId="{3CE4E9F1-0879-4857-A0F9-DCD7C6E87AA4}" type="parTrans" cxnId="{C91470B9-6765-49D1-BE53-1A6CB8DA27C9}">
      <dgm:prSet/>
      <dgm:spPr/>
      <dgm:t>
        <a:bodyPr/>
        <a:lstStyle/>
        <a:p>
          <a:endParaRPr lang="ru-RU"/>
        </a:p>
      </dgm:t>
    </dgm:pt>
    <dgm:pt modelId="{09EC4C32-C034-4E45-964B-20A862F64FA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от  5 лет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до школы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C58BACE-D629-43CE-8C30-A1F427B30A86}" type="sibTrans" cxnId="{D86695B9-68B1-4E8C-8BE4-7433CE05A950}">
      <dgm:prSet/>
      <dgm:spPr/>
      <dgm:t>
        <a:bodyPr/>
        <a:lstStyle/>
        <a:p>
          <a:endParaRPr lang="ru-RU"/>
        </a:p>
      </dgm:t>
    </dgm:pt>
    <dgm:pt modelId="{BA46E32C-E177-4EBC-A618-7225001536E0}" type="parTrans" cxnId="{D86695B9-68B1-4E8C-8BE4-7433CE05A950}">
      <dgm:prSet/>
      <dgm:spPr/>
      <dgm:t>
        <a:bodyPr/>
        <a:lstStyle/>
        <a:p>
          <a:endParaRPr lang="ru-RU"/>
        </a:p>
      </dgm:t>
    </dgm:pt>
    <dgm:pt modelId="{D5E6FA7A-1AB0-4B53-8558-6B5642DDD74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Социум детей  в ДОО внутри своей  группы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A0EB90D-64A9-403E-92F1-0AE0E3181E70}" type="parTrans" cxnId="{86068659-511C-425F-AE38-C4EB8257A14B}">
      <dgm:prSet/>
      <dgm:spPr/>
      <dgm:t>
        <a:bodyPr/>
        <a:lstStyle/>
        <a:p>
          <a:endParaRPr lang="ru-RU"/>
        </a:p>
      </dgm:t>
    </dgm:pt>
    <dgm:pt modelId="{B23070C9-4F99-4612-95AB-EB9ABA4D7510}" type="sibTrans" cxnId="{86068659-511C-425F-AE38-C4EB8257A14B}">
      <dgm:prSet/>
      <dgm:spPr/>
      <dgm:t>
        <a:bodyPr/>
        <a:lstStyle/>
        <a:p>
          <a:endParaRPr lang="ru-RU"/>
        </a:p>
      </dgm:t>
    </dgm:pt>
    <dgm:pt modelId="{4D9456E5-5BEF-4296-80AC-55B22AE167EB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Родители –инициаторы, активные участники всех мероприятий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181D057-F267-4028-BB93-2F68FF56EDB0}" type="parTrans" cxnId="{B0DCFC59-250F-4B28-B463-DDD725794292}">
      <dgm:prSet/>
      <dgm:spPr/>
      <dgm:t>
        <a:bodyPr/>
        <a:lstStyle/>
        <a:p>
          <a:endParaRPr lang="ru-RU"/>
        </a:p>
      </dgm:t>
    </dgm:pt>
    <dgm:pt modelId="{3790C854-4598-4C96-B8E1-43A2A9C256BE}" type="sibTrans" cxnId="{B0DCFC59-250F-4B28-B463-DDD725794292}">
      <dgm:prSet/>
      <dgm:spPr/>
      <dgm:t>
        <a:bodyPr/>
        <a:lstStyle/>
        <a:p>
          <a:endParaRPr lang="ru-RU"/>
        </a:p>
      </dgm:t>
    </dgm:pt>
    <dgm:pt modelId="{F2884F33-6C58-41B9-97B3-234735168C7F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Постоянное общение с социальными партнерами  в ДОО и вне учреждения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CAA8E15-DD3F-4950-A21A-3C93F482B299}" type="parTrans" cxnId="{A2F83B20-48A9-4AB0-BF7C-967F57BD06F0}">
      <dgm:prSet/>
      <dgm:spPr/>
      <dgm:t>
        <a:bodyPr/>
        <a:lstStyle/>
        <a:p>
          <a:endParaRPr lang="ru-RU"/>
        </a:p>
      </dgm:t>
    </dgm:pt>
    <dgm:pt modelId="{BB217C5D-4CC6-44C5-B561-6FBA4799E7EE}" type="sibTrans" cxnId="{A2F83B20-48A9-4AB0-BF7C-967F57BD06F0}">
      <dgm:prSet/>
      <dgm:spPr/>
      <dgm:t>
        <a:bodyPr/>
        <a:lstStyle/>
        <a:p>
          <a:endParaRPr lang="ru-RU"/>
        </a:p>
      </dgm:t>
    </dgm:pt>
    <dgm:pt modelId="{25359DBE-0000-4BE7-95C6-59D2DE24CF1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Дети общаются внутри группы и вне ее стен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FFB3A91-8955-48EE-A6FF-EBD3A6691E77}" type="parTrans" cxnId="{DB082AD4-C434-4A3C-AE24-B376B09598BB}">
      <dgm:prSet/>
      <dgm:spPr/>
      <dgm:t>
        <a:bodyPr/>
        <a:lstStyle/>
        <a:p>
          <a:endParaRPr lang="ru-RU"/>
        </a:p>
      </dgm:t>
    </dgm:pt>
    <dgm:pt modelId="{DB1E185F-F096-4569-9FF3-7BB72898239A}" type="sibTrans" cxnId="{DB082AD4-C434-4A3C-AE24-B376B09598BB}">
      <dgm:prSet/>
      <dgm:spPr/>
      <dgm:t>
        <a:bodyPr/>
        <a:lstStyle/>
        <a:p>
          <a:endParaRPr lang="ru-RU"/>
        </a:p>
      </dgm:t>
    </dgm:pt>
    <dgm:pt modelId="{E6A7E9A7-F114-4959-AB56-2EF93D420964}" type="pres">
      <dgm:prSet presAssocID="{D4933B9B-3054-45F4-AEAB-2C333744E0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3B6950-99C6-4D2F-AA28-72143B103B50}" type="pres">
      <dgm:prSet presAssocID="{9D96C2A3-294B-42C2-AE7E-66485C6ED16B}" presName="composite" presStyleCnt="0"/>
      <dgm:spPr/>
      <dgm:t>
        <a:bodyPr/>
        <a:lstStyle/>
        <a:p>
          <a:endParaRPr lang="ru-RU"/>
        </a:p>
      </dgm:t>
    </dgm:pt>
    <dgm:pt modelId="{AAFCBDDA-0C07-44A6-A675-9ED58E39BE7B}" type="pres">
      <dgm:prSet presAssocID="{9D96C2A3-294B-42C2-AE7E-66485C6ED16B}" presName="parentText" presStyleLbl="alignNode1" presStyleIdx="0" presStyleCnt="3" custLinFactY="90961" custLinFactNeighborX="6647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E6797-3AF8-4790-99B8-CBE4FA5C690A}" type="pres">
      <dgm:prSet presAssocID="{9D96C2A3-294B-42C2-AE7E-66485C6ED16B}" presName="descendantText" presStyleLbl="alignAcc1" presStyleIdx="0" presStyleCnt="3" custScaleX="92432" custScaleY="122114" custLinFactNeighborX="-1247" custLinFactNeighborY="10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425DC-46E1-4138-86FE-C33A2EF64720}" type="pres">
      <dgm:prSet presAssocID="{F9C69961-D110-4275-962D-D639EC452E50}" presName="sp" presStyleCnt="0"/>
      <dgm:spPr/>
      <dgm:t>
        <a:bodyPr/>
        <a:lstStyle/>
        <a:p>
          <a:endParaRPr lang="ru-RU"/>
        </a:p>
      </dgm:t>
    </dgm:pt>
    <dgm:pt modelId="{FDF634E1-3C57-4B98-84D4-4578AED86B04}" type="pres">
      <dgm:prSet presAssocID="{BDE58FBB-9D89-4B7A-AE48-C84833EF1F5B}" presName="composite" presStyleCnt="0"/>
      <dgm:spPr/>
      <dgm:t>
        <a:bodyPr/>
        <a:lstStyle/>
        <a:p>
          <a:endParaRPr lang="ru-RU"/>
        </a:p>
      </dgm:t>
    </dgm:pt>
    <dgm:pt modelId="{1C4B4C2F-A75A-456E-94EE-77FA65965A18}" type="pres">
      <dgm:prSet presAssocID="{BDE58FBB-9D89-4B7A-AE48-C84833EF1F5B}" presName="parentText" presStyleLbl="alignNode1" presStyleIdx="1" presStyleCnt="3" custLinFactNeighborX="9315" custLinFactNeighborY="-14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359B7-4586-40E2-8DF8-89E6371393D9}" type="pres">
      <dgm:prSet presAssocID="{BDE58FBB-9D89-4B7A-AE48-C84833EF1F5B}" presName="descendantText" presStyleLbl="alignAcc1" presStyleIdx="1" presStyleCnt="3" custScaleX="92976" custScaleY="107704" custLinFactNeighborX="-786" custLinFactNeighborY="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1B70B-37BA-428C-AA6B-666014E00A3B}" type="pres">
      <dgm:prSet presAssocID="{D0F8540A-9E06-446C-92B7-846A2E85EC70}" presName="sp" presStyleCnt="0"/>
      <dgm:spPr/>
      <dgm:t>
        <a:bodyPr/>
        <a:lstStyle/>
        <a:p>
          <a:endParaRPr lang="ru-RU"/>
        </a:p>
      </dgm:t>
    </dgm:pt>
    <dgm:pt modelId="{89D5B41D-7947-4F32-B8E6-B9534DC89346}" type="pres">
      <dgm:prSet presAssocID="{09EC4C32-C034-4E45-964B-20A862F64FAA}" presName="composite" presStyleCnt="0"/>
      <dgm:spPr/>
      <dgm:t>
        <a:bodyPr/>
        <a:lstStyle/>
        <a:p>
          <a:endParaRPr lang="ru-RU"/>
        </a:p>
      </dgm:t>
    </dgm:pt>
    <dgm:pt modelId="{5081829E-F91C-4A2F-8C59-A8C16ADE0431}" type="pres">
      <dgm:prSet presAssocID="{09EC4C32-C034-4E45-964B-20A862F64FAA}" presName="parentText" presStyleLbl="alignNode1" presStyleIdx="2" presStyleCnt="3" custScaleY="108057" custLinFactY="-87511" custLinFactNeighborX="8405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855DC-BA12-4003-B19D-AB7E62466972}" type="pres">
      <dgm:prSet presAssocID="{09EC4C32-C034-4E45-964B-20A862F64FAA}" presName="descendantText" presStyleLbl="alignAcc1" presStyleIdx="2" presStyleCnt="3" custScaleX="93610" custScaleY="122304" custLinFactNeighborX="-1103" custLinFactNeighborY="7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1388A4-92D3-4B31-8C24-24006505AAEB}" type="presOf" srcId="{204E7D51-AEB5-4632-B2D4-93DB470D88D2}" destId="{225855DC-BA12-4003-B19D-AB7E62466972}" srcOrd="0" destOrd="0" presId="urn:microsoft.com/office/officeart/2005/8/layout/chevron2"/>
    <dgm:cxn modelId="{493054A3-6E9B-4EC1-83EB-8F65E91FC91C}" type="presOf" srcId="{9D96C2A3-294B-42C2-AE7E-66485C6ED16B}" destId="{AAFCBDDA-0C07-44A6-A675-9ED58E39BE7B}" srcOrd="0" destOrd="0" presId="urn:microsoft.com/office/officeart/2005/8/layout/chevron2"/>
    <dgm:cxn modelId="{C91470B9-6765-49D1-BE53-1A6CB8DA27C9}" srcId="{9D96C2A3-294B-42C2-AE7E-66485C6ED16B}" destId="{0084AB62-C8F7-45FE-8DDC-3E11F967E0ED}" srcOrd="0" destOrd="0" parTransId="{3CE4E9F1-0879-4857-A0F9-DCD7C6E87AA4}" sibTransId="{D8A58CEB-0143-44C9-839F-5D83132407BA}"/>
    <dgm:cxn modelId="{3018E2E9-9363-413C-AA0E-B9828FDF77B9}" type="presOf" srcId="{BDE58FBB-9D89-4B7A-AE48-C84833EF1F5B}" destId="{1C4B4C2F-A75A-456E-94EE-77FA65965A18}" srcOrd="0" destOrd="0" presId="urn:microsoft.com/office/officeart/2005/8/layout/chevron2"/>
    <dgm:cxn modelId="{9608B739-237C-4BEA-A32E-2690EA893940}" srcId="{D4933B9B-3054-45F4-AEAB-2C333744E0B8}" destId="{9D96C2A3-294B-42C2-AE7E-66485C6ED16B}" srcOrd="0" destOrd="0" parTransId="{1D782A4D-6458-4016-9383-9E5031CC36E3}" sibTransId="{F9C69961-D110-4275-962D-D639EC452E50}"/>
    <dgm:cxn modelId="{E98E2788-C60C-4185-9129-38CFFE19B68E}" srcId="{09EC4C32-C034-4E45-964B-20A862F64FAA}" destId="{204E7D51-AEB5-4632-B2D4-93DB470D88D2}" srcOrd="0" destOrd="0" parTransId="{8B4F62A5-1FE2-402E-A843-2E0D6173D210}" sibTransId="{3D2ACB95-CB38-48E2-9BFB-D8AEFA93973B}"/>
    <dgm:cxn modelId="{E09DED28-4139-4FB0-B814-3E7C9DE8BCDC}" type="presOf" srcId="{25359DBE-0000-4BE7-95C6-59D2DE24CF11}" destId="{D58359B7-4586-40E2-8DF8-89E6371393D9}" srcOrd="0" destOrd="0" presId="urn:microsoft.com/office/officeart/2005/8/layout/chevron2"/>
    <dgm:cxn modelId="{A923123B-7FAF-40FD-B3D2-6040FDE8CC4D}" type="presOf" srcId="{C02D1641-2CCE-46FA-8576-ECC57CA8D65D}" destId="{D58359B7-4586-40E2-8DF8-89E6371393D9}" srcOrd="0" destOrd="2" presId="urn:microsoft.com/office/officeart/2005/8/layout/chevron2"/>
    <dgm:cxn modelId="{6F0E60D9-E8DE-4625-B997-E023C0436F5D}" srcId="{09EC4C32-C034-4E45-964B-20A862F64FAA}" destId="{AB6C5F00-72ED-42F6-9ED3-4A20B58D861C}" srcOrd="1" destOrd="0" parTransId="{FF231F92-40EC-4EA1-804E-BA4D72295A19}" sibTransId="{F29B0729-AF38-4F0D-B7DA-ACB33CB713F8}"/>
    <dgm:cxn modelId="{A2F83B20-48A9-4AB0-BF7C-967F57BD06F0}" srcId="{9D96C2A3-294B-42C2-AE7E-66485C6ED16B}" destId="{F2884F33-6C58-41B9-97B3-234735168C7F}" srcOrd="2" destOrd="0" parTransId="{ACAA8E15-DD3F-4950-A21A-3C93F482B299}" sibTransId="{BB217C5D-4CC6-44C5-B561-6FBA4799E7EE}"/>
    <dgm:cxn modelId="{E85034CC-0C2C-42D7-AED2-585B88DC9F06}" type="presOf" srcId="{F2884F33-6C58-41B9-97B3-234735168C7F}" destId="{CB0E6797-3AF8-4790-99B8-CBE4FA5C690A}" srcOrd="0" destOrd="2" presId="urn:microsoft.com/office/officeart/2005/8/layout/chevron2"/>
    <dgm:cxn modelId="{E8180673-BAD1-4866-ACE9-350D13F9A84F}" type="presOf" srcId="{0084AB62-C8F7-45FE-8DDC-3E11F967E0ED}" destId="{CB0E6797-3AF8-4790-99B8-CBE4FA5C690A}" srcOrd="0" destOrd="0" presId="urn:microsoft.com/office/officeart/2005/8/layout/chevron2"/>
    <dgm:cxn modelId="{CB621BBB-0379-42A1-A4AD-42218E0312A6}" type="presOf" srcId="{09EC4C32-C034-4E45-964B-20A862F64FAA}" destId="{5081829E-F91C-4A2F-8C59-A8C16ADE0431}" srcOrd="0" destOrd="0" presId="urn:microsoft.com/office/officeart/2005/8/layout/chevron2"/>
    <dgm:cxn modelId="{DB082AD4-C434-4A3C-AE24-B376B09598BB}" srcId="{BDE58FBB-9D89-4B7A-AE48-C84833EF1F5B}" destId="{25359DBE-0000-4BE7-95C6-59D2DE24CF11}" srcOrd="0" destOrd="0" parTransId="{AFFB3A91-8955-48EE-A6FF-EBD3A6691E77}" sibTransId="{DB1E185F-F096-4569-9FF3-7BB72898239A}"/>
    <dgm:cxn modelId="{5916448D-755E-466C-9EE1-8034AC7750AE}" type="presOf" srcId="{16B776C4-7644-4738-BCEC-68A8402079A5}" destId="{D58359B7-4586-40E2-8DF8-89E6371393D9}" srcOrd="0" destOrd="1" presId="urn:microsoft.com/office/officeart/2005/8/layout/chevron2"/>
    <dgm:cxn modelId="{9458E5D5-4372-4C01-869C-819211BE0359}" srcId="{D4933B9B-3054-45F4-AEAB-2C333744E0B8}" destId="{BDE58FBB-9D89-4B7A-AE48-C84833EF1F5B}" srcOrd="1" destOrd="0" parTransId="{5E76CD15-A3D8-40AD-9A51-848060171282}" sibTransId="{D0F8540A-9E06-446C-92B7-846A2E85EC70}"/>
    <dgm:cxn modelId="{9DB998F6-3B02-4639-8CE3-AE06E16E2D6C}" type="presOf" srcId="{D5E6FA7A-1AB0-4B53-8558-6B5642DDD749}" destId="{225855DC-BA12-4003-B19D-AB7E62466972}" srcOrd="0" destOrd="2" presId="urn:microsoft.com/office/officeart/2005/8/layout/chevron2"/>
    <dgm:cxn modelId="{8EBEBCF2-53B7-41D2-8D7A-0F57FCB6C27C}" type="presOf" srcId="{4D9456E5-5BEF-4296-80AC-55B22AE167EB}" destId="{CB0E6797-3AF8-4790-99B8-CBE4FA5C690A}" srcOrd="0" destOrd="1" presId="urn:microsoft.com/office/officeart/2005/8/layout/chevron2"/>
    <dgm:cxn modelId="{53B30F7A-5991-49B1-B431-15B78BC73A48}" srcId="{BDE58FBB-9D89-4B7A-AE48-C84833EF1F5B}" destId="{16B776C4-7644-4738-BCEC-68A8402079A5}" srcOrd="1" destOrd="0" parTransId="{65C09D9D-8329-451A-B174-E60857071881}" sibTransId="{768FA532-BFAC-464D-BAD5-7F39AD028F6C}"/>
    <dgm:cxn modelId="{25738A58-8F51-44E9-9E0F-B4B1BBD8E351}" type="presOf" srcId="{D4933B9B-3054-45F4-AEAB-2C333744E0B8}" destId="{E6A7E9A7-F114-4959-AB56-2EF93D420964}" srcOrd="0" destOrd="0" presId="urn:microsoft.com/office/officeart/2005/8/layout/chevron2"/>
    <dgm:cxn modelId="{86068659-511C-425F-AE38-C4EB8257A14B}" srcId="{09EC4C32-C034-4E45-964B-20A862F64FAA}" destId="{D5E6FA7A-1AB0-4B53-8558-6B5642DDD749}" srcOrd="2" destOrd="0" parTransId="{1A0EB90D-64A9-403E-92F1-0AE0E3181E70}" sibTransId="{B23070C9-4F99-4612-95AB-EB9ABA4D7510}"/>
    <dgm:cxn modelId="{2665EEBF-649C-4449-9DEF-DC38919E8705}" type="presOf" srcId="{AB6C5F00-72ED-42F6-9ED3-4A20B58D861C}" destId="{225855DC-BA12-4003-B19D-AB7E62466972}" srcOrd="0" destOrd="1" presId="urn:microsoft.com/office/officeart/2005/8/layout/chevron2"/>
    <dgm:cxn modelId="{B0DCFC59-250F-4B28-B463-DDD725794292}" srcId="{9D96C2A3-294B-42C2-AE7E-66485C6ED16B}" destId="{4D9456E5-5BEF-4296-80AC-55B22AE167EB}" srcOrd="1" destOrd="0" parTransId="{0181D057-F267-4028-BB93-2F68FF56EDB0}" sibTransId="{3790C854-4598-4C96-B8E1-43A2A9C256BE}"/>
    <dgm:cxn modelId="{D86695B9-68B1-4E8C-8BE4-7433CE05A950}" srcId="{D4933B9B-3054-45F4-AEAB-2C333744E0B8}" destId="{09EC4C32-C034-4E45-964B-20A862F64FAA}" srcOrd="2" destOrd="0" parTransId="{BA46E32C-E177-4EBC-A618-7225001536E0}" sibTransId="{EC58BACE-D629-43CE-8C30-A1F427B30A86}"/>
    <dgm:cxn modelId="{AB1C087A-40BE-45A4-98B7-34547436959E}" srcId="{BDE58FBB-9D89-4B7A-AE48-C84833EF1F5B}" destId="{C02D1641-2CCE-46FA-8576-ECC57CA8D65D}" srcOrd="2" destOrd="0" parTransId="{54FC09C8-9579-41C3-9132-D825EBBA7F57}" sibTransId="{9065E321-B3F1-4741-8326-662D22E19039}"/>
    <dgm:cxn modelId="{D4C25F19-7DA2-47FD-AD52-C809BCF6B62A}" type="presParOf" srcId="{E6A7E9A7-F114-4959-AB56-2EF93D420964}" destId="{6D3B6950-99C6-4D2F-AA28-72143B103B50}" srcOrd="0" destOrd="0" presId="urn:microsoft.com/office/officeart/2005/8/layout/chevron2"/>
    <dgm:cxn modelId="{125984C8-1197-4283-8DC4-21E8D931CC80}" type="presParOf" srcId="{6D3B6950-99C6-4D2F-AA28-72143B103B50}" destId="{AAFCBDDA-0C07-44A6-A675-9ED58E39BE7B}" srcOrd="0" destOrd="0" presId="urn:microsoft.com/office/officeart/2005/8/layout/chevron2"/>
    <dgm:cxn modelId="{324C2EA8-19BA-4F1E-A05B-890EF296115D}" type="presParOf" srcId="{6D3B6950-99C6-4D2F-AA28-72143B103B50}" destId="{CB0E6797-3AF8-4790-99B8-CBE4FA5C690A}" srcOrd="1" destOrd="0" presId="urn:microsoft.com/office/officeart/2005/8/layout/chevron2"/>
    <dgm:cxn modelId="{447B8B7F-A540-4CAE-A394-6C8E0CC9CDC1}" type="presParOf" srcId="{E6A7E9A7-F114-4959-AB56-2EF93D420964}" destId="{AC2425DC-46E1-4138-86FE-C33A2EF64720}" srcOrd="1" destOrd="0" presId="urn:microsoft.com/office/officeart/2005/8/layout/chevron2"/>
    <dgm:cxn modelId="{3D0CB91C-3339-4901-A0D4-2AD2AC5F7949}" type="presParOf" srcId="{E6A7E9A7-F114-4959-AB56-2EF93D420964}" destId="{FDF634E1-3C57-4B98-84D4-4578AED86B04}" srcOrd="2" destOrd="0" presId="urn:microsoft.com/office/officeart/2005/8/layout/chevron2"/>
    <dgm:cxn modelId="{4DD18B8F-A721-4FC8-B9D7-13A9C50AA433}" type="presParOf" srcId="{FDF634E1-3C57-4B98-84D4-4578AED86B04}" destId="{1C4B4C2F-A75A-456E-94EE-77FA65965A18}" srcOrd="0" destOrd="0" presId="urn:microsoft.com/office/officeart/2005/8/layout/chevron2"/>
    <dgm:cxn modelId="{11F2CE80-D351-4F6A-8726-ABF8DD07C45E}" type="presParOf" srcId="{FDF634E1-3C57-4B98-84D4-4578AED86B04}" destId="{D58359B7-4586-40E2-8DF8-89E6371393D9}" srcOrd="1" destOrd="0" presId="urn:microsoft.com/office/officeart/2005/8/layout/chevron2"/>
    <dgm:cxn modelId="{B77BA940-6280-46B0-BBAC-245686A5C044}" type="presParOf" srcId="{E6A7E9A7-F114-4959-AB56-2EF93D420964}" destId="{BE51B70B-37BA-428C-AA6B-666014E00A3B}" srcOrd="3" destOrd="0" presId="urn:microsoft.com/office/officeart/2005/8/layout/chevron2"/>
    <dgm:cxn modelId="{6272CA08-5FB4-4380-AA6A-A8D86E46F32C}" type="presParOf" srcId="{E6A7E9A7-F114-4959-AB56-2EF93D420964}" destId="{89D5B41D-7947-4F32-B8E6-B9534DC89346}" srcOrd="4" destOrd="0" presId="urn:microsoft.com/office/officeart/2005/8/layout/chevron2"/>
    <dgm:cxn modelId="{8557C0FC-8434-4780-A62E-4D436E6E5B21}" type="presParOf" srcId="{89D5B41D-7947-4F32-B8E6-B9534DC89346}" destId="{5081829E-F91C-4A2F-8C59-A8C16ADE0431}" srcOrd="0" destOrd="0" presId="urn:microsoft.com/office/officeart/2005/8/layout/chevron2"/>
    <dgm:cxn modelId="{06918CC6-74BC-4876-914C-8ED12ED9F4CB}" type="presParOf" srcId="{89D5B41D-7947-4F32-B8E6-B9534DC89346}" destId="{225855DC-BA12-4003-B19D-AB7E6246697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DD7BFA-1B3E-4C34-9E41-1F311B89E823}">
      <dsp:nvSpPr>
        <dsp:cNvPr id="0" name=""/>
        <dsp:cNvSpPr/>
      </dsp:nvSpPr>
      <dsp:spPr>
        <a:xfrm>
          <a:off x="0" y="144031"/>
          <a:ext cx="7272808" cy="4695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0" i="0" kern="1200" dirty="0" smtClean="0"/>
            <a:t> </a:t>
          </a:r>
          <a:r>
            <a:rPr lang="ru-RU" sz="4200" b="0" i="0" kern="1200" dirty="0" smtClean="0">
              <a:latin typeface="Times New Roman" pitchFamily="18" charset="0"/>
              <a:cs typeface="Times New Roman" pitchFamily="18" charset="0"/>
            </a:rPr>
            <a:t>Позитивная социализация основана на получении нового опыта с радостью и удовольствием, благодаря положительным подкреплениям, поощрениям, приятным эмоциям. </a:t>
          </a:r>
          <a:endParaRPr lang="ru-RU" sz="4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4031"/>
        <a:ext cx="7272808" cy="46955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FCBDDA-0C07-44A6-A675-9ED58E39BE7B}">
      <dsp:nvSpPr>
        <dsp:cNvPr id="0" name=""/>
        <dsp:cNvSpPr/>
      </dsp:nvSpPr>
      <dsp:spPr>
        <a:xfrm rot="5400000">
          <a:off x="-108647" y="4458399"/>
          <a:ext cx="2076264" cy="145338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от рождения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до 3 лет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08647" y="4458399"/>
        <a:ext cx="2076264" cy="1453384"/>
      </dsp:txXfrm>
    </dsp:sp>
    <dsp:sp modelId="{CB0E6797-3AF8-4790-99B8-CBE4FA5C690A}">
      <dsp:nvSpPr>
        <dsp:cNvPr id="0" name=""/>
        <dsp:cNvSpPr/>
      </dsp:nvSpPr>
      <dsp:spPr>
        <a:xfrm rot="5400000">
          <a:off x="3976178" y="-2070699"/>
          <a:ext cx="1648016" cy="6143961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Дети общаются с ребятами других возрастных групп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Родители –инициаторы, активные участники всех мероприятий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Постоянное общение с социальными партнерами  в ДОО и вне учреждения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76178" y="-2070699"/>
        <a:ext cx="1648016" cy="6143961"/>
      </dsp:txXfrm>
    </dsp:sp>
    <dsp:sp modelId="{1C4B4C2F-A75A-456E-94EE-77FA65965A18}">
      <dsp:nvSpPr>
        <dsp:cNvPr id="0" name=""/>
        <dsp:cNvSpPr/>
      </dsp:nvSpPr>
      <dsp:spPr>
        <a:xfrm rot="5400000">
          <a:off x="-69870" y="2418247"/>
          <a:ext cx="2076264" cy="145338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от 3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до 5 лет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69870" y="2418247"/>
        <a:ext cx="2076264" cy="1453384"/>
      </dsp:txXfrm>
    </dsp:sp>
    <dsp:sp modelId="{D58359B7-4586-40E2-8DF8-89E6371393D9}">
      <dsp:nvSpPr>
        <dsp:cNvPr id="0" name=""/>
        <dsp:cNvSpPr/>
      </dsp:nvSpPr>
      <dsp:spPr>
        <a:xfrm rot="5400000">
          <a:off x="4104057" y="-217766"/>
          <a:ext cx="1453542" cy="6180121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Дети общаются внутри группы и вне ее стен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Родители становятся активными помощниками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Появляется общение с социальными партнерами внутри ДОО изредка вне учреждения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04057" y="-217766"/>
        <a:ext cx="1453542" cy="6180121"/>
      </dsp:txXfrm>
    </dsp:sp>
    <dsp:sp modelId="{5081829E-F91C-4A2F-8C59-A8C16ADE0431}">
      <dsp:nvSpPr>
        <dsp:cNvPr id="0" name=""/>
        <dsp:cNvSpPr/>
      </dsp:nvSpPr>
      <dsp:spPr>
        <a:xfrm rot="5400000">
          <a:off x="-166738" y="606754"/>
          <a:ext cx="2243548" cy="145338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от  5 лет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до школы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66738" y="606754"/>
        <a:ext cx="2243548" cy="1453384"/>
      </dsp:txXfrm>
    </dsp:sp>
    <dsp:sp modelId="{225855DC-BA12-4003-B19D-AB7E62466972}">
      <dsp:nvSpPr>
        <dsp:cNvPr id="0" name=""/>
        <dsp:cNvSpPr/>
      </dsp:nvSpPr>
      <dsp:spPr>
        <a:xfrm rot="5400000">
          <a:off x="3984467" y="1859484"/>
          <a:ext cx="1650580" cy="62222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Дети не умеют общаться друг с другом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Родители - пассивные участники мероприятий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Социум детей  в ДОО внутри своей  группы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84467" y="1859484"/>
        <a:ext cx="1650580" cy="6222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765C1-7B24-4585-AB16-CB080FC9E37F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89614-1BFD-495E-9F57-AC0584FED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912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F883A3-AA44-4CBA-ACFA-9841BC9AA55F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30690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4;&#1087;&#1099;&#1090;\&#1060;&#1080;&#1083;&#1100;&#1084;%20&#1074;%20&#1089;&#1083;&#1072;&#1081;&#1076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adouzkluchik@mail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"/>
          <p:cNvSpPr>
            <a:spLocks noGrp="1"/>
          </p:cNvSpPr>
          <p:nvPr>
            <p:ph type="title"/>
          </p:nvPr>
        </p:nvSpPr>
        <p:spPr>
          <a:xfrm>
            <a:off x="683568" y="4437112"/>
            <a:ext cx="7772400" cy="1362075"/>
          </a:xfrm>
        </p:spPr>
        <p:txBody>
          <a:bodyPr/>
          <a:lstStyle/>
          <a:p>
            <a:r>
              <a:rPr lang="ru-RU" altLang="ru-RU" sz="2800" b="1" smtClean="0">
                <a:solidFill>
                  <a:schemeClr val="tx2"/>
                </a:solidFill>
                <a:latin typeface="Arial" charset="0"/>
              </a:rPr>
              <a:t>                                         </a:t>
            </a:r>
          </a:p>
        </p:txBody>
      </p:sp>
      <p:sp>
        <p:nvSpPr>
          <p:cNvPr id="8196" name="Rectangle 6"/>
          <p:cNvSpPr>
            <a:spLocks/>
          </p:cNvSpPr>
          <p:nvPr/>
        </p:nvSpPr>
        <p:spPr bwMode="auto">
          <a:xfrm>
            <a:off x="4283968" y="4149080"/>
            <a:ext cx="467995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01" tIns="45150" rIns="90301" bIns="45150" anchor="ctr"/>
          <a:lstStyle/>
          <a:p>
            <a:endParaRPr lang="ru-RU" altLang="ru-RU" sz="20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-27384"/>
            <a:ext cx="8606760" cy="430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«СОШ №14» города Кемерово</a:t>
            </a:r>
            <a:endParaRPr lang="ru-RU" sz="2200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1268761"/>
            <a:ext cx="5076056" cy="33239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Веселкова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Ольга Николаевна,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  <a:endParaRPr lang="ru-RU" sz="2000" b="1" dirty="0" smtClean="0">
              <a:ln w="9000" cmpd="sng">
                <a:noFill/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ша\Desktop\DSC_8829.JPG"/>
          <p:cNvPicPr>
            <a:picLocks noChangeAspect="1" noChangeArrowheads="1"/>
          </p:cNvPicPr>
          <p:nvPr/>
        </p:nvPicPr>
        <p:blipFill>
          <a:blip r:embed="rId2" cstate="print"/>
          <a:srcRect t="4440"/>
          <a:stretch>
            <a:fillRect/>
          </a:stretch>
        </p:blipFill>
        <p:spPr bwMode="auto">
          <a:xfrm flipH="1">
            <a:off x="179511" y="1268760"/>
            <a:ext cx="3888433" cy="554461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3594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008" y="44624"/>
            <a:ext cx="9071992" cy="175432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0000"/>
                </a:solidFill>
                <a:latin typeface="Times New Roman"/>
              </a:rPr>
              <a:t>РЕАЛИЗАЦИЯ МОДЕЛИ </a:t>
            </a:r>
          </a:p>
          <a:p>
            <a:pPr algn="ctr"/>
            <a:r>
              <a:rPr lang="ru-RU" sz="2700" b="1" dirty="0" smtClean="0">
                <a:solidFill>
                  <a:srgbClr val="000000"/>
                </a:solidFill>
                <a:latin typeface="Times New Roman"/>
              </a:rPr>
              <a:t>ПОЗИТИВНОЙ </a:t>
            </a:r>
            <a:r>
              <a:rPr lang="ru-RU" sz="2700" b="1" smtClean="0">
                <a:solidFill>
                  <a:srgbClr val="000000"/>
                </a:solidFill>
                <a:latin typeface="Times New Roman"/>
              </a:rPr>
              <a:t>СОЦИАЛИЗАЦИИ </a:t>
            </a:r>
            <a:r>
              <a:rPr lang="ru-RU" sz="2700" b="1" smtClean="0">
                <a:solidFill>
                  <a:srgbClr val="000000"/>
                </a:solidFill>
                <a:latin typeface="Times New Roman"/>
              </a:rPr>
              <a:t>ДЕТЕЙ</a:t>
            </a:r>
            <a:endParaRPr lang="ru-RU" sz="2700" b="1" cap="all" dirty="0" smtClean="0">
              <a:ln w="9000" cmpd="sng">
                <a:noFill/>
                <a:prstDash val="solid"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b="1" cap="all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ВЗАИМОДЕЙСТВИЕ С СЕМЬЯМИ </a:t>
            </a:r>
          </a:p>
          <a:p>
            <a:pPr algn="ctr"/>
            <a:r>
              <a:rPr lang="ru-RU" sz="2700" b="1" cap="all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Социальными ПАРТНЕРАМИ</a:t>
            </a:r>
          </a:p>
        </p:txBody>
      </p:sp>
      <p:graphicFrame>
        <p:nvGraphicFramePr>
          <p:cNvPr id="15" name="Схема 14"/>
          <p:cNvGraphicFramePr/>
          <p:nvPr/>
        </p:nvGraphicFramePr>
        <p:xfrm>
          <a:off x="1403648" y="1844824"/>
          <a:ext cx="727280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2" descr="https://drasler.ru/wp-content/uploads/2019/05/%D0%A0%D0%B8%D1%81%D1%83%D0%BD%D0%BE%D0%BA-%D0%BC%D0%B0%D0%BB%D1%8B%D1%88-%D0%B4%D0%BB%D1%8F-%D0%B4%D0%B5%D1%82%D0%B5%D0%B9-001-594x102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8520" y="3454674"/>
            <a:ext cx="1864770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static9.depositphotos.com/1676408/1155/v/950/depositphotos_11554272-stock-illustration-vector-party-stream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45" r="22039" b="16487"/>
          <a:stretch>
            <a:fillRect/>
          </a:stretch>
        </p:blipFill>
        <p:spPr bwMode="auto">
          <a:xfrm flipH="1">
            <a:off x="-67547" y="548680"/>
            <a:ext cx="1327179" cy="5865872"/>
          </a:xfrm>
          <a:prstGeom prst="rect">
            <a:avLst/>
          </a:prstGeom>
          <a:noFill/>
          <a:effectLst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08500"/>
            <a:ext cx="8229600" cy="1617663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5124" name="AutoShape 4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http://img-fotki.yandex.ru/get/6437/177106020.7/0_96ede_301316e4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0" name="Схема 19"/>
          <p:cNvGraphicFramePr/>
          <p:nvPr/>
        </p:nvGraphicFramePr>
        <p:xfrm>
          <a:off x="1043608" y="476672"/>
          <a:ext cx="8100392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-27384"/>
            <a:ext cx="9144000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«Витки серпантина дошкольного детства»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5983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714752"/>
            <a:ext cx="8429652" cy="2411411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5124" name="AutoShape 4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http://img-fotki.yandex.ru/get/6437/177106020.7/0_96ede_301316e4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1547664" y="80786"/>
            <a:ext cx="7524328" cy="1620022"/>
            <a:chOff x="1436932" y="3981472"/>
            <a:chExt cx="6667481" cy="1334294"/>
          </a:xfrm>
        </p:grpSpPr>
        <p:sp>
          <p:nvSpPr>
            <p:cNvPr id="19" name="Прямоугольник с двумя скругленными соседними углами 18"/>
            <p:cNvSpPr/>
            <p:nvPr/>
          </p:nvSpPr>
          <p:spPr>
            <a:xfrm rot="5400000">
              <a:off x="4103526" y="1314878"/>
              <a:ext cx="1334294" cy="6667481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1436933" y="4046607"/>
              <a:ext cx="6602346" cy="1204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800" kern="1200" dirty="0" smtClean="0">
                  <a:latin typeface="Times New Roman" pitchFamily="18" charset="0"/>
                  <a:cs typeface="Times New Roman" pitchFamily="18" charset="0"/>
                </a:rPr>
                <a:t>Дети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учатся </a:t>
              </a:r>
              <a:r>
                <a:rPr lang="ru-RU" sz="2800" kern="1200" dirty="0" smtClean="0">
                  <a:latin typeface="Times New Roman" pitchFamily="18" charset="0"/>
                  <a:cs typeface="Times New Roman" pitchFamily="18" charset="0"/>
                </a:rPr>
                <a:t> общаться друг с другом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800" kern="1200" dirty="0" smtClean="0">
                  <a:latin typeface="Times New Roman" pitchFamily="18" charset="0"/>
                  <a:cs typeface="Times New Roman" pitchFamily="18" charset="0"/>
                </a:rPr>
                <a:t>Родители пассивные помощники и слушатели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800" kern="1200" dirty="0" smtClean="0">
                  <a:latin typeface="Times New Roman" pitchFamily="18" charset="0"/>
                  <a:cs typeface="Times New Roman" pitchFamily="18" charset="0"/>
                </a:rPr>
                <a:t>Социум детей  в ДОО внутри своей  группы</a:t>
              </a:r>
              <a:endParaRPr lang="ru-RU" sz="28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07504" y="0"/>
            <a:ext cx="1296144" cy="6858000"/>
            <a:chOff x="81877" y="3970237"/>
            <a:chExt cx="1436932" cy="2052760"/>
          </a:xfrm>
        </p:grpSpPr>
        <p:sp>
          <p:nvSpPr>
            <p:cNvPr id="22" name="Нашивка 21"/>
            <p:cNvSpPr/>
            <p:nvPr/>
          </p:nvSpPr>
          <p:spPr>
            <a:xfrm rot="5400000">
              <a:off x="-226037" y="4278151"/>
              <a:ext cx="2052760" cy="14369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23" name="Нашивка 4"/>
            <p:cNvSpPr/>
            <p:nvPr/>
          </p:nvSpPr>
          <p:spPr>
            <a:xfrm>
              <a:off x="81877" y="4688703"/>
              <a:ext cx="1436932" cy="61582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от рождения д</a:t>
              </a: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о 3 лет</a:t>
              </a:r>
              <a:endParaRPr lang="ru-RU" sz="1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1475656" y="1785926"/>
            <a:ext cx="76683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Игры и общение дошкольников друг с другом в группе сверстников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Адаптация дошкольников к условиям пребывания в ДОО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Консультирование родителей воспитанников по индивидуальным вопросам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Информационные родительские собрания</a:t>
            </a:r>
          </a:p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08500"/>
            <a:ext cx="8229600" cy="1617663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5124" name="AutoShape 4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http://img-fotki.yandex.ru/get/6437/177106020.7/0_96ede_301316e4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0" y="260648"/>
            <a:ext cx="1285884" cy="6572272"/>
            <a:chOff x="81877" y="3970237"/>
            <a:chExt cx="1436932" cy="2052760"/>
          </a:xfrm>
        </p:grpSpPr>
        <p:sp>
          <p:nvSpPr>
            <p:cNvPr id="22" name="Нашивка 21"/>
            <p:cNvSpPr/>
            <p:nvPr/>
          </p:nvSpPr>
          <p:spPr>
            <a:xfrm rot="5400000">
              <a:off x="-226037" y="4278151"/>
              <a:ext cx="2052760" cy="14369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23" name="Нашивка 4"/>
            <p:cNvSpPr/>
            <p:nvPr/>
          </p:nvSpPr>
          <p:spPr>
            <a:xfrm>
              <a:off x="81877" y="4688703"/>
              <a:ext cx="1436932" cy="61582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от 3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 до</a:t>
              </a: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5 </a:t>
              </a: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лет</a:t>
              </a:r>
              <a:endParaRPr lang="ru-RU" sz="1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2143108" y="1785926"/>
            <a:ext cx="6286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619671" y="50001"/>
            <a:ext cx="7429520" cy="1722816"/>
            <a:chOff x="1303374" y="2193434"/>
            <a:chExt cx="6667481" cy="1437088"/>
          </a:xfrm>
        </p:grpSpPr>
        <p:sp>
          <p:nvSpPr>
            <p:cNvPr id="17" name="Прямоугольник с двумя скругленными соседними углами 16"/>
            <p:cNvSpPr/>
            <p:nvPr/>
          </p:nvSpPr>
          <p:spPr>
            <a:xfrm rot="5400000">
              <a:off x="3918571" y="-421763"/>
              <a:ext cx="1437088" cy="6667481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1367998" y="2273674"/>
              <a:ext cx="6597328" cy="12967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Родители становятся </a:t>
              </a:r>
              <a:r>
                <a:rPr lang="ru-RU" sz="2400" b="0" kern="1200" dirty="0" smtClean="0">
                  <a:latin typeface="Times New Roman" pitchFamily="18" charset="0"/>
                  <a:cs typeface="Times New Roman" pitchFamily="18" charset="0"/>
                </a:rPr>
                <a:t>активными </a:t>
              </a: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помощниками</a:t>
              </a: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Дети общаются внутри группы и </a:t>
              </a:r>
              <a:r>
                <a:rPr lang="ru-RU" sz="2400" b="0" kern="1200" dirty="0" smtClean="0">
                  <a:latin typeface="Times New Roman" pitchFamily="18" charset="0"/>
                  <a:cs typeface="Times New Roman" pitchFamily="18" charset="0"/>
                </a:rPr>
                <a:t>вне ее стен</a:t>
              </a:r>
              <a:endParaRPr lang="ru-RU" sz="2400" b="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Появляется общение с соц.партнерами внутри ДОО изредка вне учреждения</a:t>
              </a: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143108" y="1785926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75656" y="1772816"/>
            <a:ext cx="76683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Консультации родителей со специалистами ДОО (учитель - логопед, медицинский работник, педагоги дополнительного образования)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Родительские собрания: тренинги, практикумы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Межгрупповые мероприятия в ДОО для дошкольников  (масленица, колядки, рождественские посиделки)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Реализация  педагогических проектов с участием родителей и социальных партнеров</a:t>
            </a:r>
          </a:p>
          <a:p>
            <a:pPr lvl="0">
              <a:buFont typeface="Wingdings" pitchFamily="2" charset="2"/>
              <a:buChar char="Ø"/>
            </a:pPr>
            <a:endParaRPr lang="ru-RU" sz="1600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08500"/>
            <a:ext cx="8229600" cy="1617663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5124" name="AutoShape 4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://img-fotki.yandex.ru/get/6438/177106020.7/0_96edf_f06a831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http://img-fotki.yandex.ru/get/6437/177106020.7/0_96ede_301316e4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20"/>
          <p:cNvGrpSpPr/>
          <p:nvPr/>
        </p:nvGrpSpPr>
        <p:grpSpPr>
          <a:xfrm>
            <a:off x="107504" y="0"/>
            <a:ext cx="1357322" cy="6858000"/>
            <a:chOff x="81877" y="3970237"/>
            <a:chExt cx="1436932" cy="2052760"/>
          </a:xfrm>
        </p:grpSpPr>
        <p:sp>
          <p:nvSpPr>
            <p:cNvPr id="22" name="Нашивка 21"/>
            <p:cNvSpPr/>
            <p:nvPr/>
          </p:nvSpPr>
          <p:spPr>
            <a:xfrm rot="5400000">
              <a:off x="-226037" y="4278151"/>
              <a:ext cx="2052760" cy="14369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23" name="Нашивка 4"/>
            <p:cNvSpPr/>
            <p:nvPr/>
          </p:nvSpPr>
          <p:spPr>
            <a:xfrm>
              <a:off x="81877" y="4688703"/>
              <a:ext cx="1428760" cy="61582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от 5 лет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до школы</a:t>
              </a:r>
              <a:endParaRPr lang="ru-RU" sz="1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2143108" y="1785926"/>
            <a:ext cx="6286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43108" y="1785926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1475657" y="72012"/>
            <a:ext cx="7560839" cy="6597348"/>
            <a:chOff x="1436933" y="158220"/>
            <a:chExt cx="6636324" cy="1629359"/>
          </a:xfrm>
        </p:grpSpPr>
        <p:sp>
          <p:nvSpPr>
            <p:cNvPr id="24" name="Прямоугольник с двумя скругленными соседними углами 23"/>
            <p:cNvSpPr/>
            <p:nvPr/>
          </p:nvSpPr>
          <p:spPr>
            <a:xfrm rot="5400000">
              <a:off x="3988040" y="-2297637"/>
              <a:ext cx="1629359" cy="654107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1436933" y="237759"/>
              <a:ext cx="6587942" cy="1470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Дети общаются с ребятами других возрастных групп (соревнования, конкурсы, праздники, развлечения для младших детей, совместные походы, экскурсии)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Родители –инициаторы, активные участники всех мероприятий (предлагают номера для концертов, игры для праздников, выбирают роли по своему желанию, выбирают костюмы, предлагают темы для совместных проектов, мастер – классы)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Социальные партнеры помогают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 организации м</a:t>
              </a:r>
              <a:r>
                <a:rPr lang="ru-RU" sz="2400" kern="1200" dirty="0" smtClean="0">
                  <a:latin typeface="Times New Roman" pitchFamily="18" charset="0"/>
                  <a:cs typeface="Times New Roman" pitchFamily="18" charset="0"/>
                </a:rPr>
                <a:t>ероприятий   в ДОО и вне учреждения (интерактивные экскурсии, игры, практикумы)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979712" y="191683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30683"/>
            <a:ext cx="9036496" cy="2462213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F2C1B"/>
                </a:solidFill>
                <a:latin typeface="Times New Roman" pitchFamily="18" charset="0"/>
                <a:cs typeface="Times New Roman" pitchFamily="18" charset="0"/>
              </a:rPr>
              <a:t>Краски лета </a:t>
            </a:r>
            <a:endParaRPr lang="ru-RU" sz="2800" b="1" dirty="0" smtClean="0">
              <a:solidFill>
                <a:srgbClr val="CF2C1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 – педагогический проект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реализации модели позитивной социализации личности дошкольника посредством активного взаимодействия участников образовательных отношений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28736"/>
            <a:ext cx="8643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Наташа\Desktop\видеоролик\ИЛЬЯ ПРАЗДНИК.95 ЛЕТ ТЯЖИНСКОМУ РАЙОНУ 189.JPG"/>
          <p:cNvPicPr>
            <a:picLocks noChangeAspect="1" noChangeArrowheads="1"/>
          </p:cNvPicPr>
          <p:nvPr/>
        </p:nvPicPr>
        <p:blipFill>
          <a:blip r:embed="rId2" cstate="print"/>
          <a:srcRect t="2157" r="11704"/>
          <a:stretch>
            <a:fillRect/>
          </a:stretch>
        </p:blipFill>
        <p:spPr bwMode="auto">
          <a:xfrm>
            <a:off x="1259632" y="2492896"/>
            <a:ext cx="6624736" cy="4320480"/>
          </a:xfrm>
          <a:prstGeom prst="rect">
            <a:avLst/>
          </a:prstGeom>
          <a:noFill/>
          <a:ln w="19050">
            <a:solidFill>
              <a:srgbClr val="CF2C1B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Фильм в слай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?r=AyH4iRPQ2q0otWIFepML2LxRfnbPeejMUpkHAaxCNrAA8A"/>
          <p:cNvPicPr>
            <a:picLocks noChangeAspect="1" noChangeArrowheads="1"/>
          </p:cNvPicPr>
          <p:nvPr/>
        </p:nvPicPr>
        <p:blipFill>
          <a:blip r:embed="rId3" cstate="print"/>
          <a:srcRect t="22233"/>
          <a:stretch>
            <a:fillRect/>
          </a:stretch>
        </p:blipFill>
        <p:spPr bwMode="auto">
          <a:xfrm>
            <a:off x="179512" y="2135702"/>
            <a:ext cx="4032448" cy="4533658"/>
          </a:xfrm>
          <a:prstGeom prst="rect">
            <a:avLst/>
          </a:prstGeom>
          <a:ln w="190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57129"/>
            <a:ext cx="90726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«Ввести ребенка в мир человеческих отношений-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из важных задач воспитания личности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дошкольного возраста»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2132856"/>
            <a:ext cx="4320480" cy="4536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МАДОУ «Тяжинский детский сад №3 «Золотой ключик»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(384 49) 21-0-35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652240,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Российская Федерация, 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Кемеровская область,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Тяжинский район,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пгт.Тяжинский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ул. Первомайская, 22 б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электронная почта: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madouzkluchik@mail.ru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3573</TotalTime>
  <Words>406</Words>
  <Application>Microsoft Office PowerPoint</Application>
  <PresentationFormat>Экран (4:3)</PresentationFormat>
  <Paragraphs>135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Боковской детский сад «Колокольчик»</dc:title>
  <dc:creator>admin</dc:creator>
  <cp:lastModifiedBy>Ольга</cp:lastModifiedBy>
  <cp:revision>378</cp:revision>
  <dcterms:created xsi:type="dcterms:W3CDTF">2016-11-16T13:19:02Z</dcterms:created>
  <dcterms:modified xsi:type="dcterms:W3CDTF">2024-09-12T13:41:46Z</dcterms:modified>
</cp:coreProperties>
</file>