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  <p:sldId id="263" r:id="rId9"/>
    <p:sldId id="264" r:id="rId10"/>
    <p:sldId id="265" r:id="rId11"/>
    <p:sldId id="273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14.09.24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14.09.24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14.09.24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14.09.24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14.09.24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14.09.24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14.09.24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14.09.24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14.09.24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14.09.24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14.09.24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сб 14.09.24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rasp.yandex.ru/thread/R_113J_112?departure_from=2024-09-14+19:19:00&amp;station_from=9606484" TargetMode="External"/><Relationship Id="rId3" Type="http://schemas.openxmlformats.org/officeDocument/2006/relationships/hyperlink" Target="https://rasp.yandex.ru/station/9606484/" TargetMode="External"/><Relationship Id="rId7" Type="http://schemas.openxmlformats.org/officeDocument/2006/relationships/hyperlink" Target="https://rasp.yandex.ru/thread/R_114J_112?departure_from=2024-09-14+09:41:00&amp;station_from=9606484" TargetMode="External"/><Relationship Id="rId2" Type="http://schemas.openxmlformats.org/officeDocument/2006/relationships/hyperlink" Target="https://yandex.ru/maps?text=54.423581,50.800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asp.yandex.ru/thread/R_392U_112?departure_from=2024-09-14+09:12:00&amp;station_from=9606484" TargetMode="External"/><Relationship Id="rId5" Type="http://schemas.openxmlformats.org/officeDocument/2006/relationships/hyperlink" Target="https://rasp.yandex.ru/thread/R_391U_112?departure_from=2024-09-14+08:23:00&amp;station_from=9606484" TargetMode="External"/><Relationship Id="rId4" Type="http://schemas.openxmlformats.org/officeDocument/2006/relationships/hyperlink" Target="https://rasp.yandex.ru/station/9606484/?event=arrival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8%D0%BD%D0%B4%D0%B8%D1%8F" TargetMode="External"/><Relationship Id="rId3" Type="http://schemas.openxmlformats.org/officeDocument/2006/relationships/hyperlink" Target="https://ru.wikipedia.org/wiki/%D0%9C%D0%B5%D0%B6%D0%B4%D1%83%D0%BD%D0%B0%D1%80%D0%BE%D0%B4%D0%BD%D1%8B%D0%B9_%D1%81%D0%BE%D1%8E%D0%B7_%D0%B6%D0%B5%D0%BB%D0%B5%D0%B7%D0%BD%D1%8B%D1%85_%D0%B4%D0%BE%D1%80%D0%BE%D0%B3" TargetMode="External"/><Relationship Id="rId7" Type="http://schemas.openxmlformats.org/officeDocument/2006/relationships/hyperlink" Target="https://ru.wikipedia.org/wiki/%D0%A0%D0%BE%D1%81%D1%81%D0%B8%D1%8F" TargetMode="External"/><Relationship Id="rId2" Type="http://schemas.openxmlformats.org/officeDocument/2006/relationships/hyperlink" Target="https://ru.wikipedia.org/wiki/%D0%96%D0%B5%D0%BB%D0%B5%D0%B7%D0%BD%D0%BE%D0%B4%D0%BE%D1%80%D0%BE%D0%B6%D0%BD%D0%B0%D1%8F_%D1%81%D0%B5%D1%82%D1%8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8%D1%82%D0%B0%D0%B9" TargetMode="External"/><Relationship Id="rId5" Type="http://schemas.openxmlformats.org/officeDocument/2006/relationships/hyperlink" Target="https://ru.wikipedia.org/wiki/%D0%A1%D0%BF%D0%B8%D1%81%D0%BE%D0%BA_%D1%81%D1%82%D1%80%D0%B0%D0%BD_%D0%BF%D0%BE_%D0%B4%D0%BB%D0%B8%D0%BD%D0%B5_%D1%81%D0%B5%D1%82%D0%B8_%D0%B6%D0%B5%D0%BB%D0%B5%D0%B7%D0%BD%D1%8B%D1%85_%D0%B4%D0%BE%D1%80%D0%BE%D0%B3" TargetMode="External"/><Relationship Id="rId4" Type="http://schemas.openxmlformats.org/officeDocument/2006/relationships/hyperlink" Target="https://ru.wikipedia.org/wiki/%D0%A1%D0%BE%D0%B5%D0%B4%D0%B8%D0%BD%D1%91%D0%BD%D0%BD%D1%8B%D0%B5_%D0%A8%D1%82%D0%B0%D1%82%D1%8B_%D0%90%D0%BC%D0%B5%D1%80%D0%B8%D0%BA%D0%B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7772400" cy="1470025"/>
          </a:xfrm>
        </p:spPr>
        <p:txBody>
          <a:bodyPr/>
          <a:lstStyle/>
          <a:p>
            <a:r>
              <a:rPr lang="ru-RU" dirty="0" smtClean="0"/>
              <a:t>Железнодорожный транспорт</a:t>
            </a:r>
            <a:endParaRPr lang="ru-RU" dirty="0"/>
          </a:p>
        </p:txBody>
      </p:sp>
      <p:pic>
        <p:nvPicPr>
          <p:cNvPr id="3074" name="Picture 2" descr="https://avatars.mds.yandex.net/get-entity_search/1922058/841442554/S600xU_2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2816"/>
            <a:ext cx="6504657" cy="4336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498178"/>
          </a:xfrm>
        </p:spPr>
        <p:txBody>
          <a:bodyPr>
            <a:normAutofit/>
          </a:bodyPr>
          <a:lstStyle/>
          <a:p>
            <a:r>
              <a:rPr lang="ru-RU" sz="2700" dirty="0" smtClean="0">
                <a:latin typeface="Book Antiqua" pitchFamily="18" charset="0"/>
              </a:rPr>
              <a:t>Сапсан Максимальная конструкционная скорость поезда «Сапсан» составляет 300 км/ч</a:t>
            </a:r>
            <a:r>
              <a:rPr lang="ru-RU" dirty="0" smtClean="0">
                <a:latin typeface="Gabriola" pitchFamily="82" charset="0"/>
              </a:rPr>
              <a:t>.</a:t>
            </a:r>
            <a:endParaRPr lang="ru-RU" dirty="0">
              <a:latin typeface="Gabriola" pitchFamily="82" charset="0"/>
            </a:endParaRPr>
          </a:p>
        </p:txBody>
      </p:sp>
      <p:sp>
        <p:nvSpPr>
          <p:cNvPr id="22530" name="AutoShape 2" descr="C:\Users\User\Desktop\S600xU_2x (2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C:\Users\User\Desktop\S600xU_2x (3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C:\Users\User\Desktop\S600xU_2x (3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6" name="Picture 8" descr="https://avatars.mds.yandex.net/get-entity_search/4731417/954029531/S600xU_2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16832"/>
            <a:ext cx="6408712" cy="44381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Двухэтажный поезд</a:t>
            </a:r>
            <a:endParaRPr lang="ru-RU" dirty="0"/>
          </a:p>
        </p:txBody>
      </p:sp>
      <p:sp>
        <p:nvSpPr>
          <p:cNvPr id="1026" name="AutoShape 2" descr="C:\Users\User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444423" cy="4747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Профессии на </a:t>
            </a:r>
            <a:r>
              <a:rPr lang="ru-RU" dirty="0" err="1" smtClean="0"/>
              <a:t>ж\д</a:t>
            </a:r>
            <a:r>
              <a:rPr lang="ru-RU" dirty="0" smtClean="0"/>
              <a:t> транспорте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595021"/>
            <a:ext cx="67687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некоторые профессии на железной дороге: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Машинисты — управляют подвижным составом железной дороги.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Путейцы — занимаются строительством, ремонтом и обслуживанием железнодорожного пути.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Вагонщики — занимаются осмотром, ремонтом и техническим обслуживанием вагонов разных типов.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Проводники — обслуживают пассажиров в поездах дальнего и пригородного следования.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Диспетчеры — организуют и контролируют движение поездов на определенном участке железной дороги.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Какая профессия у этих мужчин?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080023" cy="537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Нашему городу 115 ЛЕТ,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 возник как станция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Нурлат основан в 1909 году как посёлок в связи со строительством железнодорожной линии Симбирск — Уфа. В 1911 году построена станция Нурлат.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573016"/>
            <a:ext cx="4176464" cy="3128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Современный вокзал Нурлата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7704856" cy="5119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Поезда через Нурлат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1628800"/>
            <a:ext cx="4186808" cy="4497363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Расписание поездов по вокзалу Нурлат. Отправление</a:t>
            </a:r>
          </a:p>
          <a:p>
            <a:r>
              <a:rPr lang="ru-RU" dirty="0" smtClean="0"/>
              <a:t>Распечатать</a:t>
            </a:r>
          </a:p>
          <a:p>
            <a:r>
              <a:rPr lang="ru-RU" dirty="0" smtClean="0">
                <a:hlinkClick r:id="rId2"/>
              </a:rPr>
              <a:t>Линейная ул., 12</a:t>
            </a:r>
            <a:endParaRPr lang="ru-RU" dirty="0" smtClean="0"/>
          </a:p>
          <a:p>
            <a:r>
              <a:rPr lang="ru-RU" b="1" dirty="0" smtClean="0">
                <a:hlinkClick r:id="rId3"/>
              </a:rPr>
              <a:t>Отправление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Прибытие</a:t>
            </a:r>
            <a:endParaRPr lang="ru-RU" dirty="0" smtClean="0"/>
          </a:p>
          <a:p>
            <a:r>
              <a:rPr lang="ru-RU" b="1" dirty="0" smtClean="0"/>
              <a:t>14 сентября, суббота</a:t>
            </a:r>
          </a:p>
          <a:p>
            <a:r>
              <a:rPr lang="ru-RU" dirty="0" smtClean="0"/>
              <a:t>Указано местное время</a:t>
            </a:r>
          </a:p>
          <a:p>
            <a:r>
              <a:rPr lang="ru-RU" dirty="0" smtClean="0"/>
              <a:t>08:23</a:t>
            </a:r>
          </a:p>
          <a:p>
            <a:r>
              <a:rPr lang="ru-RU" dirty="0" smtClean="0">
                <a:hlinkClick r:id="rId5"/>
              </a:rPr>
              <a:t>Челябинск — Москва</a:t>
            </a:r>
            <a:r>
              <a:rPr lang="ru-RU" dirty="0" smtClean="0"/>
              <a:t>391У</a:t>
            </a:r>
          </a:p>
          <a:p>
            <a:r>
              <a:rPr lang="ru-RU" dirty="0" smtClean="0"/>
              <a:t>09:12</a:t>
            </a:r>
          </a:p>
          <a:p>
            <a:r>
              <a:rPr lang="ru-RU" dirty="0" smtClean="0">
                <a:hlinkClick r:id="rId6"/>
              </a:rPr>
              <a:t>Москва — Челябинск</a:t>
            </a:r>
            <a:r>
              <a:rPr lang="ru-RU" dirty="0" smtClean="0"/>
              <a:t>392У</a:t>
            </a:r>
          </a:p>
          <a:p>
            <a:r>
              <a:rPr lang="ru-RU" dirty="0" smtClean="0"/>
              <a:t>09:41</a:t>
            </a:r>
          </a:p>
          <a:p>
            <a:r>
              <a:rPr lang="ru-RU" dirty="0" smtClean="0">
                <a:hlinkClick r:id="rId7"/>
              </a:rPr>
              <a:t>Рузаевка — Уфа</a:t>
            </a:r>
            <a:r>
              <a:rPr lang="ru-RU" dirty="0" smtClean="0"/>
              <a:t>114Й</a:t>
            </a:r>
          </a:p>
          <a:p>
            <a:r>
              <a:rPr lang="ru-RU" dirty="0" smtClean="0"/>
              <a:t>19:19</a:t>
            </a:r>
          </a:p>
          <a:p>
            <a:r>
              <a:rPr lang="ru-RU" dirty="0" smtClean="0">
                <a:hlinkClick r:id="rId8"/>
              </a:rPr>
              <a:t>Уфа — Рузаевка</a:t>
            </a:r>
            <a:r>
              <a:rPr lang="ru-RU" dirty="0" smtClean="0"/>
              <a:t>113Й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916832"/>
            <a:ext cx="3312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Поезд 353Е/354Е Пермь — Имеретинский курорт (Олимпийский парк)</a:t>
            </a:r>
            <a:endParaRPr lang="ru-RU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C:\Users\User\Desktop\i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7541568" cy="50277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43608" y="836712"/>
            <a:ext cx="3129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Поезд – музей </a:t>
            </a:r>
            <a:endParaRPr lang="ru-RU" sz="3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9144000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Железные дороги России</a:t>
            </a:r>
            <a:endParaRPr lang="ru-RU" sz="3600" dirty="0">
              <a:latin typeface="+mn-lt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7776864" cy="46013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1484784"/>
            <a:ext cx="82809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Протяжённость  железных дорог России 122 000 км Сколько это в   экваторах?</a:t>
            </a:r>
            <a:endParaRPr lang="ru-RU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Arial Black" pitchFamily="34" charset="0"/>
              </a:rPr>
              <a:t> На каком месте Россия среди стран мира?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Список стран по длине </a:t>
            </a:r>
            <a:r>
              <a:rPr lang="ru-RU" sz="1800" b="1" dirty="0" smtClean="0">
                <a:latin typeface="Arial Black" pitchFamily="34" charset="0"/>
                <a:hlinkClick r:id="rId2" tooltip="Железнодорожная сеть"/>
              </a:rPr>
              <a:t>сети железных дорог</a:t>
            </a:r>
            <a:r>
              <a:rPr lang="ru-RU" sz="1800" dirty="0" smtClean="0">
                <a:latin typeface="Arial Black" pitchFamily="34" charset="0"/>
              </a:rPr>
              <a:t> — основан на данных </a:t>
            </a:r>
            <a:r>
              <a:rPr lang="ru-RU" sz="1800" dirty="0" smtClean="0">
                <a:latin typeface="Arial Black" pitchFamily="34" charset="0"/>
                <a:hlinkClick r:id="rId3" tooltip="Международный союз железных дорог"/>
              </a:rPr>
              <a:t>Международного союза железных дорог</a:t>
            </a:r>
            <a:endParaRPr lang="ru-RU" sz="1800" dirty="0"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931226" cy="2857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1871"/>
                <a:gridCol w="1321871"/>
                <a:gridCol w="1321871"/>
                <a:gridCol w="1321871"/>
                <a:gridCol w="1321871"/>
                <a:gridCol w="1321871"/>
              </a:tblGrid>
              <a:tr h="662603"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страна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длина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электроф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прошлом</a:t>
                      </a:r>
                      <a:endParaRPr lang="ru-RU" dirty="0"/>
                    </a:p>
                  </a:txBody>
                  <a:tcPr/>
                </a:tc>
              </a:tr>
              <a:tr h="383889">
                <a:tc>
                  <a:txBody>
                    <a:bodyPr/>
                    <a:lstStyle/>
                    <a:p>
                      <a:r>
                        <a:rPr lang="ru-RU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Arial Black" pitchFamily="34" charset="0"/>
                        </a:rPr>
                        <a:t> </a:t>
                      </a:r>
                      <a:r>
                        <a:rPr lang="ru-RU" u="none" strike="noStrike" dirty="0">
                          <a:solidFill>
                            <a:srgbClr val="0645AD"/>
                          </a:solidFill>
                          <a:latin typeface="Arial Black" pitchFamily="34" charset="0"/>
                          <a:hlinkClick r:id="rId4" tooltip="Соединённые Штаты Америки"/>
                        </a:rPr>
                        <a:t>США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/>
                        <a:t>293 564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/>
                        <a:t>(2022)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/>
                        <a:t>&lt; 1600</a:t>
                      </a:r>
                      <a:r>
                        <a:rPr lang="ru-RU" sz="2400" b="1" i="0" u="none" strike="noStrike" baseline="30000">
                          <a:solidFill>
                            <a:srgbClr val="0645AD"/>
                          </a:solidFill>
                          <a:hlinkClick r:id="rId5"/>
                        </a:rPr>
                        <a:t>[2]</a:t>
                      </a:r>
                      <a:endParaRPr lang="ru-RU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/>
                        <a:t>408 833</a:t>
                      </a:r>
                    </a:p>
                  </a:txBody>
                  <a:tcPr anchor="ctr"/>
                </a:tc>
              </a:tr>
              <a:tr h="383889">
                <a:tc>
                  <a:txBody>
                    <a:bodyPr/>
                    <a:lstStyle/>
                    <a:p>
                      <a:r>
                        <a:rPr lang="ru-RU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Arial Black" pitchFamily="34" charset="0"/>
                        </a:rPr>
                        <a:t> </a:t>
                      </a:r>
                      <a:r>
                        <a:rPr lang="ru-RU" u="none" strike="noStrike" dirty="0">
                          <a:solidFill>
                            <a:srgbClr val="0645AD"/>
                          </a:solidFill>
                          <a:latin typeface="Arial Black" pitchFamily="34" charset="0"/>
                          <a:hlinkClick r:id="rId6" tooltip="Китай"/>
                        </a:rPr>
                        <a:t>Китай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/>
                        <a:t>155 000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/>
                        <a:t>(2022)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/>
                        <a:t>80000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 anchor="ctr"/>
                </a:tc>
              </a:tr>
              <a:tr h="662603">
                <a:tc>
                  <a:txBody>
                    <a:bodyPr/>
                    <a:lstStyle/>
                    <a:p>
                      <a:r>
                        <a:rPr lang="ru-RU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Arial Black" pitchFamily="34" charset="0"/>
                        </a:rPr>
                        <a:t> </a:t>
                      </a:r>
                      <a:r>
                        <a:rPr lang="ru-RU" u="none" strike="noStrike" dirty="0">
                          <a:solidFill>
                            <a:srgbClr val="0645AD"/>
                          </a:solidFill>
                          <a:latin typeface="Arial Black" pitchFamily="34" charset="0"/>
                          <a:hlinkClick r:id="rId7" tooltip="Россия"/>
                        </a:rPr>
                        <a:t>Россия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/>
                        <a:t>87 157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/>
                        <a:t>(2022)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/>
                        <a:t>44300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/>
                        <a:t>289 000 (СССР)</a:t>
                      </a:r>
                    </a:p>
                  </a:txBody>
                  <a:tcPr anchor="ctr"/>
                </a:tc>
              </a:tr>
              <a:tr h="383889">
                <a:tc>
                  <a:txBody>
                    <a:bodyPr/>
                    <a:lstStyle/>
                    <a:p>
                      <a:r>
                        <a:rPr lang="ru-RU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Arial Black" pitchFamily="34" charset="0"/>
                        </a:rPr>
                        <a:t> </a:t>
                      </a:r>
                      <a:r>
                        <a:rPr lang="ru-RU" u="none" strike="noStrike" dirty="0">
                          <a:solidFill>
                            <a:srgbClr val="0645AD"/>
                          </a:solidFill>
                          <a:latin typeface="Arial Black" pitchFamily="34" charset="0"/>
                          <a:hlinkClick r:id="rId8" tooltip="Индия"/>
                        </a:rPr>
                        <a:t>Индия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/>
                        <a:t>67 368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/>
                        <a:t>(2017)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/>
                        <a:t>25367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i="0" u="none" strike="noStrike" baseline="30000" dirty="0">
                          <a:solidFill>
                            <a:srgbClr val="0645AD"/>
                          </a:solidFill>
                          <a:hlinkClick r:id="rId5"/>
                        </a:rPr>
                        <a:t>[5]</a:t>
                      </a:r>
                      <a:endParaRPr lang="ru-RU" sz="24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23728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https://ru.wikipedia.org/wiki/</a:t>
            </a:r>
            <a:r>
              <a:rPr lang="ru-RU" dirty="0" err="1" smtClean="0"/>
              <a:t>Список_стран_по_длине_сети_железных_дорог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Первая дорога мира</a:t>
            </a:r>
            <a:endParaRPr lang="ru-RU" dirty="0"/>
          </a:p>
        </p:txBody>
      </p:sp>
      <p:pic>
        <p:nvPicPr>
          <p:cNvPr id="1638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6667500" cy="4238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Первая в мире железная дорога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Первая в мире железная дорога на паровой тяге появилась в Англии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1825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году.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соединила угольные шахты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Дарлингтона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городом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Стоктон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реке Тис. Длина дороги составляла 40 км. Она предназначалась как для перевозки пассажиров, так и для вывоза угля с шахт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Дарлингтона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27 сентября 1825 года 33 вагона отправились в первый рейс из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Дарлингтона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Стоктон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Поезд двигался со скоростью 8 км/час и, кроме 600 пассажиров, привёз 12 вагонов угля.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Первая дорога в России </a:t>
            </a:r>
            <a:endParaRPr lang="ru-RU" dirty="0"/>
          </a:p>
        </p:txBody>
      </p:sp>
      <p:pic>
        <p:nvPicPr>
          <p:cNvPr id="1843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5472971" cy="3495849"/>
          </a:xfrm>
          <a:prstGeom prst="rect">
            <a:avLst/>
          </a:prstGeom>
          <a:noFill/>
        </p:spPr>
      </p:pic>
      <p:pic>
        <p:nvPicPr>
          <p:cNvPr id="18436" name="Picture 4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140968"/>
            <a:ext cx="5256584" cy="344396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5085184"/>
            <a:ext cx="30243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https://yandex.ru/images/search?img_url=https%3A%2F%2Fic.pics.livejournal.com%2Fantkor18%2F84646653%2F982080%2F982080_original.jpg&amp;lr=11128&amp;pos=1&amp;rpt=simage&amp;source=serp&amp;text=</a:t>
            </a:r>
            <a:r>
              <a:rPr lang="ru-RU" dirty="0" smtClean="0"/>
              <a:t>первая%20железная%20дорога%20в%20России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Первая железная дорога в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 ноября 1837 года в России открылась первая железная дорога общего пользования —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Царскосельская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железная дорога.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соединила Санкт-Петербург и императорскую резиденцию Царское Село, а также Павловск.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«Отцом» первой русской железной дороги можно считать австрийско-чешского инженера и учёного Франца фон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Герстнера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который добился аудиенции и убедил лично Николая I в её необходимости, в том числе для быстрой переброски войск. Он же и руководил строительством, которое началось 1 мая 1836 года.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поездов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Виды поездов различаются по следующим критериям:</a:t>
            </a:r>
          </a:p>
          <a:p>
            <a:r>
              <a:rPr lang="ru-RU" dirty="0" smtClean="0"/>
              <a:t>Дальность следования:</a:t>
            </a:r>
          </a:p>
          <a:p>
            <a:pPr lvl="1"/>
            <a:r>
              <a:rPr lang="ru-RU" dirty="0" smtClean="0"/>
              <a:t>дальнего следования (от 150 километров);</a:t>
            </a:r>
          </a:p>
          <a:p>
            <a:pPr lvl="1"/>
            <a:r>
              <a:rPr lang="ru-RU" dirty="0" smtClean="0"/>
              <a:t>пригородные (до 200 километров).</a:t>
            </a:r>
          </a:p>
          <a:p>
            <a:r>
              <a:rPr lang="ru-RU" dirty="0" smtClean="0"/>
              <a:t>Скорость движения:</a:t>
            </a:r>
          </a:p>
          <a:p>
            <a:pPr lvl="1"/>
            <a:r>
              <a:rPr lang="ru-RU" dirty="0" smtClean="0"/>
              <a:t>пассажирские (не быстрее 50 км/ч);</a:t>
            </a:r>
          </a:p>
          <a:p>
            <a:pPr lvl="1"/>
            <a:r>
              <a:rPr lang="ru-RU" dirty="0" smtClean="0"/>
              <a:t>скорые (от 50 до 91 км/ч);</a:t>
            </a:r>
          </a:p>
          <a:p>
            <a:pPr lvl="1"/>
            <a:r>
              <a:rPr lang="ru-RU" dirty="0" smtClean="0"/>
              <a:t>скоростные (от 91 до 200 км/ч);</a:t>
            </a:r>
          </a:p>
          <a:p>
            <a:pPr lvl="1"/>
            <a:r>
              <a:rPr lang="ru-RU" dirty="0" smtClean="0"/>
              <a:t>высокоскоростные (более 200 км/ч).</a:t>
            </a:r>
          </a:p>
          <a:p>
            <a:r>
              <a:rPr lang="ru-RU" dirty="0" smtClean="0"/>
              <a:t>Регулярность и периодичность поездок:</a:t>
            </a:r>
          </a:p>
          <a:p>
            <a:pPr lvl="1"/>
            <a:r>
              <a:rPr lang="ru-RU" dirty="0" smtClean="0"/>
              <a:t>круглогодичные (ездят регулярно на протяжении всего года);</a:t>
            </a:r>
          </a:p>
          <a:p>
            <a:pPr lvl="1"/>
            <a:r>
              <a:rPr lang="ru-RU" dirty="0" smtClean="0"/>
              <a:t>сезонные (ходят только в определённый сезон);</a:t>
            </a:r>
          </a:p>
          <a:p>
            <a:pPr lvl="1"/>
            <a:r>
              <a:rPr lang="ru-RU" dirty="0" smtClean="0"/>
              <a:t>разовые (к определённым датам или событиям).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7505572" cy="5630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347</Words>
  <Application>Microsoft Office PowerPoint</Application>
  <PresentationFormat>Экран (4:3)</PresentationFormat>
  <Paragraphs>90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Железнодорожный транспорт</vt:lpstr>
      <vt:lpstr>Железные дороги России</vt:lpstr>
      <vt:lpstr> На каком месте Россия среди стран мира? Список стран по длине сети железных дорог — основан на данных Международного союза железных дорог</vt:lpstr>
      <vt:lpstr>Первая дорога мира</vt:lpstr>
      <vt:lpstr>Первая в мире железная дорога</vt:lpstr>
      <vt:lpstr>Первая дорога в России </vt:lpstr>
      <vt:lpstr>Первая железная дорога в России</vt:lpstr>
      <vt:lpstr>Виды поездов</vt:lpstr>
      <vt:lpstr>Слайд 9</vt:lpstr>
      <vt:lpstr>Сапсан Максимальная конструкционная скорость поезда «Сапсан» составляет 300 км/ч.</vt:lpstr>
      <vt:lpstr>Двухэтажный поезд</vt:lpstr>
      <vt:lpstr>Профессии на ж\д транспорте</vt:lpstr>
      <vt:lpstr>Слайд 13</vt:lpstr>
      <vt:lpstr>Какая профессия у этих мужчин?</vt:lpstr>
      <vt:lpstr>Нашему городу 115 ЛЕТ,  Он возник как станция </vt:lpstr>
      <vt:lpstr>Современный вокзал Нурлата</vt:lpstr>
      <vt:lpstr>Поезда через Нурлат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17</cp:revision>
  <dcterms:created xsi:type="dcterms:W3CDTF">2024-09-13T22:13:48Z</dcterms:created>
  <dcterms:modified xsi:type="dcterms:W3CDTF">2024-09-13T23:50:00Z</dcterms:modified>
</cp:coreProperties>
</file>