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5"/>
  </p:notesMasterIdLst>
  <p:sldIdLst>
    <p:sldId id="262" r:id="rId2"/>
    <p:sldId id="263" r:id="rId3"/>
    <p:sldId id="264" r:id="rId4"/>
    <p:sldId id="265" r:id="rId5"/>
    <p:sldId id="267" r:id="rId6"/>
    <p:sldId id="268" r:id="rId7"/>
    <p:sldId id="269" r:id="rId8"/>
    <p:sldId id="271" r:id="rId9"/>
    <p:sldId id="274" r:id="rId10"/>
    <p:sldId id="277" r:id="rId11"/>
    <p:sldId id="280" r:id="rId12"/>
    <p:sldId id="282" r:id="rId13"/>
    <p:sldId id="281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82" userDrawn="1">
          <p15:clr>
            <a:srgbClr val="A4A3A4"/>
          </p15:clr>
        </p15:guide>
        <p15:guide id="3" orient="horz" pos="4110" userDrawn="1">
          <p15:clr>
            <a:srgbClr val="A4A3A4"/>
          </p15:clr>
        </p15:guide>
        <p15:guide id="4" pos="380" userDrawn="1">
          <p15:clr>
            <a:srgbClr val="A4A3A4"/>
          </p15:clr>
        </p15:guide>
        <p15:guide id="5" pos="2149" userDrawn="1">
          <p15:clr>
            <a:srgbClr val="A4A3A4"/>
          </p15:clr>
        </p15:guide>
        <p15:guide id="6" pos="3578" userDrawn="1">
          <p15:clr>
            <a:srgbClr val="A4A3A4"/>
          </p15:clr>
        </p15:guide>
        <p15:guide id="7" pos="48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3478"/>
    <a:srgbClr val="A9BADB"/>
    <a:srgbClr val="7816C7"/>
    <a:srgbClr val="F8F9FC"/>
    <a:srgbClr val="BD4336"/>
    <a:srgbClr val="C4CFE6"/>
    <a:srgbClr val="E0E6F2"/>
    <a:srgbClr val="FFFC0D"/>
    <a:srgbClr val="68CF8C"/>
    <a:srgbClr val="6E02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93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1386" y="72"/>
      </p:cViewPr>
      <p:guideLst>
        <p:guide orient="horz" pos="482"/>
        <p:guide orient="horz" pos="4110"/>
        <p:guide pos="380"/>
        <p:guide pos="2149"/>
        <p:guide pos="3578"/>
        <p:guide pos="483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129517-1E4F-4AA5-B5E9-635A4CF23135}" type="datetimeFigureOut">
              <a:rPr lang="ru-RU" smtClean="0"/>
              <a:t>16.02.2024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D6D7E6-70F9-472B-9086-88CAA1ED4C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39449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B7E93-2961-4F8B-B471-6022B2E7F5FB}" type="datetime1">
              <a:rPr lang="ru-RU" smtClean="0"/>
              <a:t>16.02.2024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D0BFA-31FF-4593-97A9-6BE861E8BE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70700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9E4EE-8C31-4B60-A994-05BD4B5CA4D3}" type="datetime1">
              <a:rPr lang="ru-RU" smtClean="0"/>
              <a:t>16.02.2024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D0BFA-31FF-4593-97A9-6BE861E8BE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89537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22B5E-F1BA-4639-B093-CBFC43468C11}" type="datetime1">
              <a:rPr lang="ru-RU" smtClean="0"/>
              <a:t>16.02.2024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D0BFA-31FF-4593-97A9-6BE861E8BE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2763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A5341-158D-4C70-A193-F1CA05744932}" type="datetime1">
              <a:rPr lang="ru-RU" smtClean="0"/>
              <a:t>16.02.2024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D0BFA-31FF-4593-97A9-6BE861E8BE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6173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1108A-E9D0-49DF-9D98-A02B6F89E75F}" type="datetime1">
              <a:rPr lang="ru-RU" smtClean="0"/>
              <a:t>16.02.2024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D0BFA-31FF-4593-97A9-6BE861E8BE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697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0B474-C713-4943-9249-F614478F93C6}" type="datetime1">
              <a:rPr lang="ru-RU" smtClean="0"/>
              <a:t>16.02.2024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D0BFA-31FF-4593-97A9-6BE861E8BE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28442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0ACDC-98E3-4A01-916E-849348F7CE23}" type="datetime1">
              <a:rPr lang="ru-RU" smtClean="0"/>
              <a:t>16.02.2024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D0BFA-31FF-4593-97A9-6BE861E8BE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68969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643EE-3EC5-4BBD-828D-EC19CDE12E0A}" type="datetime1">
              <a:rPr lang="ru-RU" smtClean="0"/>
              <a:t>16.02.2024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D0BFA-31FF-4593-97A9-6BE861E8BE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9295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00756-0D7A-4A8D-BB62-427FBF985A4E}" type="datetime1">
              <a:rPr lang="ru-RU" smtClean="0"/>
              <a:t>16.02.2024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D0BFA-31FF-4593-97A9-6BE861E8BE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0998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7AF67-C00A-495E-9B46-A8834535AB2D}" type="datetime1">
              <a:rPr lang="ru-RU" smtClean="0"/>
              <a:t>16.02.2024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D0BFA-31FF-4593-97A9-6BE861E8BE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01873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4DD8B-64A5-441D-B8C9-C75588271E62}" type="datetime1">
              <a:rPr lang="ru-RU" smtClean="0"/>
              <a:t>16.02.2024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D0BFA-31FF-4593-97A9-6BE861E8BE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3624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EC2203-2624-47C1-8C34-6DA3303912B5}" type="datetime1">
              <a:rPr lang="ru-RU" smtClean="0"/>
              <a:t>16.02.2024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7D0BFA-31FF-4593-97A9-6BE861E8BE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9734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ebp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web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ebp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2.png"/><Relationship Id="rId7" Type="http://schemas.openxmlformats.org/officeDocument/2006/relationships/image" Target="../media/image42.jpg"/><Relationship Id="rId2" Type="http://schemas.openxmlformats.org/officeDocument/2006/relationships/image" Target="../media/image1.webp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jpeg"/><Relationship Id="rId5" Type="http://schemas.openxmlformats.org/officeDocument/2006/relationships/image" Target="../media/image46.jpg"/><Relationship Id="rId4" Type="http://schemas.openxmlformats.org/officeDocument/2006/relationships/image" Target="../media/image4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eb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image" Target="../media/image1.webp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1.webp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ebp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web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ebp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ebp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webp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.png"/><Relationship Id="rId7" Type="http://schemas.openxmlformats.org/officeDocument/2006/relationships/image" Target="../media/image25.png"/><Relationship Id="rId2" Type="http://schemas.openxmlformats.org/officeDocument/2006/relationships/image" Target="../media/image1.webp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1.webp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6000">
              <a:schemeClr val="accent1">
                <a:lumMod val="5000"/>
                <a:lumOff val="95000"/>
              </a:schemeClr>
            </a:gs>
            <a:gs pos="74000">
              <a:srgbClr val="0070C0"/>
            </a:gs>
            <a:gs pos="83000">
              <a:srgbClr val="FF0000"/>
            </a:gs>
            <a:gs pos="100000">
              <a:schemeClr val="accent1">
                <a:lumMod val="30000"/>
                <a:lumOff val="7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8FF472E-54AC-1A49-67E7-5B2CF87AD5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747" y="0"/>
            <a:ext cx="9204747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09490" y="1346852"/>
            <a:ext cx="852502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br>
              <a:rPr lang="ru-RU" sz="4000" b="1" dirty="0">
                <a:solidFill>
                  <a:srgbClr val="00206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</a:br>
            <a:r>
              <a:rPr lang="ru-RU" sz="2400" b="1" u="sng" dirty="0">
                <a:solidFill>
                  <a:srgbClr val="002060"/>
                </a:solidFill>
                <a:latin typeface="Bookman Old Style" panose="02050604050505020204" pitchFamily="18" charset="0"/>
                <a:cs typeface="Calibri" panose="020F0502020204030204" pitchFamily="34" charset="0"/>
              </a:rPr>
              <a:t>Педагогическая находка</a:t>
            </a:r>
            <a:r>
              <a:rPr lang="ru-RU" sz="2400" b="1" dirty="0">
                <a:solidFill>
                  <a:srgbClr val="002060"/>
                </a:solidFill>
                <a:latin typeface="Bookman Old Style" panose="02050604050505020204" pitchFamily="18" charset="0"/>
                <a:cs typeface="Calibri" panose="020F0502020204030204" pitchFamily="34" charset="0"/>
              </a:rPr>
              <a:t>: 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  <a:latin typeface="Bookman Old Style" panose="02050604050505020204" pitchFamily="18" charset="0"/>
                <a:cs typeface="Calibri" panose="020F0502020204030204" pitchFamily="34" charset="0"/>
              </a:rPr>
              <a:t>Тема: «ИСПОЛЬЗОВАНИЕ ИГР В.В. ВОСКОБОВИЧА В КОРРЕКЦИОННО-РАЗВИВАЮЩЕЙ РАБОТЕ С ДЕТЬМИ ЗПР»</a:t>
            </a:r>
          </a:p>
          <a:p>
            <a:pPr algn="ctr"/>
            <a:endParaRPr lang="ru-RU" sz="2400" b="1" dirty="0">
              <a:solidFill>
                <a:srgbClr val="002060"/>
              </a:solidFill>
              <a:latin typeface="Bookman Old Style" panose="02050604050505020204" pitchFamily="18" charset="0"/>
              <a:cs typeface="Calibri" panose="020F0502020204030204" pitchFamily="34" charset="0"/>
            </a:endParaRPr>
          </a:p>
          <a:p>
            <a:pPr algn="ctr"/>
            <a:endParaRPr lang="ru-RU" b="1" dirty="0">
              <a:solidFill>
                <a:srgbClr val="002060"/>
              </a:solidFill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algn="ctr"/>
            <a:endParaRPr lang="ru-RU" b="1" dirty="0">
              <a:solidFill>
                <a:srgbClr val="002060"/>
              </a:solidFill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b="1" dirty="0">
                <a:solidFill>
                  <a:srgbClr val="00206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                                                                  </a:t>
            </a:r>
            <a:br>
              <a:rPr lang="ru-RU" b="1" dirty="0">
                <a:latin typeface="Book Antiqua" panose="02040602050305030304" pitchFamily="18" charset="0"/>
              </a:rPr>
            </a:br>
            <a:endParaRPr lang="ru-RU" b="1" dirty="0">
              <a:latin typeface="Book Antiqua" panose="02040602050305030304" pitchFamily="18" charset="0"/>
            </a:endParaRPr>
          </a:p>
          <a:p>
            <a:pPr algn="ctr"/>
            <a:endParaRPr lang="ru-RU" sz="1400" b="1" dirty="0">
              <a:latin typeface="Bookman Old Style" panose="02050604050505020204" pitchFamily="18" charset="0"/>
            </a:endParaRPr>
          </a:p>
          <a:p>
            <a:pPr algn="ctr"/>
            <a:endParaRPr lang="ru-RU" sz="1400" b="1" dirty="0">
              <a:latin typeface="Bookman Old Style" panose="02050604050505020204" pitchFamily="18" charset="0"/>
            </a:endParaRPr>
          </a:p>
          <a:p>
            <a:pPr algn="ctr"/>
            <a:r>
              <a:rPr lang="ru-RU" sz="1400" b="1" dirty="0">
                <a:latin typeface="Bookman Old Style" panose="02050604050505020204" pitchFamily="18" charset="0"/>
              </a:rPr>
              <a:t>          </a:t>
            </a:r>
          </a:p>
          <a:p>
            <a:pPr algn="ctr"/>
            <a:endParaRPr lang="ru-RU" sz="1400" b="1" dirty="0">
              <a:latin typeface="Bookman Old Style" panose="02050604050505020204" pitchFamily="18" charset="0"/>
            </a:endParaRPr>
          </a:p>
          <a:p>
            <a:pPr algn="ctr"/>
            <a:endParaRPr lang="ru-RU" sz="1400" b="1" dirty="0">
              <a:latin typeface="Bookman Old Style" panose="02050604050505020204" pitchFamily="18" charset="0"/>
            </a:endParaRPr>
          </a:p>
          <a:p>
            <a:pPr algn="ctr"/>
            <a:endParaRPr lang="ru-RU" sz="1400" b="1" dirty="0">
              <a:latin typeface="Bookman Old Style" panose="02050604050505020204" pitchFamily="18" charset="0"/>
            </a:endParaRPr>
          </a:p>
          <a:p>
            <a:pPr algn="ctr"/>
            <a:r>
              <a:rPr lang="ru-RU" sz="1400" b="1" dirty="0">
                <a:latin typeface="Bookman Old Style" panose="02050604050505020204" pitchFamily="18" charset="0"/>
              </a:rPr>
              <a:t>      г. МАРИУПОЛЬ - 2024</a:t>
            </a:r>
          </a:p>
        </p:txBody>
      </p:sp>
      <p:pic>
        <p:nvPicPr>
          <p:cNvPr id="12" name="Picture 11" descr="C:\Users\mardd\Desktop\область познавательное развитие\_logo.jpe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9339" y="355574"/>
            <a:ext cx="1489916" cy="1385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48641" y="186613"/>
            <a:ext cx="754028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            </a:t>
            </a:r>
            <a:r>
              <a:rPr lang="ru-RU" sz="16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Муниципальное бюджетное дошкольное образовательное учреждения «Ясли –сад №160 «Родничок»</a:t>
            </a:r>
          </a:p>
          <a:p>
            <a:pPr algn="ctr"/>
            <a:r>
              <a:rPr lang="ru-RU" sz="16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           комбинированного типа г. Мариуполя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21DCDA2-FDFE-84F7-88B2-027D84B33F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45" y="3581693"/>
            <a:ext cx="3892267" cy="26221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903645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6000">
              <a:schemeClr val="accent1">
                <a:lumMod val="5000"/>
                <a:lumOff val="95000"/>
              </a:schemeClr>
            </a:gs>
            <a:gs pos="74000">
              <a:srgbClr val="0070C0"/>
            </a:gs>
            <a:gs pos="83000">
              <a:srgbClr val="FF0000"/>
            </a:gs>
            <a:gs pos="100000">
              <a:schemeClr val="accent1">
                <a:lumMod val="30000"/>
                <a:lumOff val="7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DF6CDC3-B541-FBE2-1003-8A23DF6B25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85A1FAA-CECC-D206-34D4-50F13C5C24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BA77F7B-82EA-2FD3-1DE5-53C9D4864EF6}"/>
              </a:ext>
            </a:extLst>
          </p:cNvPr>
          <p:cNvSpPr/>
          <p:nvPr/>
        </p:nvSpPr>
        <p:spPr>
          <a:xfrm>
            <a:off x="309490" y="1346852"/>
            <a:ext cx="85250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br>
              <a:rPr lang="ru-RU" sz="4000" b="1" dirty="0">
                <a:solidFill>
                  <a:srgbClr val="00206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</a:br>
            <a:endParaRPr lang="ru-RU" sz="1400" b="1" dirty="0">
              <a:latin typeface="Bookman Old Style" panose="02050604050505020204" pitchFamily="18" charset="0"/>
            </a:endParaRPr>
          </a:p>
        </p:txBody>
      </p:sp>
      <p:pic>
        <p:nvPicPr>
          <p:cNvPr id="12" name="Picture 11" descr="C:\Users\mardd\Desktop\область познавательное развитие\_logo.jpeg">
            <a:extLst>
              <a:ext uri="{FF2B5EF4-FFF2-40B4-BE49-F238E27FC236}">
                <a16:creationId xmlns:a16="http://schemas.microsoft.com/office/drawing/2014/main" id="{58D1CEE8-F727-6CC0-CCF1-A7C8979AB4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1412" y="195943"/>
            <a:ext cx="1489916" cy="1385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EFAC9F9-6CB6-916D-EF7C-2D7ECCE77139}"/>
              </a:ext>
            </a:extLst>
          </p:cNvPr>
          <p:cNvSpPr/>
          <p:nvPr/>
        </p:nvSpPr>
        <p:spPr>
          <a:xfrm>
            <a:off x="661182" y="186613"/>
            <a:ext cx="68302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           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4048F96-A455-4D59-A037-72E49EE2C20E}"/>
              </a:ext>
            </a:extLst>
          </p:cNvPr>
          <p:cNvSpPr txBox="1"/>
          <p:nvPr/>
        </p:nvSpPr>
        <p:spPr>
          <a:xfrm>
            <a:off x="661182" y="263512"/>
            <a:ext cx="444231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ru-RU" sz="2400" b="1" u="sng" dirty="0">
                <a:solidFill>
                  <a:srgbClr val="7030A0"/>
                </a:solidFill>
                <a:latin typeface="Bookman Old Style" panose="02050604050505020204" pitchFamily="18" charset="0"/>
              </a:rPr>
              <a:t>«Сказочные лабиринты»</a:t>
            </a:r>
            <a:endParaRPr lang="ru-RU" altLang="ru-RU" sz="2400" u="sng" dirty="0">
              <a:solidFill>
                <a:srgbClr val="7030A0"/>
              </a:solidFill>
              <a:latin typeface="Bookman Old Style" panose="02050604050505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D018A78-3490-2C86-4D46-426A26EEA51F}"/>
              </a:ext>
            </a:extLst>
          </p:cNvPr>
          <p:cNvSpPr txBox="1"/>
          <p:nvPr/>
        </p:nvSpPr>
        <p:spPr>
          <a:xfrm>
            <a:off x="661182" y="1344028"/>
            <a:ext cx="82436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1800" dirty="0"/>
              <a:t> </a:t>
            </a:r>
            <a:endParaRPr lang="ru-RU" alt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E4B2DBC-4BEA-C596-695F-824372266E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5155" y="858662"/>
            <a:ext cx="3146941" cy="217730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7625A18-0276-C0E6-771E-1F743FF62485}"/>
              </a:ext>
            </a:extLst>
          </p:cNvPr>
          <p:cNvSpPr txBox="1"/>
          <p:nvPr/>
        </p:nvSpPr>
        <p:spPr>
          <a:xfrm>
            <a:off x="2475915" y="3013501"/>
            <a:ext cx="587334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endParaRPr lang="ru-RU" altLang="ru-RU" sz="2400" b="1" u="sng" dirty="0">
              <a:solidFill>
                <a:srgbClr val="7030A0"/>
              </a:solidFill>
              <a:latin typeface="Bookman Old Style" panose="02050604050505020204" pitchFamily="18" charset="0"/>
            </a:endParaRPr>
          </a:p>
          <a:p>
            <a:pPr eaLnBrk="1" hangingPunct="1"/>
            <a:r>
              <a:rPr lang="ru-RU" altLang="ru-RU" sz="2400" b="1" u="sng" dirty="0">
                <a:solidFill>
                  <a:srgbClr val="7030A0"/>
                </a:solidFill>
                <a:latin typeface="Bookman Old Style" panose="02050604050505020204" pitchFamily="18" charset="0"/>
              </a:rPr>
              <a:t>Кораблик «Брызг-брызг» Ларчик</a:t>
            </a:r>
            <a:endParaRPr lang="ru-RU" altLang="ru-RU" sz="2400" u="sng" dirty="0">
              <a:solidFill>
                <a:srgbClr val="7030A0"/>
              </a:solidFill>
              <a:latin typeface="Bookman Old Style" panose="0205060405050502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35633AB-563B-DE49-42DB-C9A53B963F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03497" y="4112092"/>
            <a:ext cx="3132873" cy="2349116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0919D7D3-8BE9-65D9-54A1-95DA14CB622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9487" y="2092976"/>
            <a:ext cx="4412513" cy="4578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3262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6000">
              <a:schemeClr val="accent1">
                <a:lumMod val="5000"/>
                <a:lumOff val="95000"/>
              </a:schemeClr>
            </a:gs>
            <a:gs pos="74000">
              <a:srgbClr val="0070C0"/>
            </a:gs>
            <a:gs pos="83000">
              <a:srgbClr val="FF0000"/>
            </a:gs>
            <a:gs pos="100000">
              <a:schemeClr val="accent1">
                <a:lumMod val="30000"/>
                <a:lumOff val="7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213C6A1-C33C-11E1-44D6-386DA460C2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D19F281-E539-23DF-F769-F30D910D6522}"/>
              </a:ext>
            </a:extLst>
          </p:cNvPr>
          <p:cNvSpPr/>
          <p:nvPr/>
        </p:nvSpPr>
        <p:spPr>
          <a:xfrm>
            <a:off x="309490" y="1346852"/>
            <a:ext cx="85250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br>
              <a:rPr lang="ru-RU" sz="4000" b="1" dirty="0">
                <a:solidFill>
                  <a:srgbClr val="00206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</a:br>
            <a:endParaRPr lang="ru-RU" sz="1400" b="1" dirty="0">
              <a:latin typeface="Bookman Old Style" panose="020506040505050202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308305E-6E95-7509-B414-04625CA75A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653"/>
            <a:ext cx="9144000" cy="6839347"/>
          </a:xfrm>
          <a:prstGeom prst="rect">
            <a:avLst/>
          </a:prstGeom>
        </p:spPr>
      </p:pic>
      <p:pic>
        <p:nvPicPr>
          <p:cNvPr id="12" name="Picture 11" descr="C:\Users\mardd\Desktop\область познавательное развитие\_logo.jpeg">
            <a:extLst>
              <a:ext uri="{FF2B5EF4-FFF2-40B4-BE49-F238E27FC236}">
                <a16:creationId xmlns:a16="http://schemas.microsoft.com/office/drawing/2014/main" id="{FE71D63F-BEB0-C1CA-C9C5-66E58AD40C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1412" y="195943"/>
            <a:ext cx="1489916" cy="1385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BEF994A-3CDB-0CB5-9D77-747C5A7BDE44}"/>
              </a:ext>
            </a:extLst>
          </p:cNvPr>
          <p:cNvSpPr/>
          <p:nvPr/>
        </p:nvSpPr>
        <p:spPr>
          <a:xfrm>
            <a:off x="661182" y="186613"/>
            <a:ext cx="68302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           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BA30584-BBFC-47BC-E2A6-FDC85ECC3057}"/>
              </a:ext>
            </a:extLst>
          </p:cNvPr>
          <p:cNvSpPr txBox="1"/>
          <p:nvPr/>
        </p:nvSpPr>
        <p:spPr>
          <a:xfrm>
            <a:off x="157556" y="275473"/>
            <a:ext cx="82436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1800" b="1" dirty="0">
                <a:latin typeface="Bookman Old Style" panose="02050604050505020204" pitchFamily="18" charset="0"/>
              </a:rPr>
              <a:t> </a:t>
            </a:r>
            <a:endParaRPr lang="ru-RU" alt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729FCA4-A4EB-75A6-CE25-F2257454AB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257" y="371728"/>
            <a:ext cx="1955408" cy="18984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6A2A8AC-205D-2D63-91EC-3193F75CC8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2741" y="1658602"/>
            <a:ext cx="3263703" cy="232326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75675FD-B1E9-EAAD-BB85-AF4BC0DE90E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0440" y="4266564"/>
            <a:ext cx="3263703" cy="232326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AEE755C-CC68-371C-E2E8-951A795CF9F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3918" y="1385547"/>
            <a:ext cx="3097692" cy="2323268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96BF8385-4476-DA1F-9559-8FFEE12F8F2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3918" y="4046560"/>
            <a:ext cx="3097692" cy="2323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2410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6000">
              <a:schemeClr val="accent1">
                <a:lumMod val="5000"/>
                <a:lumOff val="95000"/>
              </a:schemeClr>
            </a:gs>
            <a:gs pos="74000">
              <a:srgbClr val="0070C0"/>
            </a:gs>
            <a:gs pos="83000">
              <a:srgbClr val="FF0000"/>
            </a:gs>
            <a:gs pos="100000">
              <a:schemeClr val="accent1">
                <a:lumMod val="30000"/>
                <a:lumOff val="7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AA8299-1B24-E5EF-0ECC-B093B8E5BC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D02C984-A522-F889-5E2E-5BFBF6A576EF}"/>
              </a:ext>
            </a:extLst>
          </p:cNvPr>
          <p:cNvSpPr/>
          <p:nvPr/>
        </p:nvSpPr>
        <p:spPr>
          <a:xfrm>
            <a:off x="309490" y="1346852"/>
            <a:ext cx="85250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br>
              <a:rPr lang="ru-RU" sz="4000" b="1" dirty="0">
                <a:solidFill>
                  <a:srgbClr val="00206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</a:br>
            <a:endParaRPr lang="ru-RU" sz="1400" b="1" dirty="0">
              <a:latin typeface="Bookman Old Style" panose="02050604050505020204" pitchFamily="18" charset="0"/>
            </a:endParaRPr>
          </a:p>
        </p:txBody>
      </p:sp>
      <p:pic>
        <p:nvPicPr>
          <p:cNvPr id="12" name="Picture 11" descr="C:\Users\mardd\Desktop\область познавательное развитие\_logo.jpeg">
            <a:extLst>
              <a:ext uri="{FF2B5EF4-FFF2-40B4-BE49-F238E27FC236}">
                <a16:creationId xmlns:a16="http://schemas.microsoft.com/office/drawing/2014/main" id="{5DCEE42D-8CC4-BE4F-FF6D-E10DD54487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1412" y="195943"/>
            <a:ext cx="1489916" cy="1385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57C0075-1E77-56E8-F8CE-D72152FC0A15}"/>
              </a:ext>
            </a:extLst>
          </p:cNvPr>
          <p:cNvSpPr/>
          <p:nvPr/>
        </p:nvSpPr>
        <p:spPr>
          <a:xfrm>
            <a:off x="661182" y="186613"/>
            <a:ext cx="68302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           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9458196-D3F6-E297-BF79-097DF02F13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693" y="3421091"/>
            <a:ext cx="3944307" cy="275920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D4B2FBE-3D08-7ADD-329B-F77AF98AC05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204" y="419635"/>
            <a:ext cx="3098491" cy="2323868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D6A8444F-F0DD-51B5-EC04-11169E189DA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0800" y="3429000"/>
            <a:ext cx="3525508" cy="2466238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FD5FEF03-5D5E-A6C9-003D-D8F258874CE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2474" y="788007"/>
            <a:ext cx="3098490" cy="2323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0448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6000">
              <a:schemeClr val="accent1">
                <a:lumMod val="5000"/>
                <a:lumOff val="95000"/>
              </a:schemeClr>
            </a:gs>
            <a:gs pos="74000">
              <a:srgbClr val="0070C0"/>
            </a:gs>
            <a:gs pos="83000">
              <a:srgbClr val="FF0000"/>
            </a:gs>
            <a:gs pos="100000">
              <a:schemeClr val="accent1">
                <a:lumMod val="30000"/>
                <a:lumOff val="7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0DDB10F-2509-180E-A16C-2BBBA95DBA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FF6B830-5E9C-EB07-DB45-F6A5D304389B}"/>
              </a:ext>
            </a:extLst>
          </p:cNvPr>
          <p:cNvSpPr/>
          <p:nvPr/>
        </p:nvSpPr>
        <p:spPr>
          <a:xfrm>
            <a:off x="309490" y="1346852"/>
            <a:ext cx="85250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br>
              <a:rPr lang="ru-RU" sz="4000" b="1" dirty="0">
                <a:solidFill>
                  <a:srgbClr val="00206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</a:br>
            <a:endParaRPr lang="ru-RU" sz="1400" b="1" dirty="0">
              <a:latin typeface="Bookman Old Style" panose="02050604050505020204" pitchFamily="18" charset="0"/>
            </a:endParaRPr>
          </a:p>
        </p:txBody>
      </p:sp>
      <p:pic>
        <p:nvPicPr>
          <p:cNvPr id="12" name="Picture 11" descr="C:\Users\mardd\Desktop\область познавательное развитие\_logo.jpeg">
            <a:extLst>
              <a:ext uri="{FF2B5EF4-FFF2-40B4-BE49-F238E27FC236}">
                <a16:creationId xmlns:a16="http://schemas.microsoft.com/office/drawing/2014/main" id="{D8630ED0-5364-B3AB-BBA1-AF3BD72AA3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1412" y="195943"/>
            <a:ext cx="1489916" cy="1385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BE6E310-F11F-41A0-4E45-72B626999DB0}"/>
              </a:ext>
            </a:extLst>
          </p:cNvPr>
          <p:cNvSpPr/>
          <p:nvPr/>
        </p:nvSpPr>
        <p:spPr>
          <a:xfrm>
            <a:off x="661182" y="186613"/>
            <a:ext cx="68302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           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8DB3ED0-D457-F95C-DCDD-31FB559FDF2B}"/>
              </a:ext>
            </a:extLst>
          </p:cNvPr>
          <p:cNvSpPr txBox="1"/>
          <p:nvPr/>
        </p:nvSpPr>
        <p:spPr>
          <a:xfrm>
            <a:off x="661182" y="1344028"/>
            <a:ext cx="82436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1800" dirty="0"/>
              <a:t> </a:t>
            </a:r>
            <a:endParaRPr lang="ru-RU" alt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AE0DF91-71ED-21B8-D9DE-AD585DF4E5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1" y="0"/>
            <a:ext cx="9129039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8427875-F0B4-1234-6D67-A648C541A558}"/>
              </a:ext>
            </a:extLst>
          </p:cNvPr>
          <p:cNvSpPr txBox="1"/>
          <p:nvPr/>
        </p:nvSpPr>
        <p:spPr>
          <a:xfrm>
            <a:off x="963637" y="1019451"/>
            <a:ext cx="721672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7030A0"/>
                </a:solidFill>
                <a:latin typeface="Bookman Old Style" panose="02050604050505020204" pitchFamily="18" charset="0"/>
              </a:rPr>
              <a:t>Спасибо за внимание!</a:t>
            </a:r>
            <a:endParaRPr lang="ru-RU" sz="3600" dirty="0">
              <a:solidFill>
                <a:srgbClr val="7030A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16BD245-C40A-3EDE-22CA-DBC751AF6D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927" y="2129288"/>
            <a:ext cx="5817356" cy="4085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9310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6000">
              <a:schemeClr val="accent1">
                <a:lumMod val="5000"/>
                <a:lumOff val="95000"/>
              </a:schemeClr>
            </a:gs>
            <a:gs pos="74000">
              <a:srgbClr val="0070C0"/>
            </a:gs>
            <a:gs pos="83000">
              <a:srgbClr val="FF0000"/>
            </a:gs>
            <a:gs pos="100000">
              <a:schemeClr val="accent1">
                <a:lumMod val="30000"/>
                <a:lumOff val="7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EE8433C-0048-646C-F293-DB76BBA03B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CFF7CED-98B9-F4DE-72C9-D3F2671EA97E}"/>
              </a:ext>
            </a:extLst>
          </p:cNvPr>
          <p:cNvSpPr/>
          <p:nvPr/>
        </p:nvSpPr>
        <p:spPr>
          <a:xfrm>
            <a:off x="309490" y="1346852"/>
            <a:ext cx="85250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br>
              <a:rPr lang="ru-RU" sz="4000" b="1" dirty="0">
                <a:solidFill>
                  <a:srgbClr val="00206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</a:br>
            <a:endParaRPr lang="ru-RU" sz="1400" b="1" dirty="0">
              <a:latin typeface="Bookman Old Style" panose="020506040505050202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98E02A4-F423-1A2F-DE56-B01F63758B36}"/>
              </a:ext>
            </a:extLst>
          </p:cNvPr>
          <p:cNvSpPr/>
          <p:nvPr/>
        </p:nvSpPr>
        <p:spPr>
          <a:xfrm>
            <a:off x="661182" y="186613"/>
            <a:ext cx="68302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           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0C68A90-6211-9594-3356-EF0F2C5F6B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0468"/>
            <a:ext cx="9144001" cy="683753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ECE473C-23FE-4544-FB1D-1D0DD1387AEA}"/>
              </a:ext>
            </a:extLst>
          </p:cNvPr>
          <p:cNvSpPr txBox="1"/>
          <p:nvPr/>
        </p:nvSpPr>
        <p:spPr>
          <a:xfrm>
            <a:off x="534572" y="790030"/>
            <a:ext cx="8299938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ru-RU" altLang="ru-RU" sz="2800" b="1" dirty="0">
                <a:latin typeface="Bookman Old Style" panose="02050604050505020204" pitchFamily="18" charset="0"/>
                <a:cs typeface="Times New Roman" panose="02020603050405020304" pitchFamily="18" charset="0"/>
              </a:rPr>
              <a:t>Игра</a:t>
            </a:r>
            <a:r>
              <a:rPr lang="ru-RU" altLang="ru-RU" sz="2000" b="1" dirty="0">
                <a:latin typeface="Bookman Old Style" panose="02050604050505020204" pitchFamily="18" charset="0"/>
                <a:cs typeface="Times New Roman" panose="02020603050405020304" pitchFamily="18" charset="0"/>
              </a:rPr>
              <a:t> –  особый метод вовлечения детей в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altLang="ru-RU" sz="2000" b="1" dirty="0">
                <a:latin typeface="Bookman Old Style" panose="02050604050505020204" pitchFamily="18" charset="0"/>
                <a:cs typeface="Times New Roman" panose="02020603050405020304" pitchFamily="18" charset="0"/>
              </a:rPr>
              <a:t>творческую деятельность, метод стимулирования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altLang="ru-RU" sz="2000" b="1" dirty="0">
                <a:latin typeface="Bookman Old Style" panose="02050604050505020204" pitchFamily="18" charset="0"/>
                <a:cs typeface="Times New Roman" panose="02020603050405020304" pitchFamily="18" charset="0"/>
              </a:rPr>
              <a:t> их активности.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altLang="ru-RU" sz="2400" b="1" dirty="0">
                <a:latin typeface="Bookman Old Style" panose="020506040505050202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12" name="Picture 11" descr="C:\Users\mardd\Desktop\область познавательное развитие\_logo.jpeg">
            <a:extLst>
              <a:ext uri="{FF2B5EF4-FFF2-40B4-BE49-F238E27FC236}">
                <a16:creationId xmlns:a16="http://schemas.microsoft.com/office/drawing/2014/main" id="{C3E3C2D7-9087-CCFB-EC7A-9A0C95762D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9676" y="90357"/>
            <a:ext cx="1489916" cy="1385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67DD07B-DAB4-1AD8-6312-2E6CDFDFD5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53686" y="1985814"/>
            <a:ext cx="3035595" cy="22766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6B10320-C1ED-301C-AF93-3DA246EADA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15441" y="2090408"/>
            <a:ext cx="2158417" cy="21584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18C36191-FFDF-46F6-8552-F06EB140EEF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3795" y="2023586"/>
            <a:ext cx="2791361" cy="27913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4F613940-39A7-DBA6-CFBE-2B023EE7F63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90238" y="4403571"/>
            <a:ext cx="2542347" cy="24076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D031D389-1FA2-5D3B-F848-0C7EA71EB93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36566" y="4360021"/>
            <a:ext cx="2711427" cy="24076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4D95B8CF-DC97-F8A2-6653-10B9FD38B22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4571" y="4406866"/>
            <a:ext cx="2451685" cy="228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097188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6000">
              <a:schemeClr val="accent1">
                <a:lumMod val="5000"/>
                <a:lumOff val="95000"/>
              </a:schemeClr>
            </a:gs>
            <a:gs pos="74000">
              <a:srgbClr val="0070C0"/>
            </a:gs>
            <a:gs pos="83000">
              <a:srgbClr val="FF0000"/>
            </a:gs>
            <a:gs pos="100000">
              <a:schemeClr val="accent1">
                <a:lumMod val="30000"/>
                <a:lumOff val="7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6C2AACD-0FAA-B758-B6FC-F824C07A8B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454F709-E753-F9FA-2D1D-FC59AFD7B595}"/>
              </a:ext>
            </a:extLst>
          </p:cNvPr>
          <p:cNvSpPr/>
          <p:nvPr/>
        </p:nvSpPr>
        <p:spPr>
          <a:xfrm>
            <a:off x="309490" y="1346852"/>
            <a:ext cx="85250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br>
              <a:rPr lang="ru-RU" sz="4000" b="1" dirty="0">
                <a:solidFill>
                  <a:srgbClr val="00206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</a:br>
            <a:endParaRPr lang="ru-RU" sz="1400" b="1" dirty="0">
              <a:latin typeface="Bookman Old Style" panose="02050604050505020204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E0BA6B5-8D24-8ACC-C0BC-B014903E05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224045" cy="6857999"/>
          </a:xfrm>
          <a:prstGeom prst="rect">
            <a:avLst/>
          </a:prstGeom>
        </p:spPr>
      </p:pic>
      <p:pic>
        <p:nvPicPr>
          <p:cNvPr id="12" name="Picture 11" descr="C:\Users\mardd\Desktop\область познавательное развитие\_logo.jpeg">
            <a:extLst>
              <a:ext uri="{FF2B5EF4-FFF2-40B4-BE49-F238E27FC236}">
                <a16:creationId xmlns:a16="http://schemas.microsoft.com/office/drawing/2014/main" id="{EA0AB7C8-6526-FA97-872A-9736F16C6D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3794" y="195943"/>
            <a:ext cx="1237533" cy="1150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36F31FB-449E-5B00-CF41-ED401AA4471A}"/>
              </a:ext>
            </a:extLst>
          </p:cNvPr>
          <p:cNvSpPr/>
          <p:nvPr/>
        </p:nvSpPr>
        <p:spPr>
          <a:xfrm>
            <a:off x="661182" y="186613"/>
            <a:ext cx="68302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           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09FA4A-DBEC-E217-D22F-2C02F3E762BA}"/>
              </a:ext>
            </a:extLst>
          </p:cNvPr>
          <p:cNvSpPr txBox="1"/>
          <p:nvPr/>
        </p:nvSpPr>
        <p:spPr>
          <a:xfrm>
            <a:off x="162674" y="790030"/>
            <a:ext cx="810913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 </a:t>
            </a:r>
            <a:r>
              <a:rPr lang="ru-RU" altLang="ru-RU" sz="2000" b="1" dirty="0">
                <a:latin typeface="Bookman Old Style" panose="02050604050505020204" pitchFamily="18" charset="0"/>
                <a:cs typeface="Times New Roman" panose="02020603050405020304" pitchFamily="18" charset="0"/>
              </a:rPr>
              <a:t>Развивающие игры В. В. </a:t>
            </a:r>
            <a:r>
              <a:rPr lang="ru-RU" altLang="ru-RU" sz="2000" b="1" dirty="0" err="1">
                <a:latin typeface="Bookman Old Style" panose="02050604050505020204" pitchFamily="18" charset="0"/>
                <a:cs typeface="Times New Roman" panose="02020603050405020304" pitchFamily="18" charset="0"/>
              </a:rPr>
              <a:t>Воскобовича</a:t>
            </a:r>
            <a:r>
              <a:rPr lang="ru-RU" altLang="ru-RU" sz="2000" b="1" dirty="0">
                <a:latin typeface="Bookman Old Style" panose="02050604050505020204" pitchFamily="18" charset="0"/>
                <a:cs typeface="Times New Roman" panose="02020603050405020304" pitchFamily="18" charset="0"/>
              </a:rPr>
              <a:t> – это особенная, самобытная, творческая и очень добрая методика. Эти игры интересно использовать и взрослым и детям, как дома, так и в детском саду.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39A4164-CF6D-04A2-A032-AEC0CDE9ED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352" y="4391015"/>
            <a:ext cx="2240265" cy="22402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5818A02-8BC6-353E-B759-B631FC6138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1353" y="2034608"/>
            <a:ext cx="2240265" cy="22402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6545F73-00A1-3724-BA35-43C16B96AE2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72117" y="2151013"/>
            <a:ext cx="2436806" cy="24368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A8B17C1-8161-2E94-8B8C-F9EF7D11AC1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06165" y="4625363"/>
            <a:ext cx="1905000" cy="19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571FDE4-B226-E305-3E2B-E061A2C9B50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22746" y="2308892"/>
            <a:ext cx="2121048" cy="2121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518B052-22BF-516C-75DC-526A315CCDA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85873" y="4558646"/>
            <a:ext cx="1905001" cy="1905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F1B71DBE-F927-13FB-FB32-665CEBD902C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904697" y="4558646"/>
            <a:ext cx="2013024" cy="2013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646375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6000">
              <a:schemeClr val="accent1">
                <a:lumMod val="5000"/>
                <a:lumOff val="95000"/>
              </a:schemeClr>
            </a:gs>
            <a:gs pos="74000">
              <a:srgbClr val="0070C0"/>
            </a:gs>
            <a:gs pos="83000">
              <a:srgbClr val="FF0000"/>
            </a:gs>
            <a:gs pos="100000">
              <a:schemeClr val="accent1">
                <a:lumMod val="30000"/>
                <a:lumOff val="7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D053B31-F5BC-9874-34FD-55D6F478AF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0CF0D22-DBBC-43E9-46F6-50B133B1D9BC}"/>
              </a:ext>
            </a:extLst>
          </p:cNvPr>
          <p:cNvSpPr/>
          <p:nvPr/>
        </p:nvSpPr>
        <p:spPr>
          <a:xfrm>
            <a:off x="309490" y="1346852"/>
            <a:ext cx="85250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br>
              <a:rPr lang="ru-RU" sz="4000" b="1" dirty="0">
                <a:solidFill>
                  <a:srgbClr val="00206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</a:br>
            <a:endParaRPr lang="ru-RU" sz="1400" b="1" dirty="0">
              <a:latin typeface="Bookman Old Style" panose="020506040505050202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A8E494A-3895-E1F8-A2A3-2A01501BC9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2" name="Picture 11" descr="C:\Users\mardd\Desktop\область познавательное развитие\_logo.jpeg">
            <a:extLst>
              <a:ext uri="{FF2B5EF4-FFF2-40B4-BE49-F238E27FC236}">
                <a16:creationId xmlns:a16="http://schemas.microsoft.com/office/drawing/2014/main" id="{6390AC5E-3402-9B41-604B-6A87592C15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1412" y="195943"/>
            <a:ext cx="1489916" cy="1385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B106C31-47D0-5648-2C57-E438DDA93DFA}"/>
              </a:ext>
            </a:extLst>
          </p:cNvPr>
          <p:cNvSpPr/>
          <p:nvPr/>
        </p:nvSpPr>
        <p:spPr>
          <a:xfrm>
            <a:off x="661182" y="186613"/>
            <a:ext cx="68302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           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3C00843-9B56-F897-64F8-11C04E838B20}"/>
              </a:ext>
            </a:extLst>
          </p:cNvPr>
          <p:cNvSpPr txBox="1"/>
          <p:nvPr/>
        </p:nvSpPr>
        <p:spPr>
          <a:xfrm>
            <a:off x="309490" y="790030"/>
            <a:ext cx="7329267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sz="2400" b="1" u="sng" dirty="0">
                <a:solidFill>
                  <a:srgbClr val="FF0000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Вячеслав Вадимович </a:t>
            </a:r>
            <a:r>
              <a:rPr lang="ru-RU" altLang="ru-RU" sz="2400" b="1" u="sng" dirty="0" err="1">
                <a:solidFill>
                  <a:srgbClr val="FF0000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Воскобович</a:t>
            </a:r>
            <a:r>
              <a:rPr lang="ru-RU" altLang="ru-RU" sz="2400" b="1" u="sng" dirty="0">
                <a:solidFill>
                  <a:srgbClr val="FF0000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dirty="0">
                <a:latin typeface="Bookman Old Style" panose="02050604050505020204" pitchFamily="18" charset="0"/>
                <a:cs typeface="Times New Roman" panose="02020603050405020304" pitchFamily="18" charset="0"/>
              </a:rPr>
              <a:t>–</a:t>
            </a:r>
          </a:p>
          <a:p>
            <a:pPr eaLnBrk="1" hangingPunct="1"/>
            <a:r>
              <a:rPr lang="ru-RU" altLang="ru-RU" sz="2000" b="1" dirty="0">
                <a:latin typeface="Bookman Old Style" panose="02050604050505020204" pitchFamily="18" charset="0"/>
                <a:cs typeface="Times New Roman" panose="02020603050405020304" pitchFamily="18" charset="0"/>
              </a:rPr>
              <a:t> изобретатель, который придумал более 50-ти </a:t>
            </a:r>
          </a:p>
          <a:p>
            <a:pPr eaLnBrk="1" hangingPunct="1"/>
            <a:r>
              <a:rPr lang="ru-RU" altLang="ru-RU" sz="2000" b="1" dirty="0">
                <a:latin typeface="Bookman Old Style" panose="02050604050505020204" pitchFamily="18" charset="0"/>
                <a:cs typeface="Times New Roman" panose="02020603050405020304" pitchFamily="18" charset="0"/>
              </a:rPr>
              <a:t>пособий для развития умственных и творческих способностей ребенка.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altLang="ru-RU" sz="2000" b="1" dirty="0">
              <a:latin typeface="Bookman Old Style" panose="0205060405050502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AA9F922-571F-B497-5683-7E93545789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412" y="2343200"/>
            <a:ext cx="6096000" cy="406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68A36A9-F6B7-5F37-CD93-F13C08C523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83907" y="3319975"/>
            <a:ext cx="3976185" cy="30283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11403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6000">
              <a:schemeClr val="accent1">
                <a:lumMod val="5000"/>
                <a:lumOff val="95000"/>
              </a:schemeClr>
            </a:gs>
            <a:gs pos="74000">
              <a:srgbClr val="0070C0"/>
            </a:gs>
            <a:gs pos="83000">
              <a:srgbClr val="FF0000"/>
            </a:gs>
            <a:gs pos="100000">
              <a:schemeClr val="accent1">
                <a:lumMod val="30000"/>
                <a:lumOff val="7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EB067A6-C085-51C1-35F6-5C7B552C34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D4C5E64-1DF9-82D1-FF00-6A81798247E6}"/>
              </a:ext>
            </a:extLst>
          </p:cNvPr>
          <p:cNvSpPr/>
          <p:nvPr/>
        </p:nvSpPr>
        <p:spPr>
          <a:xfrm>
            <a:off x="309490" y="1346852"/>
            <a:ext cx="85250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br>
              <a:rPr lang="ru-RU" sz="4000" b="1" dirty="0">
                <a:solidFill>
                  <a:srgbClr val="00206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</a:br>
            <a:endParaRPr lang="ru-RU" sz="1400" b="1" dirty="0">
              <a:latin typeface="Bookman Old Style" panose="020506040505050202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FC563C8-70BF-6D14-49F9-6C44AF032B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2" name="Picture 11" descr="C:\Users\mardd\Desktop\область познавательное развитие\_logo.jpeg">
            <a:extLst>
              <a:ext uri="{FF2B5EF4-FFF2-40B4-BE49-F238E27FC236}">
                <a16:creationId xmlns:a16="http://schemas.microsoft.com/office/drawing/2014/main" id="{A96D54B0-9BF4-2AE7-BA77-DC185749E1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1412" y="195943"/>
            <a:ext cx="1489916" cy="1385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A785253-5AAC-88E9-8C24-840D7E5659DA}"/>
              </a:ext>
            </a:extLst>
          </p:cNvPr>
          <p:cNvSpPr/>
          <p:nvPr/>
        </p:nvSpPr>
        <p:spPr>
          <a:xfrm>
            <a:off x="661182" y="186613"/>
            <a:ext cx="68302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           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D53D3A3-42FF-8263-AA2F-C47DB543EEF8}"/>
              </a:ext>
            </a:extLst>
          </p:cNvPr>
          <p:cNvSpPr txBox="1"/>
          <p:nvPr/>
        </p:nvSpPr>
        <p:spPr>
          <a:xfrm>
            <a:off x="474568" y="500877"/>
            <a:ext cx="829993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sz="2400" b="1" u="sng" dirty="0">
                <a:solidFill>
                  <a:srgbClr val="0070C0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Развивающие игры </a:t>
            </a:r>
            <a:r>
              <a:rPr lang="ru-RU" altLang="ru-RU" sz="2400" b="1" u="sng" dirty="0" err="1">
                <a:solidFill>
                  <a:srgbClr val="0070C0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Воскобовича</a:t>
            </a:r>
            <a:r>
              <a:rPr lang="ru-RU" altLang="ru-RU" sz="2400" b="1" u="sng" dirty="0">
                <a:solidFill>
                  <a:srgbClr val="0070C0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 </a:t>
            </a:r>
            <a:r>
              <a:rPr lang="ru-RU" altLang="ru-RU" sz="2400" u="sng" dirty="0">
                <a:solidFill>
                  <a:srgbClr val="0070C0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1CE3FE8-15B3-EEE1-548C-053C66B6C9AA}"/>
              </a:ext>
            </a:extLst>
          </p:cNvPr>
          <p:cNvSpPr txBox="1"/>
          <p:nvPr/>
        </p:nvSpPr>
        <p:spPr>
          <a:xfrm>
            <a:off x="422030" y="1150856"/>
            <a:ext cx="8412479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1800" dirty="0">
                <a:latin typeface="Bookman Old Style" panose="0205060405050502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>
                <a:solidFill>
                  <a:srgbClr val="7030A0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*</a:t>
            </a:r>
            <a:r>
              <a:rPr lang="ru-RU" altLang="ru-RU" sz="2000" dirty="0">
                <a:solidFill>
                  <a:srgbClr val="7030A0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dirty="0">
                <a:solidFill>
                  <a:srgbClr val="7030A0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Сенсорное развитие </a:t>
            </a:r>
          </a:p>
          <a:p>
            <a:r>
              <a:rPr lang="ru-RU" altLang="ru-RU" sz="2400" b="1" dirty="0">
                <a:solidFill>
                  <a:srgbClr val="7030A0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 * </a:t>
            </a:r>
            <a:r>
              <a:rPr lang="ru-RU" altLang="ru-RU" sz="2000" b="1" dirty="0">
                <a:solidFill>
                  <a:srgbClr val="7030A0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Интеллектуальное развитие </a:t>
            </a:r>
          </a:p>
          <a:p>
            <a:r>
              <a:rPr lang="ru-RU" altLang="ru-RU" sz="2000" b="1" dirty="0">
                <a:solidFill>
                  <a:srgbClr val="7030A0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>
                <a:solidFill>
                  <a:srgbClr val="7030A0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*</a:t>
            </a:r>
            <a:r>
              <a:rPr lang="ru-RU" altLang="ru-RU" sz="2000" b="1" dirty="0">
                <a:solidFill>
                  <a:srgbClr val="7030A0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 Творческое </a:t>
            </a:r>
          </a:p>
          <a:p>
            <a:r>
              <a:rPr lang="ru-RU" altLang="ru-RU" sz="2400" b="1" dirty="0">
                <a:solidFill>
                  <a:srgbClr val="7030A0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 * </a:t>
            </a:r>
            <a:r>
              <a:rPr lang="ru-RU" altLang="ru-RU" sz="2000" b="1" dirty="0">
                <a:solidFill>
                  <a:srgbClr val="7030A0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Математическое развитие </a:t>
            </a:r>
          </a:p>
          <a:p>
            <a:r>
              <a:rPr lang="ru-RU" altLang="ru-RU" sz="2400" b="1" dirty="0">
                <a:solidFill>
                  <a:srgbClr val="7030A0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 * </a:t>
            </a:r>
            <a:r>
              <a:rPr lang="ru-RU" altLang="ru-RU" sz="2000" b="1" dirty="0">
                <a:solidFill>
                  <a:srgbClr val="7030A0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Обучение чтению, развитие речи</a:t>
            </a:r>
          </a:p>
          <a:p>
            <a:r>
              <a:rPr lang="ru-RU" altLang="ru-RU" sz="2000" dirty="0">
                <a:latin typeface="Bookman Old Style" panose="02050604050505020204" pitchFamily="18" charset="0"/>
                <a:cs typeface="Times New Roman" panose="02020603050405020304" pitchFamily="18" charset="0"/>
              </a:rPr>
              <a:t>   </a:t>
            </a:r>
            <a:r>
              <a:rPr lang="ru-RU" altLang="ru-RU" sz="2000" b="1" dirty="0">
                <a:latin typeface="Bookman Old Style" panose="020506040505050202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altLang="ru-RU" sz="2000" b="1" dirty="0">
              <a:latin typeface="Bookman Old Style" panose="02050604050505020204" pitchFamily="18" charset="0"/>
              <a:cs typeface="Times New Roman" panose="02020603050405020304" pitchFamily="18" charset="0"/>
            </a:endParaRPr>
          </a:p>
          <a:p>
            <a:r>
              <a:rPr lang="ru-RU" altLang="ru-RU" sz="2000" b="1" dirty="0">
                <a:latin typeface="Bookman Old Style" panose="02050604050505020204" pitchFamily="18" charset="0"/>
                <a:cs typeface="Times New Roman" panose="02020603050405020304" pitchFamily="18" charset="0"/>
              </a:rPr>
              <a:t>Игровые средства технологии:</a:t>
            </a:r>
          </a:p>
          <a:p>
            <a:r>
              <a:rPr lang="ru-RU" altLang="ru-RU" dirty="0">
                <a:latin typeface="Bookman Old Style" panose="02050604050505020204" pitchFamily="18" charset="0"/>
                <a:cs typeface="Times New Roman" panose="02020603050405020304" pitchFamily="18" charset="0"/>
              </a:rPr>
              <a:t>Образные средства (сказочные герои, сказочные сюжеты)</a:t>
            </a:r>
          </a:p>
          <a:p>
            <a:r>
              <a:rPr lang="ru-RU" altLang="ru-RU" dirty="0">
                <a:latin typeface="Bookman Old Style" panose="02050604050505020204" pitchFamily="18" charset="0"/>
                <a:cs typeface="Times New Roman" panose="02020603050405020304" pitchFamily="18" charset="0"/>
              </a:rPr>
              <a:t>Фронтальные средства (</a:t>
            </a:r>
            <a:r>
              <a:rPr lang="ru-RU" altLang="ru-RU" dirty="0" err="1">
                <a:latin typeface="Bookman Old Style" panose="02050604050505020204" pitchFamily="18" charset="0"/>
                <a:cs typeface="Times New Roman" panose="02020603050405020304" pitchFamily="18" charset="0"/>
              </a:rPr>
              <a:t>коврограф</a:t>
            </a:r>
            <a:r>
              <a:rPr lang="ru-RU" altLang="ru-RU" dirty="0">
                <a:latin typeface="Bookman Old Style" panose="020506040505050202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altLang="ru-RU" dirty="0">
                <a:latin typeface="Bookman Old Style" panose="02050604050505020204" pitchFamily="18" charset="0"/>
                <a:cs typeface="Times New Roman" panose="02020603050405020304" pitchFamily="18" charset="0"/>
              </a:rPr>
              <a:t>Универсальный материал (приложения к </a:t>
            </a:r>
            <a:r>
              <a:rPr lang="ru-RU" altLang="ru-RU" dirty="0" err="1">
                <a:latin typeface="Bookman Old Style" panose="02050604050505020204" pitchFamily="18" charset="0"/>
                <a:cs typeface="Times New Roman" panose="02020603050405020304" pitchFamily="18" charset="0"/>
              </a:rPr>
              <a:t>коврографу</a:t>
            </a:r>
            <a:r>
              <a:rPr lang="ru-RU" altLang="ru-RU" dirty="0">
                <a:latin typeface="Bookman Old Style" panose="02050604050505020204" pitchFamily="18" charset="0"/>
                <a:cs typeface="Times New Roman" panose="02020603050405020304" pitchFamily="18" charset="0"/>
              </a:rPr>
              <a:t> можно использовать и на ковролине и на магнитной доске)</a:t>
            </a:r>
          </a:p>
          <a:p>
            <a:r>
              <a:rPr lang="ru-RU" altLang="ru-RU" dirty="0">
                <a:latin typeface="Bookman Old Style" panose="02050604050505020204" pitchFamily="18" charset="0"/>
                <a:cs typeface="Times New Roman" panose="02020603050405020304" pitchFamily="18" charset="0"/>
              </a:rPr>
              <a:t>Творческие средства (альбомы)</a:t>
            </a:r>
          </a:p>
          <a:p>
            <a:r>
              <a:rPr lang="ru-RU" altLang="ru-RU" dirty="0">
                <a:latin typeface="Bookman Old Style" panose="02050604050505020204" pitchFamily="18" charset="0"/>
                <a:cs typeface="Times New Roman" panose="02020603050405020304" pitchFamily="18" charset="0"/>
              </a:rPr>
              <a:t>Графические средства  (</a:t>
            </a:r>
            <a:r>
              <a:rPr lang="ru-RU" altLang="ru-RU" dirty="0" err="1">
                <a:latin typeface="Bookman Old Style" panose="02050604050505020204" pitchFamily="18" charset="0"/>
                <a:cs typeface="Times New Roman" panose="02020603050405020304" pitchFamily="18" charset="0"/>
              </a:rPr>
              <a:t>игровизор</a:t>
            </a:r>
            <a:r>
              <a:rPr lang="ru-RU" altLang="ru-RU" dirty="0">
                <a:latin typeface="Bookman Old Style" panose="02050604050505020204" pitchFamily="18" charset="0"/>
                <a:cs typeface="Times New Roman" panose="02020603050405020304" pitchFamily="18" charset="0"/>
              </a:rPr>
              <a:t>,  </a:t>
            </a:r>
            <a:r>
              <a:rPr lang="ru-RU" altLang="ru-RU" dirty="0" err="1">
                <a:latin typeface="Bookman Old Style" panose="02050604050505020204" pitchFamily="18" charset="0"/>
                <a:cs typeface="Times New Roman" panose="02020603050405020304" pitchFamily="18" charset="0"/>
              </a:rPr>
              <a:t>геовизор</a:t>
            </a:r>
            <a:r>
              <a:rPr lang="ru-RU" altLang="ru-RU" dirty="0">
                <a:latin typeface="Bookman Old Style" panose="02050604050505020204" pitchFamily="18" charset="0"/>
                <a:cs typeface="Times New Roman" panose="02020603050405020304" pitchFamily="18" charset="0"/>
              </a:rPr>
              <a:t>, трафареты)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B58A2B0-3A72-B86B-87B8-66EF641517A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1929" y="1590899"/>
            <a:ext cx="2800041" cy="2800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524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6000">
              <a:schemeClr val="accent1">
                <a:lumMod val="5000"/>
                <a:lumOff val="95000"/>
              </a:schemeClr>
            </a:gs>
            <a:gs pos="74000">
              <a:srgbClr val="0070C0"/>
            </a:gs>
            <a:gs pos="83000">
              <a:srgbClr val="FF0000"/>
            </a:gs>
            <a:gs pos="100000">
              <a:schemeClr val="accent1">
                <a:lumMod val="30000"/>
                <a:lumOff val="7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6978B95-2A36-2B98-7134-58E7846257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4AD3420-4D28-EBD3-101F-2A56012CC93E}"/>
              </a:ext>
            </a:extLst>
          </p:cNvPr>
          <p:cNvSpPr/>
          <p:nvPr/>
        </p:nvSpPr>
        <p:spPr>
          <a:xfrm>
            <a:off x="309490" y="1346852"/>
            <a:ext cx="85250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br>
              <a:rPr lang="ru-RU" sz="4000" b="1" dirty="0">
                <a:solidFill>
                  <a:srgbClr val="00206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</a:br>
            <a:endParaRPr lang="ru-RU" sz="1400" b="1" dirty="0">
              <a:latin typeface="Bookman Old Style" panose="020506040505050202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F44CEFA-D5C1-23D7-E711-7973574FDC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2" name="Picture 11" descr="C:\Users\mardd\Desktop\область познавательное развитие\_logo.jpeg">
            <a:extLst>
              <a:ext uri="{FF2B5EF4-FFF2-40B4-BE49-F238E27FC236}">
                <a16:creationId xmlns:a16="http://schemas.microsoft.com/office/drawing/2014/main" id="{DDD599C2-DDB8-F8C1-ED20-968FDE4D57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1412" y="195943"/>
            <a:ext cx="1489916" cy="1385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8F0DF78-86E2-E570-1042-CE6F0DB2177C}"/>
              </a:ext>
            </a:extLst>
          </p:cNvPr>
          <p:cNvSpPr/>
          <p:nvPr/>
        </p:nvSpPr>
        <p:spPr>
          <a:xfrm>
            <a:off x="661182" y="186613"/>
            <a:ext cx="68302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           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A864D6-ECD7-91EA-0507-2C93FE30045A}"/>
              </a:ext>
            </a:extLst>
          </p:cNvPr>
          <p:cNvSpPr txBox="1"/>
          <p:nvPr/>
        </p:nvSpPr>
        <p:spPr>
          <a:xfrm>
            <a:off x="534572" y="790030"/>
            <a:ext cx="829993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sz="2400" b="1" u="sng" dirty="0">
                <a:solidFill>
                  <a:srgbClr val="7030A0"/>
                </a:solidFill>
                <a:latin typeface="Bookman Old Style" panose="02050604050505020204" pitchFamily="18" charset="0"/>
              </a:rPr>
              <a:t>Особенности игр: </a:t>
            </a:r>
            <a:endParaRPr lang="ru-RU" altLang="ru-RU" sz="2400" b="1" u="sng" dirty="0">
              <a:solidFill>
                <a:srgbClr val="7030A0"/>
              </a:solidFill>
              <a:latin typeface="Bookman Old Style" panose="02050604050505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242CF5C-1DBD-6D9B-85D5-258377515108}"/>
              </a:ext>
            </a:extLst>
          </p:cNvPr>
          <p:cNvSpPr txBox="1"/>
          <p:nvPr/>
        </p:nvSpPr>
        <p:spPr>
          <a:xfrm>
            <a:off x="369953" y="1150032"/>
            <a:ext cx="8525020" cy="30768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ru-RU" altLang="ru-RU" sz="2000" b="1" dirty="0">
                <a:latin typeface="Bookman Old Style" panose="020506040505050202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2000" b="1" dirty="0">
                <a:latin typeface="Bookman Old Style" panose="02050604050505020204" pitchFamily="18" charset="0"/>
                <a:cs typeface="Tahoma" panose="020B0604030504040204" pitchFamily="34" charset="0"/>
              </a:rPr>
              <a:t>. Многофункциональность;</a:t>
            </a:r>
          </a:p>
          <a:p>
            <a:pPr>
              <a:lnSpc>
                <a:spcPct val="200000"/>
              </a:lnSpc>
            </a:pPr>
            <a:r>
              <a:rPr lang="ru-RU" altLang="ru-RU" sz="2000" b="1" dirty="0">
                <a:latin typeface="Bookman Old Style" panose="02050604050505020204" pitchFamily="18" charset="0"/>
                <a:cs typeface="Tahoma" panose="020B0604030504040204" pitchFamily="34" charset="0"/>
              </a:rPr>
              <a:t>2. Широкий возрастной диапазон участников игр;</a:t>
            </a:r>
          </a:p>
          <a:p>
            <a:pPr>
              <a:lnSpc>
                <a:spcPct val="200000"/>
              </a:lnSpc>
            </a:pPr>
            <a:r>
              <a:rPr lang="ru-RU" altLang="ru-RU" sz="2000" b="1" dirty="0">
                <a:latin typeface="Bookman Old Style" panose="02050604050505020204" pitchFamily="18" charset="0"/>
                <a:cs typeface="Tahoma" panose="020B0604030504040204" pitchFamily="34" charset="0"/>
              </a:rPr>
              <a:t>3. Сказочная «огранка»;</a:t>
            </a:r>
          </a:p>
          <a:p>
            <a:pPr>
              <a:lnSpc>
                <a:spcPct val="200000"/>
              </a:lnSpc>
            </a:pPr>
            <a:r>
              <a:rPr lang="ru-RU" altLang="ru-RU" sz="2000" b="1" dirty="0">
                <a:latin typeface="Bookman Old Style" panose="02050604050505020204" pitchFamily="18" charset="0"/>
                <a:cs typeface="Tahoma" panose="020B0604030504040204" pitchFamily="34" charset="0"/>
              </a:rPr>
              <a:t>4. Творческий потенциал;</a:t>
            </a:r>
          </a:p>
          <a:p>
            <a:pPr>
              <a:lnSpc>
                <a:spcPct val="200000"/>
              </a:lnSpc>
            </a:pPr>
            <a:r>
              <a:rPr lang="ru-RU" altLang="ru-RU" sz="2000" b="1" dirty="0">
                <a:latin typeface="Bookman Old Style" panose="02050604050505020204" pitchFamily="18" charset="0"/>
                <a:cs typeface="Tahoma" panose="020B0604030504040204" pitchFamily="34" charset="0"/>
              </a:rPr>
              <a:t>5. Конструктивные элементы.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EDBD72A-9385-DC57-C73B-48D90CA8A7E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2593" y="3010778"/>
            <a:ext cx="4212380" cy="3651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8522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6000">
              <a:schemeClr val="accent1">
                <a:lumMod val="5000"/>
                <a:lumOff val="95000"/>
              </a:schemeClr>
            </a:gs>
            <a:gs pos="74000">
              <a:srgbClr val="0070C0"/>
            </a:gs>
            <a:gs pos="83000">
              <a:srgbClr val="FF0000"/>
            </a:gs>
            <a:gs pos="100000">
              <a:schemeClr val="accent1">
                <a:lumMod val="30000"/>
                <a:lumOff val="7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E7F5DEE-64D5-46D6-97B2-5B9D4F98DE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1E02C22-59D1-61BF-C932-95D933ED8A75}"/>
              </a:ext>
            </a:extLst>
          </p:cNvPr>
          <p:cNvSpPr/>
          <p:nvPr/>
        </p:nvSpPr>
        <p:spPr>
          <a:xfrm>
            <a:off x="309490" y="1346852"/>
            <a:ext cx="85250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br>
              <a:rPr lang="ru-RU" sz="4000" b="1" dirty="0">
                <a:solidFill>
                  <a:srgbClr val="00206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</a:br>
            <a:endParaRPr lang="ru-RU" sz="1400" b="1" dirty="0">
              <a:latin typeface="Bookman Old Style" panose="020506040505050202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4C3710E-ACE7-4AF6-14E3-8F74332B75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098" y="0"/>
            <a:ext cx="9169098" cy="6858000"/>
          </a:xfrm>
          <a:prstGeom prst="rect">
            <a:avLst/>
          </a:prstGeom>
        </p:spPr>
      </p:pic>
      <p:pic>
        <p:nvPicPr>
          <p:cNvPr id="12" name="Picture 11" descr="C:\Users\mardd\Desktop\область познавательное развитие\_logo.jpeg">
            <a:extLst>
              <a:ext uri="{FF2B5EF4-FFF2-40B4-BE49-F238E27FC236}">
                <a16:creationId xmlns:a16="http://schemas.microsoft.com/office/drawing/2014/main" id="{8A26DED6-631E-63B1-9B7F-0AFFFED4CA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0676" y="555945"/>
            <a:ext cx="1237533" cy="1150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9C88D70-D656-F432-6632-4ED6219DDCCF}"/>
              </a:ext>
            </a:extLst>
          </p:cNvPr>
          <p:cNvSpPr/>
          <p:nvPr/>
        </p:nvSpPr>
        <p:spPr>
          <a:xfrm>
            <a:off x="661182" y="186613"/>
            <a:ext cx="68302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           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D16BCD-4920-DEB7-BBD8-31F2266580A5}"/>
              </a:ext>
            </a:extLst>
          </p:cNvPr>
          <p:cNvSpPr txBox="1"/>
          <p:nvPr/>
        </p:nvSpPr>
        <p:spPr>
          <a:xfrm>
            <a:off x="162672" y="186613"/>
            <a:ext cx="829993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ru-RU" sz="2400" b="1" dirty="0">
                <a:solidFill>
                  <a:srgbClr val="7030A0"/>
                </a:solidFill>
                <a:latin typeface="Bookman Old Style" panose="02050604050505020204" pitchFamily="18" charset="0"/>
              </a:rPr>
              <a:t>Значение игр </a:t>
            </a:r>
            <a:r>
              <a:rPr lang="ru-RU" sz="2400" b="1" dirty="0" err="1">
                <a:solidFill>
                  <a:srgbClr val="7030A0"/>
                </a:solidFill>
                <a:latin typeface="Bookman Old Style" panose="02050604050505020204" pitchFamily="18" charset="0"/>
              </a:rPr>
              <a:t>В.В.Воскобовича</a:t>
            </a:r>
            <a:r>
              <a:rPr lang="ru-RU" sz="2400" b="1" dirty="0">
                <a:solidFill>
                  <a:srgbClr val="7030A0"/>
                </a:solidFill>
                <a:latin typeface="Bookman Old Style" panose="02050604050505020204" pitchFamily="18" charset="0"/>
              </a:rPr>
              <a:t> в коррекционно- развивающей  работе с детьми с ЗПР</a:t>
            </a:r>
            <a:r>
              <a:rPr lang="ru-RU" altLang="ru-RU" sz="2400" dirty="0">
                <a:solidFill>
                  <a:srgbClr val="7030A0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580D240-2F5A-7CAA-BF71-0B05A3A976EF}"/>
              </a:ext>
            </a:extLst>
          </p:cNvPr>
          <p:cNvSpPr txBox="1"/>
          <p:nvPr/>
        </p:nvSpPr>
        <p:spPr>
          <a:xfrm>
            <a:off x="516772" y="1127753"/>
            <a:ext cx="8243667" cy="54467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ru-RU" altLang="ru-RU" sz="1800" dirty="0"/>
              <a:t> *</a:t>
            </a:r>
            <a:r>
              <a:rPr lang="ru-RU" altLang="ru-RU" sz="1800" dirty="0">
                <a:latin typeface="Bookman Old Style" panose="02050604050505020204" pitchFamily="18" charset="0"/>
                <a:cs typeface="Times New Roman" panose="02020603050405020304" pitchFamily="18" charset="0"/>
              </a:rPr>
              <a:t>Развивается мелкая моторика;</a:t>
            </a:r>
          </a:p>
          <a:p>
            <a:pPr eaLnBrk="1" hangingPunct="1">
              <a:lnSpc>
                <a:spcPct val="150000"/>
              </a:lnSpc>
            </a:pPr>
            <a:r>
              <a:rPr lang="ru-RU" altLang="ru-RU" sz="1800" dirty="0">
                <a:latin typeface="Bookman Old Style" panose="02050604050505020204" pitchFamily="18" charset="0"/>
                <a:cs typeface="Times New Roman" panose="02020603050405020304" pitchFamily="18" charset="0"/>
              </a:rPr>
              <a:t>*Дети меньше утомляются, дольше сохраняют работоспособность;</a:t>
            </a:r>
          </a:p>
          <a:p>
            <a:pPr eaLnBrk="1" hangingPunct="1">
              <a:lnSpc>
                <a:spcPct val="150000"/>
              </a:lnSpc>
            </a:pPr>
            <a:r>
              <a:rPr lang="ru-RU" altLang="ru-RU" sz="1800" dirty="0">
                <a:latin typeface="Bookman Old Style" panose="02050604050505020204" pitchFamily="18" charset="0"/>
                <a:cs typeface="Times New Roman" panose="02020603050405020304" pitchFamily="18" charset="0"/>
              </a:rPr>
              <a:t>*Исчезает негативизм, связанный с многократным повторением речевого материала; </a:t>
            </a:r>
          </a:p>
          <a:p>
            <a:pPr eaLnBrk="1" hangingPunct="1">
              <a:lnSpc>
                <a:spcPct val="150000"/>
              </a:lnSpc>
            </a:pPr>
            <a:r>
              <a:rPr lang="ru-RU" altLang="ru-RU" sz="1800" dirty="0">
                <a:latin typeface="Bookman Old Style" panose="02050604050505020204" pitchFamily="18" charset="0"/>
                <a:cs typeface="Times New Roman" panose="02020603050405020304" pitchFamily="18" charset="0"/>
              </a:rPr>
              <a:t>*Включение развивающих игр  В. В. </a:t>
            </a:r>
            <a:r>
              <a:rPr lang="ru-RU" altLang="ru-RU" sz="1800" dirty="0" err="1">
                <a:latin typeface="Bookman Old Style" panose="02050604050505020204" pitchFamily="18" charset="0"/>
                <a:cs typeface="Times New Roman" panose="02020603050405020304" pitchFamily="18" charset="0"/>
              </a:rPr>
              <a:t>Воскобовича</a:t>
            </a:r>
            <a:r>
              <a:rPr lang="ru-RU" altLang="ru-RU" sz="1800" dirty="0">
                <a:latin typeface="Bookman Old Style" panose="02050604050505020204" pitchFamily="18" charset="0"/>
                <a:cs typeface="Times New Roman" panose="02020603050405020304" pitchFamily="18" charset="0"/>
              </a:rPr>
              <a:t> в процесс  коррекционной работы содействует развитию у ребенка с ЗПР  познавательного интереса , воображения, памяти, внимания, мышления и творчества, обучению чтению, а также закреплению понимания значений частей речи и грамматических категорий, развитию понимания лексико-грамматических конструкций и целостного речевого высказывания;</a:t>
            </a:r>
          </a:p>
          <a:p>
            <a:pPr eaLnBrk="1" hangingPunct="1">
              <a:lnSpc>
                <a:spcPct val="150000"/>
              </a:lnSpc>
            </a:pPr>
            <a:r>
              <a:rPr lang="ru-RU" altLang="ru-RU" sz="1800" dirty="0">
                <a:latin typeface="Bookman Old Style" panose="02050604050505020204" pitchFamily="18" charset="0"/>
                <a:cs typeface="Times New Roman" panose="02020603050405020304" pitchFamily="18" charset="0"/>
              </a:rPr>
              <a:t>* Игровые графические тренажеры развивают логическое мышление,  подготавливают ребенка к письму.</a:t>
            </a:r>
          </a:p>
        </p:txBody>
      </p:sp>
    </p:spTree>
    <p:extLst>
      <p:ext uri="{BB962C8B-B14F-4D97-AF65-F5344CB8AC3E}">
        <p14:creationId xmlns:p14="http://schemas.microsoft.com/office/powerpoint/2010/main" val="4720511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6000">
              <a:schemeClr val="accent1">
                <a:lumMod val="5000"/>
                <a:lumOff val="95000"/>
              </a:schemeClr>
            </a:gs>
            <a:gs pos="74000">
              <a:srgbClr val="0070C0"/>
            </a:gs>
            <a:gs pos="83000">
              <a:srgbClr val="FF0000"/>
            </a:gs>
            <a:gs pos="100000">
              <a:schemeClr val="accent1">
                <a:lumMod val="30000"/>
                <a:lumOff val="7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0A655D1-FF90-379B-56B8-984A07EFFC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9A61670-4281-9496-F69C-826321DD8E3F}"/>
              </a:ext>
            </a:extLst>
          </p:cNvPr>
          <p:cNvSpPr/>
          <p:nvPr/>
        </p:nvSpPr>
        <p:spPr>
          <a:xfrm>
            <a:off x="309490" y="1346852"/>
            <a:ext cx="85250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br>
              <a:rPr lang="ru-RU" sz="4000" b="1" dirty="0">
                <a:solidFill>
                  <a:srgbClr val="00206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</a:br>
            <a:endParaRPr lang="ru-RU" sz="1400" b="1" dirty="0">
              <a:latin typeface="Bookman Old Style" panose="02050604050505020204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FEF3DD8-B3A6-92B6-B74C-749CB23E60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2" name="Picture 11" descr="C:\Users\mardd\Desktop\область познавательное развитие\_logo.jpeg">
            <a:extLst>
              <a:ext uri="{FF2B5EF4-FFF2-40B4-BE49-F238E27FC236}">
                <a16:creationId xmlns:a16="http://schemas.microsoft.com/office/drawing/2014/main" id="{C7242C93-BC68-3802-FED0-D03CC29043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1412" y="195943"/>
            <a:ext cx="1489916" cy="1385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99B2AC7-5E7C-7917-4717-AF9D2344C33A}"/>
              </a:ext>
            </a:extLst>
          </p:cNvPr>
          <p:cNvSpPr/>
          <p:nvPr/>
        </p:nvSpPr>
        <p:spPr>
          <a:xfrm>
            <a:off x="661182" y="186613"/>
            <a:ext cx="68302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           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C57C613-0BD1-5CC3-3BF9-935249E1E79D}"/>
              </a:ext>
            </a:extLst>
          </p:cNvPr>
          <p:cNvSpPr txBox="1"/>
          <p:nvPr/>
        </p:nvSpPr>
        <p:spPr>
          <a:xfrm>
            <a:off x="169324" y="3276767"/>
            <a:ext cx="486742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ru-RU" sz="2400" b="1" u="sng" dirty="0">
                <a:solidFill>
                  <a:srgbClr val="7030A0"/>
                </a:solidFill>
                <a:latin typeface="Bookman Old Style" panose="02050604050505020204" pitchFamily="18" charset="0"/>
              </a:rPr>
              <a:t>«</a:t>
            </a:r>
            <a:r>
              <a:rPr lang="ru-RU" sz="2400" b="1" u="sng" dirty="0" err="1">
                <a:solidFill>
                  <a:srgbClr val="7030A0"/>
                </a:solidFill>
                <a:latin typeface="Bookman Old Style" panose="02050604050505020204" pitchFamily="18" charset="0"/>
              </a:rPr>
              <a:t>Коврограф</a:t>
            </a:r>
            <a:r>
              <a:rPr lang="ru-RU" sz="2400" b="1" u="sng" dirty="0">
                <a:solidFill>
                  <a:srgbClr val="7030A0"/>
                </a:solidFill>
                <a:latin typeface="Bookman Old Style" panose="02050604050505020204" pitchFamily="18" charset="0"/>
              </a:rPr>
              <a:t> Ларчик»</a:t>
            </a:r>
            <a:endParaRPr lang="ru-RU" altLang="ru-RU" sz="2400" u="sng" dirty="0">
              <a:solidFill>
                <a:srgbClr val="7030A0"/>
              </a:solidFill>
              <a:latin typeface="Bookman Old Style" panose="02050604050505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2A4FCB8-F8EE-E81A-F3DD-F9F132600C9F}"/>
              </a:ext>
            </a:extLst>
          </p:cNvPr>
          <p:cNvSpPr txBox="1"/>
          <p:nvPr/>
        </p:nvSpPr>
        <p:spPr>
          <a:xfrm>
            <a:off x="661182" y="1344028"/>
            <a:ext cx="82436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569CAE4-8F46-1517-E55D-ACAB6EAD6B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853" y="3967529"/>
            <a:ext cx="1870645" cy="25046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02B2341-63F0-FAC0-F3E9-3BD1E96942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85690" y="3918661"/>
            <a:ext cx="2820941" cy="20460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8353393-5547-04A7-2A4F-A914CB44B88B}"/>
              </a:ext>
            </a:extLst>
          </p:cNvPr>
          <p:cNvSpPr txBox="1"/>
          <p:nvPr/>
        </p:nvSpPr>
        <p:spPr>
          <a:xfrm>
            <a:off x="93788" y="85871"/>
            <a:ext cx="66997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u="sng" dirty="0">
                <a:solidFill>
                  <a:srgbClr val="7030A0"/>
                </a:solidFill>
                <a:latin typeface="Bookman Old Style" panose="02050604050505020204" pitchFamily="18" charset="0"/>
              </a:rPr>
              <a:t>«Игровые графические тренажеры»</a:t>
            </a:r>
            <a:endParaRPr lang="ru-RU" sz="2400" u="sng" dirty="0">
              <a:solidFill>
                <a:srgbClr val="7030A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649434F-3061-74F0-FCB0-0FC76429FFA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436984" y="547536"/>
            <a:ext cx="3713636" cy="206220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C8376A3-FAA9-0C4A-8A4D-B663BD8198D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81339" y="546559"/>
            <a:ext cx="3060457" cy="321287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7B344E8-FAB2-EFC9-ADE5-C09AD001ED2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95999" y="643841"/>
            <a:ext cx="1957150" cy="24773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36DFCC83-5B77-5AFB-7B01-A69EC8B4D3C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05703" y="4047730"/>
            <a:ext cx="4100908" cy="2573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6348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6000">
              <a:schemeClr val="accent1">
                <a:lumMod val="5000"/>
                <a:lumOff val="95000"/>
              </a:schemeClr>
            </a:gs>
            <a:gs pos="74000">
              <a:srgbClr val="0070C0"/>
            </a:gs>
            <a:gs pos="83000">
              <a:srgbClr val="FF0000"/>
            </a:gs>
            <a:gs pos="100000">
              <a:schemeClr val="accent1">
                <a:lumMod val="30000"/>
                <a:lumOff val="7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75C8506-5881-2588-E509-E7BEA79D03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61994B2-B961-332F-F028-C311841FEB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2" name="Picture 11" descr="C:\Users\mardd\Desktop\область познавательное развитие\_logo.jpeg">
            <a:extLst>
              <a:ext uri="{FF2B5EF4-FFF2-40B4-BE49-F238E27FC236}">
                <a16:creationId xmlns:a16="http://schemas.microsoft.com/office/drawing/2014/main" id="{5976AF05-EAC2-B358-C6DB-97EF130884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9114" y="195943"/>
            <a:ext cx="1332213" cy="1238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462351A-10F3-25BA-B0C2-41278FE53BD0}"/>
              </a:ext>
            </a:extLst>
          </p:cNvPr>
          <p:cNvSpPr/>
          <p:nvPr/>
        </p:nvSpPr>
        <p:spPr>
          <a:xfrm>
            <a:off x="661182" y="186613"/>
            <a:ext cx="68302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          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F98D7D4-4799-C812-D5E1-C0345B80EA70}"/>
              </a:ext>
            </a:extLst>
          </p:cNvPr>
          <p:cNvSpPr txBox="1"/>
          <p:nvPr/>
        </p:nvSpPr>
        <p:spPr>
          <a:xfrm>
            <a:off x="580475" y="3621268"/>
            <a:ext cx="561408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u="sng" dirty="0">
                <a:solidFill>
                  <a:srgbClr val="7030A0"/>
                </a:solidFill>
                <a:latin typeface="Bookman Old Style" panose="02050604050505020204" pitchFamily="18" charset="0"/>
              </a:rPr>
              <a:t>Игры серии «Шнур-грамотей» </a:t>
            </a:r>
            <a:endParaRPr lang="ru-RU" sz="2400" u="sng" dirty="0">
              <a:solidFill>
                <a:srgbClr val="7030A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2E612E6-007F-2CB3-C001-F023FCD111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034279"/>
            <a:ext cx="2538018" cy="2823721"/>
          </a:xfrm>
          <a:prstGeom prst="rect">
            <a:avLst/>
          </a:prstGeom>
        </p:spPr>
      </p:pic>
      <p:pic>
        <p:nvPicPr>
          <p:cNvPr id="8" name="Рисунок 4" descr="468aeb55-3105-46b2-86e2-963807f85ec5.png">
            <a:extLst>
              <a:ext uri="{FF2B5EF4-FFF2-40B4-BE49-F238E27FC236}">
                <a16:creationId xmlns:a16="http://schemas.microsoft.com/office/drawing/2014/main" id="{7A0B2C02-B688-B70C-197A-5046ED684E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4251244"/>
            <a:ext cx="2447925" cy="273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1BEC0A6-B1B9-7C46-1363-00ADC4B2B26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14372" y="3285434"/>
            <a:ext cx="3310415" cy="3572566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23ED7B6-0F9B-F0C1-19A2-0CA0C8136DC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92297" y="4099287"/>
            <a:ext cx="2487384" cy="295072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CF4AFFF6-E67A-41AF-4F33-FB7E7A3BB2F4}"/>
              </a:ext>
            </a:extLst>
          </p:cNvPr>
          <p:cNvSpPr txBox="1"/>
          <p:nvPr/>
        </p:nvSpPr>
        <p:spPr>
          <a:xfrm>
            <a:off x="580474" y="400327"/>
            <a:ext cx="454016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u="sng" dirty="0">
                <a:solidFill>
                  <a:srgbClr val="7030A0"/>
                </a:solidFill>
                <a:latin typeface="Bookman Old Style" panose="02050604050505020204" pitchFamily="18" charset="0"/>
              </a:rPr>
              <a:t>Игры «</a:t>
            </a:r>
            <a:r>
              <a:rPr lang="ru-RU" sz="2400" b="1" u="sng" dirty="0" err="1">
                <a:solidFill>
                  <a:srgbClr val="7030A0"/>
                </a:solidFill>
                <a:latin typeface="Bookman Old Style" panose="02050604050505020204" pitchFamily="18" charset="0"/>
              </a:rPr>
              <a:t>Геоконт</a:t>
            </a:r>
            <a:r>
              <a:rPr lang="ru-RU" sz="2400" b="1" u="sng" dirty="0">
                <a:solidFill>
                  <a:srgbClr val="7030A0"/>
                </a:solidFill>
                <a:latin typeface="Bookman Old Style" panose="02050604050505020204" pitchFamily="18" charset="0"/>
              </a:rPr>
              <a:t>»</a:t>
            </a:r>
            <a:endParaRPr lang="ru-RU" sz="2400" u="sng" dirty="0">
              <a:solidFill>
                <a:srgbClr val="7030A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14C132F3-3142-01AA-E7B8-E5FFE653F0A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2716" y="838165"/>
            <a:ext cx="3015322" cy="2607847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6C6831C5-A317-19B5-E757-B75B139C6B4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04669" y="861405"/>
            <a:ext cx="3123246" cy="2560993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8D3EE1D2-683E-4619-810C-F324968AE58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999703" y="772731"/>
            <a:ext cx="4983417" cy="280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49187"/>
      </p:ext>
    </p:extLst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1557</TotalTime>
  <Words>399</Words>
  <Application>Microsoft Office PowerPoint</Application>
  <PresentationFormat>Экран (4:3)</PresentationFormat>
  <Paragraphs>84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1" baseType="lpstr">
      <vt:lpstr>Arial</vt:lpstr>
      <vt:lpstr>Book Antiqua</vt:lpstr>
      <vt:lpstr>Bookman Old Style</vt:lpstr>
      <vt:lpstr>Calibri</vt:lpstr>
      <vt:lpstr>Calibri Light</vt:lpstr>
      <vt:lpstr>Century Gothic</vt:lpstr>
      <vt:lpstr>Times New Roman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ОЛЯ</cp:lastModifiedBy>
  <cp:revision>118</cp:revision>
  <dcterms:created xsi:type="dcterms:W3CDTF">2023-11-23T16:42:23Z</dcterms:created>
  <dcterms:modified xsi:type="dcterms:W3CDTF">2024-02-16T07:35:12Z</dcterms:modified>
</cp:coreProperties>
</file>