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73" r:id="rId3"/>
    <p:sldId id="275" r:id="rId4"/>
    <p:sldId id="291" r:id="rId5"/>
    <p:sldId id="294" r:id="rId6"/>
    <p:sldId id="279" r:id="rId7"/>
    <p:sldId id="281" r:id="rId8"/>
    <p:sldId id="282" r:id="rId9"/>
    <p:sldId id="276" r:id="rId10"/>
    <p:sldId id="286" r:id="rId11"/>
    <p:sldId id="287" r:id="rId12"/>
    <p:sldId id="277" r:id="rId13"/>
    <p:sldId id="284" r:id="rId14"/>
    <p:sldId id="274" r:id="rId15"/>
    <p:sldId id="271" r:id="rId16"/>
    <p:sldId id="257" r:id="rId17"/>
    <p:sldId id="260" r:id="rId18"/>
    <p:sldId id="262" r:id="rId19"/>
    <p:sldId id="289" r:id="rId20"/>
    <p:sldId id="288" r:id="rId21"/>
    <p:sldId id="292" r:id="rId22"/>
    <p:sldId id="293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82" y="3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dirty="0"/>
              <a:t>5/22/2024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dirty="0"/>
              <a:t>5/22/2024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dirty="0"/>
              <a:t>5/22/2024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dirty="0"/>
              <a:t>5/22/2024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dirty="0"/>
              <a:t>5/22/2024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dirty="0"/>
              <a:t>5/22/2024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dirty="0"/>
              <a:t>5/22/2024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dirty="0"/>
              <a:t>5/22/2024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dirty="0"/>
              <a:t>5/22/2024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dirty="0"/>
              <a:t>5/22/2024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dirty="0"/>
              <a:t>5/22/2024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dirty="0"/>
              <a:t>5/22/2024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ТЕХНИКИ РАБОТЫ С ТЕКСТОМ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«Кто не умеет читать, тот не умеет мыслить»</a:t>
            </a:r>
          </a:p>
          <a:p>
            <a:pPr algn="ctr"/>
            <a:r>
              <a:rPr lang="ru-RU" sz="40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В.А.Сухомлинский</a:t>
            </a:r>
            <a:endParaRPr lang="ru-RU" sz="40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6283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338328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Прием «ТАБЛИЦА»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9848" y="941832"/>
            <a:ext cx="5276088" cy="3346704"/>
          </a:xfrm>
        </p:spPr>
        <p:txBody>
          <a:bodyPr>
            <a:normAutofit/>
          </a:bodyPr>
          <a:lstStyle/>
          <a:p>
            <a:r>
              <a:rPr lang="ru-RU" b="1" dirty="0"/>
              <a:t>Таблица «Знаем – Хотим узнать – Узнаем» (З – Х – </a:t>
            </a:r>
            <a:r>
              <a:rPr lang="ru-RU" b="1" dirty="0" smtClean="0"/>
              <a:t>У)</a:t>
            </a:r>
            <a:r>
              <a:rPr lang="ru-RU" dirty="0"/>
              <a:t> </a:t>
            </a:r>
            <a:r>
              <a:rPr lang="ru-RU" dirty="0" smtClean="0"/>
              <a:t>З </a:t>
            </a:r>
            <a:r>
              <a:rPr lang="ru-RU" dirty="0"/>
              <a:t>– знаем    Х – хотим узнать     У – </a:t>
            </a:r>
            <a:r>
              <a:rPr lang="ru-RU" dirty="0" smtClean="0"/>
              <a:t>узнаем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marR="62865" indent="228600">
              <a:lnSpc>
                <a:spcPct val="107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Сводная таблица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114300" marR="62865" indent="228600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Хронологические</a:t>
            </a:r>
          </a:p>
          <a:p>
            <a:pPr marL="114300" marR="62865" indent="228600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Синхронистические</a:t>
            </a:r>
          </a:p>
          <a:p>
            <a:pPr marL="114300" marR="62865" indent="228600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Сравнительные</a:t>
            </a:r>
          </a:p>
          <a:p>
            <a:pPr marL="114300" marR="62865" indent="228600">
              <a:lnSpc>
                <a:spcPct val="107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Тематические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" marR="62865" indent="228600">
              <a:lnSpc>
                <a:spcPct val="107000"/>
              </a:lnSpc>
              <a:spcAft>
                <a:spcPts val="0"/>
              </a:spcAft>
            </a:pP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3408" y="-356616"/>
            <a:ext cx="3730752" cy="4063320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9930384" y="941832"/>
            <a:ext cx="2057868" cy="1033272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ОПЯТЬ ТАБЛИЦА??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2504" y="3789424"/>
            <a:ext cx="2665476" cy="3181687"/>
          </a:xfrm>
          <a:prstGeom prst="rect">
            <a:avLst/>
          </a:prstGeom>
        </p:spPr>
      </p:pic>
      <p:sp>
        <p:nvSpPr>
          <p:cNvPr id="10" name="Овал 9"/>
          <p:cNvSpPr/>
          <p:nvPr/>
        </p:nvSpPr>
        <p:spPr>
          <a:xfrm>
            <a:off x="5980176" y="3474720"/>
            <a:ext cx="6211824" cy="2587752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Составление таблиц учит выделять 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главное, обобщать </a:t>
            </a:r>
            <a:r>
              <a:rPr lang="ru-RU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исторический материал, классифицировать по определенным признакам: хронологическому, личностному, событийному и др.; сравнивать исторические факты.</a:t>
            </a:r>
          </a:p>
        </p:txBody>
      </p:sp>
    </p:spTree>
    <p:extLst>
      <p:ext uri="{BB962C8B-B14F-4D97-AF65-F5344CB8AC3E}">
        <p14:creationId xmlns:p14="http://schemas.microsoft.com/office/powerpoint/2010/main" val="4183668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210312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ОПОРНЫЙ КОНСПЕКТ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7744" y="978408"/>
            <a:ext cx="8110728" cy="5724144"/>
          </a:xfrm>
        </p:spPr>
        <p:txBody>
          <a:bodyPr>
            <a:noAutofit/>
          </a:bodyPr>
          <a:lstStyle/>
          <a:p>
            <a:pPr marL="114300" marR="62865" indent="0" algn="ctr">
              <a:lnSpc>
                <a:spcPct val="107000"/>
              </a:lnSpc>
              <a:spcAft>
                <a:spcPts val="0"/>
              </a:spcAft>
              <a:buNone/>
            </a:pP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Составляя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такую «шпаргалку» есть возможность проработать весь необходимый материал, структурировать свои знания, «разложить все по полочкам».</a:t>
            </a:r>
          </a:p>
          <a:p>
            <a:pPr marL="114300" marR="62865" indent="228600" algn="ctr">
              <a:lnSpc>
                <a:spcPct val="107000"/>
              </a:lnSpc>
              <a:spcAft>
                <a:spcPts val="0"/>
              </a:spcAft>
            </a:pPr>
            <a:r>
              <a:rPr lang="ru-RU" sz="2800" b="1" i="1" u="sng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Этапы </a:t>
            </a:r>
            <a:r>
              <a:rPr lang="ru-RU" sz="2800" b="1" i="1" u="sng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составления опорного конспекта</a:t>
            </a:r>
            <a:endParaRPr lang="ru-RU" sz="28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" marR="62865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-Внимательно прочитать текст, вычленяя основные взаимосвязи и взаимозависимости смысловых частей </a:t>
            </a: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текста;</a:t>
            </a: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" marR="62865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Кратко </a:t>
            </a:r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изложить главные мысли в том порядке, в котором они следуют в </a:t>
            </a: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тексте;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Сделать </a:t>
            </a:r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черновой набросок сокращенных записей на листе бумаги;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" marR="62865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-Преобразовать записи в графические, буквенные, символические </a:t>
            </a: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сигналы;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Объединить </a:t>
            </a:r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сигналы в блоки;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" marR="62865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-Обособить блоки контурами  и графически отобразить связи между </a:t>
            </a: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ними;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Выделить </a:t>
            </a:r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значимые элементы цветом (при необходимости).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" marR="62865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                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 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1312" y="1524000"/>
            <a:ext cx="3980688" cy="3624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045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044952"/>
          </a:xfrm>
        </p:spPr>
        <p:txBody>
          <a:bodyPr>
            <a:normAutofit fontScale="90000"/>
          </a:bodyPr>
          <a:lstStyle/>
          <a:p>
            <a:r>
              <a:rPr lang="ru-RU" sz="36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ПриёмЫ</a:t>
            </a:r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36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целепологания</a:t>
            </a:r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и «ИДЕАЛ»</a:t>
            </a:r>
            <a:r>
              <a:rPr lang="ru-RU" sz="3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4048" y="1380744"/>
            <a:ext cx="4425696" cy="479145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sz="2400" b="1" dirty="0">
              <a:latin typeface="Times New Roman" panose="02020603050405020304" pitchFamily="18" charset="0"/>
            </a:endParaRPr>
          </a:p>
          <a:p>
            <a:r>
              <a:rPr lang="ru-RU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Это стратегия технологии развития критического мышления. </a:t>
            </a:r>
          </a:p>
          <a:p>
            <a:r>
              <a:rPr lang="ru-RU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Стратегия позволяет формировать: </a:t>
            </a:r>
          </a:p>
          <a:p>
            <a:pPr marL="342900" lvl="0" indent="-342900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умения определять проблему; </a:t>
            </a:r>
          </a:p>
          <a:p>
            <a:pPr marL="342900" lvl="0" indent="-342900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умение находить и формулировать пути решения проблемы; </a:t>
            </a:r>
          </a:p>
          <a:p>
            <a:pPr marL="342900" lvl="0" indent="-342900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умение выбирать сильное решение. </a:t>
            </a:r>
          </a:p>
          <a:p>
            <a:endParaRPr lang="ru-RU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2392" y="2211052"/>
            <a:ext cx="5907024" cy="44000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8338" y="0"/>
            <a:ext cx="2275710" cy="1963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681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6035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Прием </a:t>
            </a:r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«Верите ли вы?» </a:t>
            </a:r>
            <a:b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2024" y="1207008"/>
            <a:ext cx="5559552" cy="4965192"/>
          </a:xfrm>
        </p:spPr>
        <p:txBody>
          <a:bodyPr>
            <a:noAutofit/>
          </a:bodyPr>
          <a:lstStyle/>
          <a:p>
            <a:r>
              <a:rPr lang="ru-RU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Прием «Верите ли вы?» </a:t>
            </a:r>
          </a:p>
          <a:p>
            <a:r>
              <a:rPr lang="ru-RU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(верные и неверные утверждения)</a:t>
            </a:r>
          </a:p>
          <a:p>
            <a:r>
              <a:rPr lang="ru-RU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ыбирая </a:t>
            </a:r>
            <a:r>
              <a:rPr lang="ru-RU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«верные утверждения» из предложенных 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описывают </a:t>
            </a:r>
            <a:r>
              <a:rPr lang="ru-RU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заданную тему (ситуацию, обстановку, систему правил). </a:t>
            </a:r>
            <a:endParaRPr lang="ru-RU" sz="2400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Информацией </a:t>
            </a:r>
            <a:r>
              <a:rPr lang="ru-RU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(текст параграфа, лекция по данной теме) мы возвращаемся к данным утверждениям и просим обучающихся оценить их достоверность, используя полученную на уроке информацию.</a:t>
            </a:r>
          </a:p>
          <a:p>
            <a:endParaRPr lang="ru-RU" sz="24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7406" y="1737360"/>
            <a:ext cx="5455296" cy="3849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738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36576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ТЕХНИКА «КОРЗИНА ИДЕЙ»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9848" y="1106424"/>
            <a:ext cx="10058400" cy="5065776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848" y="1421892"/>
            <a:ext cx="6748272" cy="5006340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7726680" y="1014984"/>
            <a:ext cx="4492752" cy="515721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Техника предполагает индивидуальную работу 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текстом, обсуждение содержания текстового фрагмента в 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группе или индивидуально </a:t>
            </a:r>
            <a:r>
              <a:rPr lang="ru-RU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представление результатов анализа для формирования общей «корзины идей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</a:t>
            </a:r>
            <a:endParaRPr lang="ru-RU" sz="24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62083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78638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584" y="137160"/>
            <a:ext cx="11027664" cy="6035040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.  </a:t>
            </a:r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ДЕНОТАТНЫЙ ГРАФ (ТЕРМИН ПРОИСХОДИТ ОТ ГРЕЧЕСКОГО СЛОВА  </a:t>
            </a:r>
            <a:r>
              <a:rPr lang="ru-RU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grapho</a:t>
            </a:r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ПИШУ ) – ЭТО СПОСОБ ВЫЧЛЕНЕНИЯ ИЗ ТЕКСТА СУЩЕСТВЕННЫХ ПРИЗНАКОВ КЛЮЧЕВОГО ПОНЯТИЯ.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1712891"/>
              </p:ext>
            </p:extLst>
          </p:nvPr>
        </p:nvGraphicFramePr>
        <p:xfrm>
          <a:off x="612648" y="1593561"/>
          <a:ext cx="9217152" cy="5110762"/>
        </p:xfrm>
        <a:graphic>
          <a:graphicData uri="http://schemas.openxmlformats.org/drawingml/2006/table">
            <a:tbl>
              <a:tblPr firstRow="1" firstCol="1" bandRow="1"/>
              <a:tblGrid>
                <a:gridCol w="9217152"/>
              </a:tblGrid>
              <a:tr h="3035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ТЕМА: ВЫСОКОЕ </a:t>
                      </a:r>
                      <a:r>
                        <a:rPr lang="ru-RU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ВОЗРОЖДЕНИЕ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33" marR="492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5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Где берет начало?</a:t>
                      </a:r>
                    </a:p>
                  </a:txBody>
                  <a:tcPr marL="49233" marR="492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5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Италии</a:t>
                      </a:r>
                    </a:p>
                  </a:txBody>
                  <a:tcPr marL="49233" marR="492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5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Хронологические рамки</a:t>
                      </a:r>
                    </a:p>
                  </a:txBody>
                  <a:tcPr marL="49233" marR="492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5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Конец 15- первая треть 16 в.</a:t>
                      </a:r>
                    </a:p>
                  </a:txBody>
                  <a:tcPr marL="49233" marR="492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5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90700" algn="l"/>
                        </a:tabLs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Что характерно?</a:t>
                      </a:r>
                    </a:p>
                  </a:txBody>
                  <a:tcPr marL="49233" marR="492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Использовались идеи античности.</a:t>
                      </a:r>
                    </a:p>
                  </a:txBody>
                  <a:tcPr marL="49233" marR="492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5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центре внимания – знания о человеке и обществе - гуманизм.</a:t>
                      </a:r>
                    </a:p>
                  </a:txBody>
                  <a:tcPr marL="49233" marR="492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5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Яркие представители</a:t>
                      </a:r>
                    </a:p>
                  </a:txBody>
                  <a:tcPr marL="49233" marR="492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5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Леонардо да Винчи, Рафаэль Санти, </a:t>
                      </a:r>
                      <a:r>
                        <a:rPr lang="ru-RU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Микеланджело </a:t>
                      </a:r>
                      <a:r>
                        <a:rPr lang="ru-RU" sz="180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Буонарроти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33" marR="492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5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Эразм </a:t>
                      </a:r>
                      <a:r>
                        <a:rPr lang="ru-RU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Роттердамский</a:t>
                      </a: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Альбрехт Дюрер, </a:t>
                      </a:r>
                      <a:r>
                        <a:rPr lang="ru-RU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Никколо</a:t>
                      </a: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Макиавелли, Томас Мор.</a:t>
                      </a:r>
                    </a:p>
                  </a:txBody>
                  <a:tcPr marL="49233" marR="492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5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b="1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Чем 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отличается от Раннего Возрождения?</a:t>
                      </a:r>
                    </a:p>
                  </a:txBody>
                  <a:tcPr marL="49233" marR="492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71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Раннем Возрождении основной целью считалось прославление Бога, а в Высоком Возрождении основой был гуманизм.</a:t>
                      </a:r>
                    </a:p>
                  </a:txBody>
                  <a:tcPr marL="49233" marR="492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42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эпоху Раннего Возрождения имел большой смысл материальный успех, а в эпоху Высокого Возрождения люди старались быть разносторонне </a:t>
                      </a:r>
                      <a:r>
                        <a:rPr lang="ru-RU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развитыми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33" marR="492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1376" y="1231121"/>
            <a:ext cx="4535424" cy="3401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264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658368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Интеллект карта (ментальная карта)</a:t>
            </a: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9848" y="1335024"/>
            <a:ext cx="4370832" cy="4837176"/>
          </a:xfrm>
        </p:spPr>
        <p:txBody>
          <a:bodyPr/>
          <a:lstStyle/>
          <a:p>
            <a:r>
              <a:rPr lang="ru-RU" b="1" i="1" dirty="0">
                <a:solidFill>
                  <a:srgbClr val="002060"/>
                </a:solidFill>
              </a:rPr>
              <a:t>Ментальные карты помогают визуально структурировать, запоминать и объяснять сложные темы. Например, записать тезисы выступления или составить учебный план.</a:t>
            </a:r>
          </a:p>
          <a:p>
            <a:r>
              <a:rPr lang="ru-RU" b="1" i="1" dirty="0">
                <a:solidFill>
                  <a:srgbClr val="002060"/>
                </a:solidFill>
              </a:rPr>
              <a:t>«Сердце» всех ментальных карт — главная идея. От неё отходят «сосуды» —ключевые мысли, которые можно делить на подпункты до тех пор, пока вы не структурируете всю информацию.</a:t>
            </a:r>
          </a:p>
          <a:p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8606" y="1143000"/>
            <a:ext cx="7053404" cy="3584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450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1947672"/>
            <a:ext cx="9201150" cy="4200715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804672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Стратегия «пузыри»</a:t>
            </a:r>
            <a:endParaRPr lang="ru-RU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69848" y="1289304"/>
            <a:ext cx="10058400" cy="488289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4837176" y="2679192"/>
            <a:ext cx="2560320" cy="226771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ФАКТ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671815" y="1709928"/>
            <a:ext cx="3291841" cy="2020824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ПРОБЛЕМЫ</a:t>
            </a:r>
            <a:endParaRPr lang="ru-RU" sz="2800" b="1" dirty="0"/>
          </a:p>
        </p:txBody>
      </p:sp>
      <p:sp>
        <p:nvSpPr>
          <p:cNvPr id="7" name="Овал 6"/>
          <p:cNvSpPr/>
          <p:nvPr/>
        </p:nvSpPr>
        <p:spPr>
          <a:xfrm>
            <a:off x="1664208" y="1923859"/>
            <a:ext cx="2478024" cy="2066544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КТО?</a:t>
            </a:r>
          </a:p>
          <a:p>
            <a:pPr algn="ctr"/>
            <a:r>
              <a:rPr lang="ru-RU" sz="4000" dirty="0" smtClean="0"/>
              <a:t>ЧТО?</a:t>
            </a:r>
            <a:endParaRPr lang="ru-RU" sz="4000" dirty="0"/>
          </a:p>
        </p:txBody>
      </p:sp>
      <p:sp>
        <p:nvSpPr>
          <p:cNvPr id="8" name="Овал 7"/>
          <p:cNvSpPr/>
          <p:nvPr/>
        </p:nvSpPr>
        <p:spPr>
          <a:xfrm>
            <a:off x="1228343" y="4228147"/>
            <a:ext cx="3177159" cy="1852613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РЕШЕНИЯ</a:t>
            </a:r>
            <a:endParaRPr lang="ru-RU" sz="3200" b="1" dirty="0"/>
          </a:p>
        </p:txBody>
      </p:sp>
      <p:sp>
        <p:nvSpPr>
          <p:cNvPr id="9" name="Овал 8"/>
          <p:cNvSpPr/>
          <p:nvPr/>
        </p:nvSpPr>
        <p:spPr>
          <a:xfrm>
            <a:off x="7562088" y="3990403"/>
            <a:ext cx="3401567" cy="241954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ПОСЛЕДСТВИЯ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668436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223" y="813816"/>
            <a:ext cx="8556427" cy="425348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664" y="1225296"/>
            <a:ext cx="9927336" cy="4580191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740664"/>
          </a:xfrm>
        </p:spPr>
        <p:txBody>
          <a:bodyPr>
            <a:noAutofit/>
          </a:bodyPr>
          <a:lstStyle/>
          <a:p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Техника «</a:t>
            </a:r>
            <a:r>
              <a:rPr lang="ru-RU" sz="4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Фишбоун</a:t>
            </a:r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b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069848" y="2121408"/>
            <a:ext cx="7982712" cy="2670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60120" y="5570220"/>
            <a:ext cx="8933688" cy="1232916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Вопрос (слева) – причины (сверху) – факты (снизу) – ответ (справа)</a:t>
            </a:r>
          </a:p>
        </p:txBody>
      </p:sp>
    </p:spTree>
    <p:extLst>
      <p:ext uri="{BB962C8B-B14F-4D97-AF65-F5344CB8AC3E}">
        <p14:creationId xmlns:p14="http://schemas.microsoft.com/office/powerpoint/2010/main" val="139146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9848" y="484632"/>
            <a:ext cx="4828032" cy="5687568"/>
          </a:xfrm>
        </p:spPr>
        <p:txBody>
          <a:bodyPr/>
          <a:lstStyle/>
          <a:p>
            <a:r>
              <a:rPr lang="ru-RU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«Шесть шляп мышления» — </a:t>
            </a:r>
            <a:r>
              <a:rPr lang="ru-RU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система анализа информации, в том числе текстовой, разработанная в 1985 г. британским психологом Эдвардом де </a:t>
            </a:r>
            <a:r>
              <a:rPr lang="ru-RU" sz="24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Боно</a:t>
            </a:r>
            <a:r>
              <a:rPr lang="ru-RU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Она позволяет эффективно структурировать групповую дискуссию с использованием различных ролей, обозначенных автором как «шесть цветных шляп», каждая из которых соответствует определённой функции в общем обсуждении.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5584" y="612648"/>
            <a:ext cx="6190488" cy="499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072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«ТОЛСТЫЕ И ТОНКИЕ ВОПРОСЫ»</a:t>
            </a:r>
            <a:b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/>
          </p:nvPr>
        </p:nvGraphicFramePr>
        <p:xfrm>
          <a:off x="1069975" y="2120900"/>
          <a:ext cx="10058400" cy="2621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9200"/>
                <a:gridCol w="50292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3200" b="0" i="0" u="none" strike="noStrike" baseline="0" dirty="0" smtClean="0">
                          <a:solidFill>
                            <a:srgbClr val="000000"/>
                          </a:solidFill>
                          <a:latin typeface="AVMRWU+ArialMT"/>
                        </a:rPr>
                        <a:t>ТОНКИЕ ВОПРОСЫ  </a:t>
                      </a:r>
                      <a:endParaRPr lang="ru-RU" sz="3200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tx1"/>
                          </a:solidFill>
                        </a:rPr>
                        <a:t>ТОЛСТЫЕ ВОПРОСЫ </a:t>
                      </a:r>
                      <a:endParaRPr lang="ru-RU" sz="3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Кто?</a:t>
                      </a:r>
                    </a:p>
                    <a:p>
                      <a:r>
                        <a:rPr lang="ru-RU" sz="3200" dirty="0" smtClean="0"/>
                        <a:t>Что?</a:t>
                      </a:r>
                    </a:p>
                    <a:p>
                      <a:r>
                        <a:rPr lang="ru-RU" sz="3200" dirty="0" smtClean="0"/>
                        <a:t>Когда?</a:t>
                      </a:r>
                    </a:p>
                    <a:p>
                      <a:r>
                        <a:rPr lang="ru-RU" sz="3200" dirty="0" smtClean="0"/>
                        <a:t>Где?</a:t>
                      </a:r>
                      <a:endParaRPr lang="ru-RU" sz="3200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Почему?</a:t>
                      </a:r>
                    </a:p>
                    <a:p>
                      <a:r>
                        <a:rPr lang="ru-RU" sz="3200" dirty="0" smtClean="0"/>
                        <a:t>В чем отличие … от …?</a:t>
                      </a:r>
                    </a:p>
                    <a:p>
                      <a:r>
                        <a:rPr lang="ru-RU" sz="3200" dirty="0" smtClean="0"/>
                        <a:t>Что будет, если…?</a:t>
                      </a:r>
                      <a:endParaRPr lang="ru-RU" sz="3200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257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836" y="376048"/>
            <a:ext cx="1565801" cy="1070372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2339655" y="621792"/>
            <a:ext cx="8421624" cy="914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П</a:t>
            </a:r>
            <a:r>
              <a:rPr lang="ru-RU" sz="2400" b="1" dirty="0" smtClean="0">
                <a:solidFill>
                  <a:srgbClr val="002060"/>
                </a:solidFill>
              </a:rPr>
              <a:t>еречислить </a:t>
            </a:r>
            <a:r>
              <a:rPr lang="ru-RU" sz="2400" b="1" dirty="0">
                <a:solidFill>
                  <a:srgbClr val="002060"/>
                </a:solidFill>
              </a:rPr>
              <a:t>только представленные в тексте факты</a:t>
            </a:r>
            <a:r>
              <a:rPr lang="ru-RU" sz="2400" b="1" dirty="0"/>
              <a:t>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657" y="1536192"/>
            <a:ext cx="1645736" cy="10258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166" y="2672619"/>
            <a:ext cx="1225143" cy="95269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9657" y="3735894"/>
            <a:ext cx="1514019" cy="103497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7646" y="4927085"/>
            <a:ext cx="1494663" cy="1017643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303079" y="1715507"/>
            <a:ext cx="84582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Описать чувства и эмоции, вызванные содержанием текста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87105" y="2825494"/>
            <a:ext cx="8474174" cy="926672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2339655" y="2893367"/>
            <a:ext cx="84216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Обучающийся критикует написанное, пытается найти противоречия в содержании текста.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2173676" y="5477256"/>
            <a:ext cx="8971473" cy="114940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Обучающийся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"/>
              </a:rPr>
              <a:t>Обучающийся 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"/>
              </a:rPr>
              <a:t>формулирует новые идеи и предложения, связанные с содержанием прочитанного в тексте.</a:t>
            </a:r>
          </a:p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 </a:t>
            </a:r>
            <a:r>
              <a:rPr lang="ru-RU" dirty="0"/>
              <a:t>прочитанного в тексте.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339655" y="4253381"/>
            <a:ext cx="8421624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"/>
              </a:rPr>
              <a:t>Обучающийся занимает оптимистичную позицию, представляя однозначно положительные, на его взгляд, факты, найденные в тексте.</a:t>
            </a:r>
          </a:p>
        </p:txBody>
      </p:sp>
    </p:spTree>
    <p:extLst>
      <p:ext uri="{BB962C8B-B14F-4D97-AF65-F5344CB8AC3E}">
        <p14:creationId xmlns:p14="http://schemas.microsoft.com/office/powerpoint/2010/main" val="1698649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382" y="548640"/>
            <a:ext cx="2045696" cy="1584799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2339655" y="621792"/>
            <a:ext cx="8421624" cy="914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П</a:t>
            </a:r>
            <a:r>
              <a:rPr lang="ru-RU" sz="2400" b="1" dirty="0" smtClean="0">
                <a:solidFill>
                  <a:srgbClr val="002060"/>
                </a:solidFill>
              </a:rPr>
              <a:t>еречислить </a:t>
            </a:r>
            <a:r>
              <a:rPr lang="ru-RU" sz="2400" b="1" dirty="0">
                <a:solidFill>
                  <a:srgbClr val="002060"/>
                </a:solidFill>
              </a:rPr>
              <a:t>только представленные в тексте </a:t>
            </a:r>
            <a:r>
              <a:rPr lang="ru-RU" sz="2400" b="1" dirty="0" smtClean="0">
                <a:solidFill>
                  <a:srgbClr val="002060"/>
                </a:solidFill>
              </a:rPr>
              <a:t>факты</a:t>
            </a:r>
          </a:p>
          <a:p>
            <a:pPr algn="ctr"/>
            <a:r>
              <a:rPr lang="ru-RU" sz="3200" b="1" dirty="0" err="1" smtClean="0">
                <a:solidFill>
                  <a:srgbClr val="002060"/>
                </a:solidFill>
              </a:rPr>
              <a:t>Рожновский</a:t>
            </a:r>
            <a:r>
              <a:rPr lang="ru-RU" sz="3200" b="1" dirty="0" smtClean="0">
                <a:solidFill>
                  <a:srgbClr val="002060"/>
                </a:solidFill>
              </a:rPr>
              <a:t> Т., Щербаков М., </a:t>
            </a:r>
            <a:r>
              <a:rPr lang="ru-RU" sz="3200" b="1" dirty="0" err="1" smtClean="0">
                <a:solidFill>
                  <a:srgbClr val="002060"/>
                </a:solidFill>
              </a:rPr>
              <a:t>Худиева</a:t>
            </a:r>
            <a:r>
              <a:rPr lang="ru-RU" sz="3200" b="1" dirty="0" smtClean="0">
                <a:solidFill>
                  <a:srgbClr val="002060"/>
                </a:solidFill>
              </a:rPr>
              <a:t> А.</a:t>
            </a:r>
            <a:r>
              <a:rPr lang="ru-RU" sz="3200" b="1" dirty="0" smtClean="0">
                <a:solidFill>
                  <a:prstClr val="white"/>
                </a:solidFill>
              </a:rPr>
              <a:t>.</a:t>
            </a:r>
            <a:endParaRPr lang="ru-RU" sz="3200" b="1" dirty="0">
              <a:solidFill>
                <a:prstClr val="white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84" y="2133439"/>
            <a:ext cx="2366931" cy="182467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382" y="4433667"/>
            <a:ext cx="1946322" cy="1445132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303078" y="2386584"/>
            <a:ext cx="9300657" cy="183794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Описать чувства и эмоции, вызванные содержанием текста.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Зуева У., </a:t>
            </a:r>
            <a:r>
              <a:rPr lang="ru-RU" sz="3200" b="1" dirty="0" err="1" smtClean="0">
                <a:solidFill>
                  <a:srgbClr val="002060"/>
                </a:solidFill>
              </a:rPr>
              <a:t>Иноземцева</a:t>
            </a:r>
            <a:r>
              <a:rPr lang="ru-RU" sz="3200" b="1" dirty="0" smtClean="0">
                <a:solidFill>
                  <a:srgbClr val="002060"/>
                </a:solidFill>
              </a:rPr>
              <a:t> К., </a:t>
            </a:r>
            <a:r>
              <a:rPr lang="ru-RU" sz="3200" b="1" dirty="0" err="1" smtClean="0">
                <a:solidFill>
                  <a:srgbClr val="002060"/>
                </a:solidFill>
              </a:rPr>
              <a:t>Ронжина</a:t>
            </a:r>
            <a:r>
              <a:rPr lang="ru-RU" sz="3200" b="1" dirty="0" smtClean="0">
                <a:solidFill>
                  <a:srgbClr val="002060"/>
                </a:solidFill>
              </a:rPr>
              <a:t> К.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563625" y="4555360"/>
            <a:ext cx="96926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Обучающийся критикует написанное, пытается найти противоречия в содержании текста</a:t>
            </a:r>
            <a:r>
              <a:rPr lang="ru-RU" sz="2400" b="1" dirty="0" smtClean="0">
                <a:solidFill>
                  <a:srgbClr val="002060"/>
                </a:solidFill>
              </a:rPr>
              <a:t>.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Батырев Н., Директор Л., </a:t>
            </a:r>
            <a:r>
              <a:rPr lang="ru-RU" sz="3200" b="1" dirty="0" err="1" smtClean="0">
                <a:solidFill>
                  <a:srgbClr val="002060"/>
                </a:solidFill>
              </a:rPr>
              <a:t>Мелкумов</a:t>
            </a:r>
            <a:r>
              <a:rPr lang="ru-RU" sz="3200" b="1" dirty="0" smtClean="0">
                <a:solidFill>
                  <a:srgbClr val="002060"/>
                </a:solidFill>
              </a:rPr>
              <a:t> В.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814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5766"/>
            <a:ext cx="2073530" cy="17596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647" y="2997701"/>
            <a:ext cx="2009522" cy="1610875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2770632" y="2761488"/>
            <a:ext cx="8374517" cy="14904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Обучающийся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"/>
              </a:rPr>
              <a:t>Обучающийся 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"/>
              </a:rPr>
              <a:t>формулирует новые идеи и предложения, связанные с содержанием прочитанного в тексте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"/>
              </a:rPr>
              <a:t>.</a:t>
            </a:r>
          </a:p>
          <a:p>
            <a:pPr algn="ctr"/>
            <a:r>
              <a:rPr lang="ru-RU" sz="32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"/>
              </a:rPr>
              <a:t>Припоров</a:t>
            </a:r>
            <a: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"/>
              </a:rPr>
              <a:t> П., Алпатов А., </a:t>
            </a:r>
            <a:r>
              <a:rPr lang="ru-RU" sz="32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"/>
              </a:rPr>
              <a:t>Талалаева</a:t>
            </a:r>
            <a: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"/>
              </a:rPr>
              <a:t> А. </a:t>
            </a:r>
            <a:endParaRPr lang="ru-RU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oto Sans"/>
            </a:endParaRPr>
          </a:p>
          <a:p>
            <a:pPr algn="ctr"/>
            <a:r>
              <a:rPr lang="ru-RU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 </a:t>
            </a:r>
            <a:r>
              <a:rPr lang="ru-RU" sz="3200" dirty="0">
                <a:solidFill>
                  <a:prstClr val="white"/>
                </a:solidFill>
              </a:rPr>
              <a:t>прочитанного в тексте.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339655" y="585217"/>
            <a:ext cx="8421624" cy="17099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"/>
              </a:rPr>
              <a:t>Обучающийся занимает оптимистичную позицию, представляя однозначно положительные, на его взгляд, факты, найденные в тексте</a:t>
            </a: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"/>
              </a:rPr>
              <a:t>.</a:t>
            </a:r>
          </a:p>
          <a:p>
            <a:pPr algn="just"/>
            <a: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"/>
              </a:rPr>
              <a:t>Беляев К, Бородин Д., </a:t>
            </a:r>
            <a:r>
              <a:rPr lang="ru-RU" sz="32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"/>
              </a:rPr>
              <a:t>Гарифуллина</a:t>
            </a:r>
            <a: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"/>
              </a:rPr>
              <a:t> Э.</a:t>
            </a:r>
            <a:endParaRPr lang="ru-RU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oto San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452" y="4875844"/>
            <a:ext cx="2583180" cy="178497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401568" y="4443984"/>
            <a:ext cx="7580376" cy="20482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Синяя шляпа-модератор (ведущий)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Отвечает за процесс</a:t>
            </a:r>
          </a:p>
          <a:p>
            <a:pPr algn="ctr"/>
            <a:r>
              <a:rPr lang="ru-RU" sz="3200" b="1" dirty="0" err="1" smtClean="0">
                <a:solidFill>
                  <a:srgbClr val="002060"/>
                </a:solidFill>
              </a:rPr>
              <a:t>Старчеус</a:t>
            </a:r>
            <a:r>
              <a:rPr lang="ru-RU" sz="3200" b="1" dirty="0" smtClean="0">
                <a:solidFill>
                  <a:srgbClr val="002060"/>
                </a:solidFill>
              </a:rPr>
              <a:t> С.К.</a:t>
            </a:r>
          </a:p>
          <a:p>
            <a:pPr algn="ctr"/>
            <a:endParaRPr lang="ru-RU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6398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9848" y="0"/>
            <a:ext cx="10058400" cy="1764792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ТЕХНИКА</a:t>
            </a:r>
            <a:b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«ТОЛСТЫЕ И ТОНКИЕ ВОПРОСЫ»</a:t>
            </a:r>
            <a:b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9848" y="1764792"/>
            <a:ext cx="10058400" cy="4407408"/>
          </a:xfrm>
        </p:spPr>
        <p:txBody>
          <a:bodyPr/>
          <a:lstStyle/>
          <a:p>
            <a:r>
              <a:rPr lang="ru-RU" sz="2800" dirty="0">
                <a:solidFill>
                  <a:srgbClr val="002060"/>
                </a:solidFill>
              </a:rPr>
              <a:t>«Толстые и тонкие вопросы» — приём развития критического мышления и анализа текстовой информации при помощи формулирования двух типов вопросов: </a:t>
            </a:r>
            <a: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репродуктивных</a:t>
            </a:r>
            <a:r>
              <a:rPr lang="ru-RU" sz="2800" dirty="0">
                <a:solidFill>
                  <a:srgbClr val="002060"/>
                </a:solidFill>
              </a:rPr>
              <a:t> (предполагающих однозначный ответ) и </a:t>
            </a:r>
            <a: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проблемных</a:t>
            </a:r>
            <a:r>
              <a:rPr lang="ru-RU" sz="2800" dirty="0">
                <a:solidFill>
                  <a:srgbClr val="002060"/>
                </a:solidFill>
              </a:rPr>
              <a:t> (требующих осмысления, обсуждения, привлечения дополнительной </a:t>
            </a:r>
            <a:r>
              <a:rPr lang="ru-RU" sz="2800" dirty="0" smtClean="0">
                <a:solidFill>
                  <a:srgbClr val="002060"/>
                </a:solidFill>
              </a:rPr>
              <a:t>информации.</a:t>
            </a:r>
            <a:r>
              <a:rPr lang="ru-RU" sz="2800" dirty="0">
                <a:solidFill>
                  <a:srgbClr val="002060"/>
                </a:solidFill>
              </a:rPr>
              <a:t> </a:t>
            </a:r>
            <a:r>
              <a:rPr lang="ru-RU" sz="2800" dirty="0" smtClean="0">
                <a:solidFill>
                  <a:srgbClr val="002060"/>
                </a:solidFill>
              </a:rPr>
              <a:t>«</a:t>
            </a:r>
            <a:r>
              <a:rPr lang="ru-RU" sz="2800" dirty="0">
                <a:solidFill>
                  <a:srgbClr val="002060"/>
                </a:solidFill>
              </a:rPr>
              <a:t>В чём разница?», «Объясните, почему», «Предположите, что будет, если», «Почему вы полагаете?» и т. д.).</a:t>
            </a:r>
          </a:p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7032" y="4870242"/>
            <a:ext cx="2980490" cy="19877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2371" y="5093208"/>
            <a:ext cx="2333352" cy="1764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667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6304"/>
            <a:ext cx="8750808" cy="1106424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Разработка презентации как средство развития читательской грамотности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5176" y="1252728"/>
            <a:ext cx="8485632" cy="39593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УМЕНИЯ:</a:t>
            </a:r>
          </a:p>
          <a:p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поиска и передвижения </a:t>
            </a:r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информационному пространству, в котором содержится нужная информация. </a:t>
            </a:r>
            <a:endParaRPr lang="ru-RU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звлекать и выбирать нужную информацию. </a:t>
            </a:r>
          </a:p>
          <a:p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выделять </a:t>
            </a:r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главную и второстепенную мысль в </a:t>
            </a: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тексте</a:t>
            </a:r>
          </a:p>
          <a:p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сравнивать </a:t>
            </a:r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тексты разных жанров с похожим </a:t>
            </a: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содержанием;</a:t>
            </a:r>
          </a:p>
          <a:p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осмыслить </a:t>
            </a:r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оценить свою презентацию.</a:t>
            </a:r>
          </a:p>
          <a:p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обобщить информацию и сделать вывод.</a:t>
            </a:r>
          </a:p>
          <a:p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подобрать видео ряд, соответствующий содержанию созданного текста</a:t>
            </a:r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0808" y="3634740"/>
            <a:ext cx="3441192" cy="30449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8592" y="240792"/>
            <a:ext cx="2529840" cy="2529840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9710928" y="2990088"/>
            <a:ext cx="2127504" cy="9144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ДОЛОЙ ТЕКСТ!!!</a:t>
            </a:r>
            <a:endParaRPr lang="ru-RU" sz="20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47672" y="5276088"/>
            <a:ext cx="6492240" cy="140360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Интересный факт!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всем мире более 500 миллионов пользователей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ежедневно создают около 35 миллионов презентаций в</a:t>
            </a:r>
          </a:p>
          <a:p>
            <a:pPr algn="ctr"/>
            <a:r>
              <a:rPr lang="ru-RU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PowerPoint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14543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Бритва Оккама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6112" y="1792224"/>
            <a:ext cx="10058400" cy="4050792"/>
          </a:xfrm>
        </p:spPr>
        <p:txBody>
          <a:bodyPr/>
          <a:lstStyle/>
          <a:p>
            <a:r>
              <a:rPr lang="ru-RU" dirty="0" smtClean="0"/>
              <a:t>Не применять несколько объяснений если достаточно одного.</a:t>
            </a:r>
          </a:p>
          <a:p>
            <a:r>
              <a:rPr lang="ru-RU" dirty="0" smtClean="0"/>
              <a:t>Истинным считать то, что проще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7688" y="2480310"/>
            <a:ext cx="5084064" cy="38130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9304" y="2810256"/>
            <a:ext cx="4581144" cy="4047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9940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ОГЭ, ЕГЭ. МЦКО, ВПР</a:t>
            </a:r>
            <a:b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Задания на проверку умений, связанных с анализом письменного исторического И ОБЩЕСТВОВЕДЧЕСКОГО источника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Составьте план текста. Для этого выделите основные смысловые фрагменты текста и озаглавьте каждый из них.</a:t>
            </a:r>
          </a:p>
          <a:p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планов:</a:t>
            </a:r>
          </a:p>
          <a:p>
            <a:pPr marL="457200" indent="-457200">
              <a:buAutoNum type="arabicPeriod"/>
            </a:pP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Простой.</a:t>
            </a:r>
          </a:p>
          <a:p>
            <a:pPr marL="457200" indent="-457200">
              <a:buAutoNum type="arabicPeriod"/>
            </a:pP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Развернутый.</a:t>
            </a:r>
          </a:p>
          <a:p>
            <a:pPr marL="457200" indent="-457200">
              <a:buAutoNum type="arabicPeriod"/>
            </a:pP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Картинный план. </a:t>
            </a:r>
          </a:p>
          <a:p>
            <a:pPr marL="457200" indent="-457200">
              <a:buAutoNum type="arabicPeriod"/>
            </a:pP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Смысловой план.</a:t>
            </a:r>
            <a:endParaRPr lang="ru-RU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7037" y="2807208"/>
            <a:ext cx="5359907" cy="3575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768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459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ПРИЕМ КЛАСТЕР (ГРОЗДИ)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048" y="4419674"/>
            <a:ext cx="3438144" cy="2243179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3924742" y="1034945"/>
            <a:ext cx="7541834" cy="52852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Прием кластера развивает системное мышление, учит </a:t>
            </a:r>
            <a:r>
              <a:rPr lang="ru-RU" sz="28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систематизировать </a:t>
            </a:r>
            <a:r>
              <a:rPr lang="ru-RU" sz="28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только учебный материал, но и свои оценочные суждения, учит </a:t>
            </a:r>
            <a:r>
              <a:rPr lang="ru-RU" sz="28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вырабатывать и высказывать свое мнение, сформированное на основании наблюдений, опыта и новых полученных знаний, развивает навыки одновременного рассмотрения нескольких позиций, способности к творческой переработке информации.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74" y="1034945"/>
            <a:ext cx="3858768" cy="2894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869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«ЗАКРОЙ ОКНО», «</a:t>
            </a:r>
            <a: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Дырявый текст», «Допиши историю».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2336" y="2121408"/>
            <a:ext cx="7818120" cy="4050792"/>
          </a:xfrm>
        </p:spPr>
        <p:txBody>
          <a:bodyPr>
            <a:normAutofit fontScale="92500" lnSpcReduction="20000"/>
          </a:bodyPr>
          <a:lstStyle/>
          <a:p>
            <a:r>
              <a:rPr lang="ru-RU" sz="28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приема много « плюсов», он учит:</a:t>
            </a:r>
          </a:p>
          <a:p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ориентироваться </a:t>
            </a:r>
            <a:r>
              <a:rPr lang="ru-RU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содержании текста и понимать его смысл;</a:t>
            </a:r>
          </a:p>
          <a:p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находить </a:t>
            </a:r>
            <a:r>
              <a:rPr lang="ru-RU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тексте нужную информацию.</a:t>
            </a:r>
          </a:p>
          <a:p>
            <a:r>
              <a:rPr lang="ru-RU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 2-ой половине IX века у восточных славян возникает государство, в котором образуются сначала 2 центра ( ______ ) и (_______). В (_____)году князь (__________) объединяет эти центры, появляется единое государство - ( ) Русь.</a:t>
            </a:r>
          </a:p>
          <a:p>
            <a:r>
              <a:rPr lang="ru-RU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Основными занятиями князей были военные походы, сбор и сбыт дани. До княгини (__________) сбор дани назывался (__________),после убийства князя Игоря в (_____) году она изменила систему сбора дани. Были установлены новые нормы, их называли (________). Также она определила места для сбора дани – это (_________). Нередко в военных походах князья погибали. Так случилось с сыном Игоря и Ольги (____________), которого убили (________).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8204" y="1929384"/>
            <a:ext cx="5047488" cy="3364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370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9848" y="155448"/>
            <a:ext cx="10058400" cy="601675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31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Приём </a:t>
            </a:r>
            <a:r>
              <a:rPr lang="ru-RU" sz="31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технологии развития критического мышления. Используется для формирования такого универсального учебного действия как умение систематизировать и анализировать информацию. Авторы приёма - </a:t>
            </a:r>
            <a:r>
              <a:rPr lang="ru-RU" sz="31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Воган</a:t>
            </a:r>
            <a:r>
              <a:rPr lang="ru-RU" sz="31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31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Эстес</a:t>
            </a:r>
            <a:r>
              <a:rPr lang="ru-RU" sz="31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endParaRPr lang="ru-RU" sz="2400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000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0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000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0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000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000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0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000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0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000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Таким </a:t>
            </a:r>
            <a:r>
              <a:rPr lang="ru-RU" sz="30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образом, обеспечивается вдумчивое, внимательное чтение, делается зримым процесс накопления информации, путь от старого знания к новому. 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4056" y="1094994"/>
            <a:ext cx="6291072" cy="4137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95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TM03090434[[fn=Дерево]]</Template>
  <TotalTime>456</TotalTime>
  <Words>1230</Words>
  <Application>Microsoft Office PowerPoint</Application>
  <PresentationFormat>Широкоэкранный</PresentationFormat>
  <Paragraphs>143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3" baseType="lpstr">
      <vt:lpstr>Arial</vt:lpstr>
      <vt:lpstr>AVMRWU+ArialMT</vt:lpstr>
      <vt:lpstr>Calibri</vt:lpstr>
      <vt:lpstr>Cambria</vt:lpstr>
      <vt:lpstr>Noto Sans</vt:lpstr>
      <vt:lpstr>Rockwell</vt:lpstr>
      <vt:lpstr>Rockwell Condensed</vt:lpstr>
      <vt:lpstr>Symbol</vt:lpstr>
      <vt:lpstr>Times New Roman</vt:lpstr>
      <vt:lpstr>Wingdings</vt:lpstr>
      <vt:lpstr>Дерево</vt:lpstr>
      <vt:lpstr>ТЕХНИКИ РАБОТЫ С ТЕКСТОМ</vt:lpstr>
      <vt:lpstr>«ТОЛСТЫЕ И ТОНКИЕ ВОПРОСЫ» </vt:lpstr>
      <vt:lpstr>ТЕХНИКА «ТОЛСТЫЕ И ТОНКИЕ ВОПРОСЫ» </vt:lpstr>
      <vt:lpstr>Разработка презентации как средство развития читательской грамотности</vt:lpstr>
      <vt:lpstr>Бритва Оккама</vt:lpstr>
      <vt:lpstr>ЗАДАНИЕ ОГЭ, ЕГЭ. МЦКО, ВПР Задания на проверку умений, связанных с анализом письменного исторического И ОБЩЕСТВОВЕДЧЕСКОГО источника</vt:lpstr>
      <vt:lpstr>ПРИЕМ КЛАСТЕР (ГРОЗДИ)</vt:lpstr>
      <vt:lpstr>«ЗАКРОЙ ОКНО», «Дырявый текст», «Допиши историю».</vt:lpstr>
      <vt:lpstr>Презентация PowerPoint</vt:lpstr>
      <vt:lpstr>Прием «ТАБЛИЦА»</vt:lpstr>
      <vt:lpstr>ОПОРНЫЙ КОНСПЕКТ</vt:lpstr>
      <vt:lpstr>ПриёмЫ «целепологания» и «ИДЕАЛ» </vt:lpstr>
      <vt:lpstr> Прием «Верите ли вы?»  </vt:lpstr>
      <vt:lpstr>ТЕХНИКА «КОРЗИНА ИДЕЙ»</vt:lpstr>
      <vt:lpstr>Презентация PowerPoint</vt:lpstr>
      <vt:lpstr>Интеллект карта (ментальная карта)</vt:lpstr>
      <vt:lpstr>Стратегия «пузыри»</vt:lpstr>
      <vt:lpstr>Техника «Фишбоун»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petlen@inbox.ru</dc:creator>
  <cp:lastModifiedBy>petlen@inbox.ru</cp:lastModifiedBy>
  <cp:revision>60</cp:revision>
  <dcterms:created xsi:type="dcterms:W3CDTF">2022-12-07T15:42:34Z</dcterms:created>
  <dcterms:modified xsi:type="dcterms:W3CDTF">2024-05-22T09:43:55Z</dcterms:modified>
</cp:coreProperties>
</file>