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5" r:id="rId6"/>
    <p:sldId id="261" r:id="rId7"/>
    <p:sldId id="264" r:id="rId8"/>
    <p:sldId id="262" r:id="rId9"/>
    <p:sldId id="266" r:id="rId10"/>
    <p:sldId id="263" r:id="rId11"/>
  </p:sldIdLst>
  <p:sldSz cx="10375900" cy="7126288"/>
  <p:notesSz cx="6858000" cy="9144000"/>
  <p:defaultTextStyle>
    <a:defPPr>
      <a:defRPr lang="ru-RU"/>
    </a:defPPr>
    <a:lvl1pPr marL="0" algn="l" defTabSz="1000079" rtl="0" eaLnBrk="1" latinLnBrk="0" hangingPunct="1">
      <a:defRPr sz="1969" kern="1200">
        <a:solidFill>
          <a:schemeClr val="tx1"/>
        </a:solidFill>
        <a:latin typeface="+mn-lt"/>
        <a:ea typeface="+mn-ea"/>
        <a:cs typeface="+mn-cs"/>
      </a:defRPr>
    </a:lvl1pPr>
    <a:lvl2pPr marL="500040" algn="l" defTabSz="1000079" rtl="0" eaLnBrk="1" latinLnBrk="0" hangingPunct="1">
      <a:defRPr sz="1969" kern="1200">
        <a:solidFill>
          <a:schemeClr val="tx1"/>
        </a:solidFill>
        <a:latin typeface="+mn-lt"/>
        <a:ea typeface="+mn-ea"/>
        <a:cs typeface="+mn-cs"/>
      </a:defRPr>
    </a:lvl2pPr>
    <a:lvl3pPr marL="1000079" algn="l" defTabSz="1000079" rtl="0" eaLnBrk="1" latinLnBrk="0" hangingPunct="1">
      <a:defRPr sz="1969" kern="1200">
        <a:solidFill>
          <a:schemeClr val="tx1"/>
        </a:solidFill>
        <a:latin typeface="+mn-lt"/>
        <a:ea typeface="+mn-ea"/>
        <a:cs typeface="+mn-cs"/>
      </a:defRPr>
    </a:lvl3pPr>
    <a:lvl4pPr marL="1500119" algn="l" defTabSz="1000079" rtl="0" eaLnBrk="1" latinLnBrk="0" hangingPunct="1">
      <a:defRPr sz="1969" kern="1200">
        <a:solidFill>
          <a:schemeClr val="tx1"/>
        </a:solidFill>
        <a:latin typeface="+mn-lt"/>
        <a:ea typeface="+mn-ea"/>
        <a:cs typeface="+mn-cs"/>
      </a:defRPr>
    </a:lvl4pPr>
    <a:lvl5pPr marL="2000159" algn="l" defTabSz="1000079" rtl="0" eaLnBrk="1" latinLnBrk="0" hangingPunct="1">
      <a:defRPr sz="1969" kern="1200">
        <a:solidFill>
          <a:schemeClr val="tx1"/>
        </a:solidFill>
        <a:latin typeface="+mn-lt"/>
        <a:ea typeface="+mn-ea"/>
        <a:cs typeface="+mn-cs"/>
      </a:defRPr>
    </a:lvl5pPr>
    <a:lvl6pPr marL="2500198" algn="l" defTabSz="1000079" rtl="0" eaLnBrk="1" latinLnBrk="0" hangingPunct="1">
      <a:defRPr sz="1969" kern="1200">
        <a:solidFill>
          <a:schemeClr val="tx1"/>
        </a:solidFill>
        <a:latin typeface="+mn-lt"/>
        <a:ea typeface="+mn-ea"/>
        <a:cs typeface="+mn-cs"/>
      </a:defRPr>
    </a:lvl6pPr>
    <a:lvl7pPr marL="3000238" algn="l" defTabSz="1000079" rtl="0" eaLnBrk="1" latinLnBrk="0" hangingPunct="1">
      <a:defRPr sz="1969" kern="1200">
        <a:solidFill>
          <a:schemeClr val="tx1"/>
        </a:solidFill>
        <a:latin typeface="+mn-lt"/>
        <a:ea typeface="+mn-ea"/>
        <a:cs typeface="+mn-cs"/>
      </a:defRPr>
    </a:lvl7pPr>
    <a:lvl8pPr marL="3500277" algn="l" defTabSz="1000079" rtl="0" eaLnBrk="1" latinLnBrk="0" hangingPunct="1">
      <a:defRPr sz="1969" kern="1200">
        <a:solidFill>
          <a:schemeClr val="tx1"/>
        </a:solidFill>
        <a:latin typeface="+mn-lt"/>
        <a:ea typeface="+mn-ea"/>
        <a:cs typeface="+mn-cs"/>
      </a:defRPr>
    </a:lvl8pPr>
    <a:lvl9pPr marL="4000317" algn="l" defTabSz="1000079" rtl="0" eaLnBrk="1" latinLnBrk="0" hangingPunct="1">
      <a:defRPr sz="196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5" userDrawn="1">
          <p15:clr>
            <a:srgbClr val="A4A3A4"/>
          </p15:clr>
        </p15:guide>
        <p15:guide id="2" pos="3268" userDrawn="1">
          <p15:clr>
            <a:srgbClr val="A4A3A4"/>
          </p15:clr>
        </p15:guide>
        <p15:guide id="3" pos="32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A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7" autoAdjust="0"/>
  </p:normalViewPr>
  <p:slideViewPr>
    <p:cSldViewPr>
      <p:cViewPr varScale="1">
        <p:scale>
          <a:sx n="80" d="100"/>
          <a:sy n="80" d="100"/>
        </p:scale>
        <p:origin x="1320" y="90"/>
      </p:cViewPr>
      <p:guideLst>
        <p:guide orient="horz" pos="2245"/>
        <p:guide pos="3268"/>
        <p:guide pos="32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AE22AA-24F3-4294-B512-0A79541BEB60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1143000"/>
            <a:ext cx="4492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C48E6C-2811-4062-A65C-90542C97B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292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C48E6C-2811-4062-A65C-90542C97B66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510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8194" y="2213770"/>
            <a:ext cx="8819515" cy="152753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6385" y="4038230"/>
            <a:ext cx="7263131" cy="182116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522528" y="285383"/>
            <a:ext cx="2334578" cy="60804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8797" y="285383"/>
            <a:ext cx="6830801" cy="60804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9626" y="4579301"/>
            <a:ext cx="8819515" cy="141536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9626" y="3020426"/>
            <a:ext cx="8819515" cy="15588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8796" y="1662802"/>
            <a:ext cx="4582689" cy="470302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4416" y="1662802"/>
            <a:ext cx="4582689" cy="470302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8797" y="1595167"/>
            <a:ext cx="4584490" cy="66479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8797" y="2259957"/>
            <a:ext cx="4584490" cy="410586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70814" y="1595167"/>
            <a:ext cx="4586292" cy="66479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70814" y="2259957"/>
            <a:ext cx="4586292" cy="410586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794" y="283733"/>
            <a:ext cx="3413600" cy="12075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56690" y="283734"/>
            <a:ext cx="5800416" cy="608208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8794" y="1491242"/>
            <a:ext cx="3413600" cy="487457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749" y="4988402"/>
            <a:ext cx="6225540" cy="5889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33749" y="636748"/>
            <a:ext cx="6225540" cy="427577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33749" y="5577311"/>
            <a:ext cx="6225540" cy="8363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796" y="285383"/>
            <a:ext cx="9338310" cy="11877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8796" y="1662802"/>
            <a:ext cx="9338310" cy="4703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8796" y="6605015"/>
            <a:ext cx="2421043" cy="3794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45099" y="6605015"/>
            <a:ext cx="3285702" cy="3794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436063" y="6605015"/>
            <a:ext cx="2421043" cy="3794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&#1087;&#1086;&#1076;&#1074;&#1080;&#1078;&#1085;&#1099;&#1077;%20&#1080;&#1075;&#1088;&#1099;%20&#1074;&#1089;&#1077;%20&#1074;&#1086;&#1079;&#1088;&#1072;&#1089;&#1090;&#1072;" TargetMode="External"/><Relationship Id="rId3" Type="http://schemas.openxmlformats.org/officeDocument/2006/relationships/hyperlink" Target="&#1083;&#1080;&#1090;&#1077;&#1088;&#1072;&#1090;&#1091;&#1088;&#1072;%20(2).doc" TargetMode="External"/><Relationship Id="rId7" Type="http://schemas.openxmlformats.org/officeDocument/2006/relationships/hyperlink" Target="&#1050;&#1086;&#1085;&#1089;&#1091;&#1083;&#1100;&#1090;&#1072;&#1094;&#1080;&#1080;%20&#1076;&#1083;&#1103;%20&#1088;&#1086;&#1076;&#1080;&#1090;&#1077;&#1083;&#1077;&#1081;" TargetMode="External"/><Relationship Id="rId2" Type="http://schemas.openxmlformats.org/officeDocument/2006/relationships/hyperlink" Target="&#1076;&#1080;&#1072;&#1075;&#1085;&#1086;&#1089;&#1090;&#1080;&#1082;&#1072;%20&#1087;&#1086;%20&#1089;&#1072;&#1084;&#1086;&#1086;&#1073;&#1088;&#1072;&#1079;&#1086;&#1074;&#1072;&#1085;&#1080;&#1102;.xls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43;&#1048;&#1052;&#1053;&#1040;&#1057;&#1058;&#1048;&#1050;&#1048;%20&#1044;&#1051;&#1071;%20&#1043;&#1051;&#1040;&#1047;" TargetMode="External"/><Relationship Id="rId5" Type="http://schemas.openxmlformats.org/officeDocument/2006/relationships/hyperlink" Target="&#1044;&#1080;&#1072;&#1075;&#1085;&#1086;&#1089;&#1090;&#1080;&#1095;&#1077;&#1089;&#1082;&#1080;&#1081;%20&#1080;&#1085;&#1089;&#1090;&#1088;&#1091;&#1084;&#1077;&#1085;&#1090;&#1072;&#1088;&#1080;&#1081;%20&#1074;&#1089;&#1077;&#1093;%20&#1074;&#1086;&#1079;&#1088;&#1072;&#1089;&#1090;&#1086;&#1074;.docx" TargetMode="External"/><Relationship Id="rId4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01750" y="610816"/>
            <a:ext cx="7772400" cy="792088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itchFamily="18" charset="0"/>
              </a:rPr>
              <a:t>Муниципальное бюджетное дошкольное образовательное учреждение </a:t>
            </a:r>
            <a:br>
              <a:rPr lang="ru-RU" sz="2000" dirty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Times New Roman" pitchFamily="18" charset="0"/>
              </a:rPr>
              <a:t>детский сад «Аист»</a:t>
            </a:r>
            <a:br>
              <a:rPr lang="ru-RU" sz="8000" dirty="0">
                <a:solidFill>
                  <a:srgbClr val="000000"/>
                </a:solidFill>
                <a:latin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87552" y="1258888"/>
            <a:ext cx="6400799" cy="4514056"/>
          </a:xfrm>
        </p:spPr>
        <p:txBody>
          <a:bodyPr>
            <a:normAutofit fontScale="92500" lnSpcReduction="10000"/>
          </a:bodyPr>
          <a:lstStyle/>
          <a:p>
            <a:endParaRPr lang="ru-RU" sz="2400" dirty="0">
              <a:solidFill>
                <a:srgbClr val="FF0000"/>
              </a:solidFill>
              <a:latin typeface="Cambria" pitchFamily="18" charset="0"/>
            </a:endParaRPr>
          </a:p>
          <a:p>
            <a:r>
              <a:rPr lang="ru-RU" sz="2400" i="1" dirty="0">
                <a:solidFill>
                  <a:srgbClr val="FF0000"/>
                </a:solidFill>
                <a:latin typeface="Cambria" pitchFamily="18" charset="0"/>
              </a:rPr>
              <a:t>Методическая тема:</a:t>
            </a:r>
          </a:p>
          <a:p>
            <a:r>
              <a:rPr lang="ru-RU" sz="2400" dirty="0">
                <a:solidFill>
                  <a:schemeClr val="tx1"/>
                </a:solidFill>
                <a:latin typeface="Cambria" pitchFamily="18" charset="0"/>
              </a:rPr>
              <a:t>Развитие здоровьесберегающей компетентности детей дошкольного возраста через элементы парциальной программы Т.Э. </a:t>
            </a:r>
            <a:r>
              <a:rPr lang="ru-RU" sz="2400" dirty="0" err="1">
                <a:solidFill>
                  <a:schemeClr val="tx1"/>
                </a:solidFill>
                <a:latin typeface="Cambria" pitchFamily="18" charset="0"/>
              </a:rPr>
              <a:t>Токаевой</a:t>
            </a:r>
            <a:r>
              <a:rPr lang="ru-RU" sz="2400" dirty="0">
                <a:solidFill>
                  <a:schemeClr val="tx1"/>
                </a:solidFill>
                <a:latin typeface="Cambria" pitchFamily="18" charset="0"/>
              </a:rPr>
              <a:t> </a:t>
            </a:r>
            <a:endParaRPr lang="en-US" sz="2400" dirty="0">
              <a:solidFill>
                <a:schemeClr val="tx1"/>
              </a:solidFill>
              <a:latin typeface="Cambria" pitchFamily="18" charset="0"/>
            </a:endParaRPr>
          </a:p>
          <a:p>
            <a:pPr>
              <a:lnSpc>
                <a:spcPct val="110000"/>
              </a:lnSpc>
            </a:pPr>
            <a:r>
              <a:rPr lang="ru-RU" sz="2400" dirty="0">
                <a:solidFill>
                  <a:schemeClr val="tx1"/>
                </a:solidFill>
                <a:latin typeface="Cambria" pitchFamily="18" charset="0"/>
              </a:rPr>
              <a:t>«Будь здоров дошкольник!»</a:t>
            </a:r>
          </a:p>
          <a:p>
            <a:endParaRPr lang="ru-RU" sz="2400" dirty="0">
              <a:solidFill>
                <a:schemeClr val="tx1"/>
              </a:solidFill>
              <a:latin typeface="Cambria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itchFamily="18" charset="0"/>
            </a:endParaRPr>
          </a:p>
          <a:p>
            <a:r>
              <a:rPr lang="ru-RU" sz="1600" dirty="0">
                <a:solidFill>
                  <a:schemeClr val="tx1"/>
                </a:solidFill>
                <a:latin typeface="Cambria" pitchFamily="18" charset="0"/>
              </a:rPr>
              <a:t>Инструктор по физической культуре </a:t>
            </a:r>
          </a:p>
          <a:p>
            <a:r>
              <a:rPr lang="ru-RU" sz="1600" dirty="0">
                <a:solidFill>
                  <a:schemeClr val="tx1"/>
                </a:solidFill>
                <a:latin typeface="Cambria" pitchFamily="18" charset="0"/>
              </a:rPr>
              <a:t>Рамазанова Фатима </a:t>
            </a:r>
            <a:r>
              <a:rPr lang="ru-RU" sz="1600" dirty="0" err="1">
                <a:solidFill>
                  <a:schemeClr val="tx1"/>
                </a:solidFill>
                <a:latin typeface="Cambria" pitchFamily="18" charset="0"/>
              </a:rPr>
              <a:t>Магарамовна</a:t>
            </a:r>
            <a:endParaRPr lang="ru-RU" sz="1600" dirty="0">
              <a:solidFill>
                <a:schemeClr val="tx1"/>
              </a:solidFill>
              <a:latin typeface="Cambria" pitchFamily="18" charset="0"/>
            </a:endParaRPr>
          </a:p>
          <a:p>
            <a:r>
              <a:rPr lang="ru-RU" sz="1600" dirty="0">
                <a:solidFill>
                  <a:schemeClr val="tx1"/>
                </a:solidFill>
                <a:latin typeface="Cambria" pitchFamily="18" charset="0"/>
              </a:rPr>
              <a:t>2021-2026</a:t>
            </a:r>
            <a:endParaRPr lang="ru-RU" sz="1400" dirty="0">
              <a:solidFill>
                <a:schemeClr val="tx1"/>
              </a:solidFill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2FA38FB7-3C81-42DF-84A1-EB14F7634E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76182" y="3552085"/>
            <a:ext cx="1944216" cy="2592289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55226A4-F2C6-48B9-A2B0-3DDFF4BB55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399" y="492623"/>
            <a:ext cx="2096294" cy="279505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94A5313-401A-472E-B81E-4670F691D9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438" y="3563144"/>
            <a:ext cx="1944216" cy="259228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9AE7AA-D8A4-4F67-A689-F9AC878390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1725" y="3482458"/>
            <a:ext cx="3593453" cy="269509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1AADF8-8169-4277-B0CE-ED04BB5189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63814" y="682824"/>
            <a:ext cx="3888432" cy="25754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>
                <a:latin typeface="Cambria Math" pitchFamily="18" charset="0"/>
                <a:ea typeface="Cambria Math" pitchFamily="18" charset="0"/>
              </a:rPr>
              <a:t>«Физическое упражнения могут заменить множество лекарств, но ни одно лекарство в мире не может заменить физические упражнения »    </a:t>
            </a:r>
          </a:p>
          <a:p>
            <a:pPr algn="r">
              <a:buNone/>
            </a:pPr>
            <a:r>
              <a:rPr lang="ru-RU" dirty="0" err="1">
                <a:latin typeface="Cambria Math" pitchFamily="18" charset="0"/>
                <a:ea typeface="Cambria Math" pitchFamily="18" charset="0"/>
              </a:rPr>
              <a:t>Анжело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Моссо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ambria Math" pitchFamily="18" charset="0"/>
                <a:ea typeface="Cambria Math" pitchFamily="18" charset="0"/>
              </a:rPr>
              <a:t>Актуальность темы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atin typeface="Cambria Math" pitchFamily="18" charset="0"/>
                <a:ea typeface="Cambria Math" pitchFamily="18" charset="0"/>
              </a:rPr>
              <a:t>    В настоящее время отмечается усиление оздоровительно-образовательного потенциала физической культуры, включающего в себя формирование культуры движений, осознанной установки детей на здоровый образ жизни, развитие ценностных ориентаций, положительных личностных качеств и активной жизненной позиции по отношению к собственному здоровью детей.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sz="2400" b="1" i="1" dirty="0">
                <a:solidFill>
                  <a:schemeClr val="accent2"/>
                </a:solidFill>
                <a:latin typeface="Times New Roman" pitchFamily="18" charset="0"/>
              </a:rPr>
            </a:br>
            <a:br>
              <a:rPr lang="ru-RU" sz="2400" b="1" i="1" dirty="0">
                <a:solidFill>
                  <a:schemeClr val="accent2"/>
                </a:solidFill>
                <a:latin typeface="Times New Roman" pitchFamily="18" charset="0"/>
              </a:rPr>
            </a:br>
            <a:r>
              <a:rPr lang="ru-RU" sz="2400" b="1" i="1" dirty="0">
                <a:solidFill>
                  <a:schemeClr val="accent2"/>
                </a:solidFill>
                <a:latin typeface="Times New Roman" pitchFamily="18" charset="0"/>
              </a:rPr>
              <a:t>Цель самообразования:</a:t>
            </a:r>
            <a:br>
              <a:rPr lang="ru-RU" sz="2400" b="1" i="1" dirty="0">
                <a:solidFill>
                  <a:schemeClr val="accent2"/>
                </a:solidFill>
                <a:latin typeface="Times New Roman" pitchFamily="18" charset="0"/>
              </a:rPr>
            </a:br>
            <a:r>
              <a:rPr lang="ru-RU" sz="2400" dirty="0">
                <a:solidFill>
                  <a:schemeClr val="folHlink"/>
                </a:solidFill>
                <a:latin typeface="Times New Roman" pitchFamily="18" charset="0"/>
              </a:rPr>
              <a:t>Повышение мастерства и профессиональной компетентности.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Arial" charset="0"/>
              <a:buNone/>
            </a:pPr>
            <a:endParaRPr lang="ru-RU" sz="2400" i="1" dirty="0">
              <a:solidFill>
                <a:schemeClr val="folHlink"/>
              </a:solidFill>
              <a:latin typeface="Times New Roman" pitchFamily="18" charset="0"/>
            </a:endParaRPr>
          </a:p>
          <a:p>
            <a:pPr lvl="1">
              <a:buFont typeface="Arial" charset="0"/>
              <a:buNone/>
            </a:pPr>
            <a:r>
              <a:rPr lang="en-US" sz="2400" i="1" dirty="0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ru-RU" sz="2400" b="1" i="1" dirty="0">
                <a:solidFill>
                  <a:schemeClr val="accent2"/>
                </a:solidFill>
                <a:latin typeface="Times New Roman" pitchFamily="18" charset="0"/>
              </a:rPr>
              <a:t>Задачи  самообразования:</a:t>
            </a:r>
          </a:p>
          <a:p>
            <a:r>
              <a:rPr lang="ru-RU" sz="2400" dirty="0">
                <a:solidFill>
                  <a:schemeClr val="folHlink"/>
                </a:solidFill>
                <a:latin typeface="Times New Roman" pitchFamily="18" charset="0"/>
              </a:rPr>
              <a:t>Изучение</a:t>
            </a:r>
            <a:r>
              <a:rPr lang="ru-RU" sz="2400" i="1" dirty="0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ru-RU" sz="2400" dirty="0">
                <a:solidFill>
                  <a:schemeClr val="folHlink"/>
                </a:solidFill>
                <a:latin typeface="Times New Roman" pitchFamily="18" charset="0"/>
              </a:rPr>
              <a:t>теоретической основы данной темы;</a:t>
            </a:r>
          </a:p>
          <a:p>
            <a:r>
              <a:rPr lang="ru-RU" sz="2400" dirty="0">
                <a:solidFill>
                  <a:schemeClr val="folHlink"/>
                </a:solidFill>
                <a:latin typeface="Times New Roman" pitchFamily="18" charset="0"/>
              </a:rPr>
              <a:t>Разработка диагностического инструментария;</a:t>
            </a:r>
          </a:p>
          <a:p>
            <a:r>
              <a:rPr lang="ru-RU" sz="2400" dirty="0">
                <a:solidFill>
                  <a:schemeClr val="folHlink"/>
                </a:solidFill>
                <a:latin typeface="Times New Roman" pitchFamily="18" charset="0"/>
              </a:rPr>
              <a:t>Создание педагогической копилки;</a:t>
            </a:r>
          </a:p>
          <a:p>
            <a:r>
              <a:rPr lang="ru-RU" sz="2400" dirty="0">
                <a:solidFill>
                  <a:schemeClr val="folHlink"/>
                </a:solidFill>
                <a:latin typeface="Times New Roman" pitchFamily="18" charset="0"/>
              </a:rPr>
              <a:t>Обогащение и распространение передового педагогического опыта.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2"/>
          <p:cNvSpPr>
            <a:spLocks noGrp="1" noChangeArrowheads="1"/>
          </p:cNvSpPr>
          <p:nvPr>
            <p:ph type="title"/>
          </p:nvPr>
        </p:nvSpPr>
        <p:spPr bwMode="auto">
          <a:xfrm>
            <a:off x="1073151" y="583662"/>
            <a:ext cx="8229599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100" b="1" i="1" dirty="0">
                <a:solidFill>
                  <a:srgbClr val="FF0000"/>
                </a:solidFill>
                <a:cs typeface="Calibri" pitchFamily="34" charset="0"/>
              </a:rPr>
              <a:t>Ключевые компетентности дошкольного детства. </a:t>
            </a:r>
            <a:endParaRPr lang="ru-RU" altLang="ru-RU" sz="2100" b="1" dirty="0">
              <a:solidFill>
                <a:srgbClr val="FF0000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1907033"/>
              </p:ext>
            </p:extLst>
          </p:nvPr>
        </p:nvGraphicFramePr>
        <p:xfrm>
          <a:off x="435422" y="970855"/>
          <a:ext cx="9433048" cy="5098461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25396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93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02235">
                <a:tc>
                  <a:txBody>
                    <a:bodyPr/>
                    <a:lstStyle/>
                    <a:p>
                      <a:pPr>
                        <a:tabLst>
                          <a:tab pos="444500" algn="l"/>
                        </a:tabLst>
                      </a:pPr>
                      <a:r>
                        <a:rPr lang="ru-RU" b="0" dirty="0" err="1">
                          <a:solidFill>
                            <a:schemeClr val="tx2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Деятельностная</a:t>
                      </a:r>
                      <a:r>
                        <a:rPr lang="ru-RU" b="0" dirty="0">
                          <a:solidFill>
                            <a:schemeClr val="tx2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</a:t>
                      </a:r>
                      <a:r>
                        <a:rPr lang="ru-RU" sz="1800" b="0" kern="1200" dirty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компетентность</a:t>
                      </a:r>
                      <a:r>
                        <a:rPr lang="ru-RU" b="0" dirty="0">
                          <a:solidFill>
                            <a:schemeClr val="tx2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: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tabLst/>
                      </a:pPr>
                      <a:r>
                        <a:rPr lang="ru-RU" sz="1200" b="0" dirty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ставит цель, отбирает необходимые средства для её осуществления, </a:t>
                      </a:r>
                    </a:p>
                    <a:p>
                      <a:pPr marL="0" lvl="0" indent="0" algn="l">
                        <a:lnSpc>
                          <a:spcPct val="100000"/>
                        </a:lnSpc>
                        <a:tabLst/>
                      </a:pPr>
                      <a:r>
                        <a:rPr lang="ru-RU" sz="1200" b="0" dirty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определяет последовательность действий;</a:t>
                      </a:r>
                    </a:p>
                    <a:p>
                      <a:pPr marL="0" lvl="0" indent="0" algn="l">
                        <a:lnSpc>
                          <a:spcPct val="100000"/>
                        </a:lnSpc>
                        <a:tabLst/>
                      </a:pPr>
                      <a:r>
                        <a:rPr lang="ru-RU" sz="1200" b="0" dirty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делает выбор и принимает решение;</a:t>
                      </a:r>
                    </a:p>
                    <a:p>
                      <a:pPr marL="0" lvl="0" indent="0" algn="l">
                        <a:lnSpc>
                          <a:spcPct val="100000"/>
                        </a:lnSpc>
                        <a:tabLst/>
                      </a:pPr>
                      <a:r>
                        <a:rPr lang="ru-RU" sz="1200" b="0" dirty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договаривается о совместных действиях, работает в группе; ).</a:t>
                      </a:r>
                    </a:p>
                    <a:p>
                      <a:pPr marL="0" lvl="0" indent="0" algn="l">
                        <a:lnSpc>
                          <a:spcPct val="100000"/>
                        </a:lnSpc>
                        <a:tabLst/>
                      </a:pPr>
                      <a:r>
                        <a:rPr lang="ru-RU" sz="1200" b="0" dirty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прогнозирует результат, оценивает и корректирует действия (свои, других</a:t>
                      </a:r>
                      <a:r>
                        <a:rPr lang="ru-RU" sz="1200" b="0" dirty="0">
                          <a:solidFill>
                            <a:schemeClr val="tx2"/>
                          </a:solidFill>
                          <a:latin typeface="+mn-lt"/>
                          <a:cs typeface="+mn-cs"/>
                        </a:rPr>
                        <a:t>)</a:t>
                      </a:r>
                      <a:endParaRPr lang="ru-RU" sz="1200" b="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5059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2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Социальная компетентность: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принимает разные социальные роли и действует в соответствие с ними; устанавливает и поддерживает отношения с разными людьми (сверстниками, старшими, младшими).</a:t>
                      </a:r>
                      <a:endParaRPr lang="ru-RU" sz="1200" b="1" i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2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5059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2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Коммуникативная компетентность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выражает словами свои мысли, планы, чувства, желания, результаты; задает вопросы; аргументирует свою  точку зрения.</a:t>
                      </a:r>
                      <a:endParaRPr lang="ru-RU" sz="1200" b="1" i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2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5059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2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Информационная компетентность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активно использует и называет источники знаний, адекватные возрасту, индивидуальным возможностям, познавательным потребностям (взрослый, сверстник, книги, собственный опыт, СМИ, Интернет).</a:t>
                      </a:r>
                      <a:endParaRPr lang="ru-RU" sz="1200" b="1" i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2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43148">
                <a:tc>
                  <a:txBody>
                    <a:bodyPr/>
                    <a:lstStyle/>
                    <a:p>
                      <a:r>
                        <a:rPr lang="ru-RU" dirty="0" err="1">
                          <a:solidFill>
                            <a:schemeClr val="tx2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Здоровьесберегающая</a:t>
                      </a:r>
                      <a:r>
                        <a:rPr lang="ru-RU" dirty="0">
                          <a:solidFill>
                            <a:schemeClr val="tx2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компетентность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осмысленно пользуется предметами личной гигиены; проявляет активность в выбранных видах двигательной  деятельности; осознает пользу движений; соблюдает правила безопасного поведения в быту в разных видах деятельности в разных ситуациях; излучает жизнерадостность, уверенность, обнаруживает внутренний покой.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9677" y="797507"/>
            <a:ext cx="5904656" cy="576064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МОДЕЛЬ ЗДОРОВЬЕСБЕРЕЖЕНИЯ</a:t>
            </a:r>
            <a:endParaRPr lang="ru-RU" sz="24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/>
          <a:srcRect b="57945"/>
          <a:stretch/>
        </p:blipFill>
        <p:spPr>
          <a:xfrm>
            <a:off x="2" y="1665200"/>
            <a:ext cx="9534794" cy="4824536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64"/>
          <a:stretch/>
        </p:blipFill>
        <p:spPr>
          <a:xfrm>
            <a:off x="1731565" y="1186880"/>
            <a:ext cx="7196545" cy="5256584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457330" y="682825"/>
            <a:ext cx="5461243" cy="648073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МОДЕЛЬ ЗДОРОВЬЕСБЕРЕЖЕНИЯ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45358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70704638-B63D-4C05-8C10-545681976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</a:t>
            </a:r>
            <a:r>
              <a:rPr lang="ru-RU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.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9A8B4E39-64F4-4483-A619-2232661301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019996"/>
              </p:ext>
            </p:extLst>
          </p:nvPr>
        </p:nvGraphicFramePr>
        <p:xfrm>
          <a:off x="939478" y="1875194"/>
          <a:ext cx="3544490" cy="44906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4781638" imgH="6057779" progId="Excel.Sheet.12">
                  <p:embed/>
                </p:oleObj>
              </mc:Choice>
              <mc:Fallback>
                <p:oleObj name="Worksheet" r:id="rId3" imgW="4781638" imgH="605777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9478" y="1875194"/>
                        <a:ext cx="3544490" cy="44906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1A8A92D-7E46-490F-B374-44102DA1D1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902" y="1875194"/>
            <a:ext cx="4464496" cy="280744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.</a:t>
            </a:r>
          </a:p>
        </p:txBody>
      </p:sp>
      <p:sp>
        <p:nvSpPr>
          <p:cNvPr id="2" name="Облачко с текстом: овальное 1">
            <a:extLst>
              <a:ext uri="{FF2B5EF4-FFF2-40B4-BE49-F238E27FC236}">
                <a16:creationId xmlns:a16="http://schemas.microsoft.com/office/drawing/2014/main" id="{B8084321-D1F6-4899-B1E5-A9E86A0BF4C1}"/>
              </a:ext>
            </a:extLst>
          </p:cNvPr>
          <p:cNvSpPr/>
          <p:nvPr/>
        </p:nvSpPr>
        <p:spPr>
          <a:xfrm>
            <a:off x="4221438" y="760464"/>
            <a:ext cx="2189846" cy="1110239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u="sng" dirty="0">
                <a:solidFill>
                  <a:schemeClr val="tx1"/>
                </a:solidFill>
                <a:hlinkClick r:id="rId2" action="ppaction://hlinkfile"/>
              </a:rPr>
              <a:t>Диагностика</a:t>
            </a:r>
            <a:endParaRPr lang="ru-RU" sz="1200" u="sng" dirty="0">
              <a:solidFill>
                <a:schemeClr val="tx1"/>
              </a:solidFill>
            </a:endParaRPr>
          </a:p>
        </p:txBody>
      </p:sp>
      <p:sp>
        <p:nvSpPr>
          <p:cNvPr id="5" name="Облачко с текстом: овальное 4">
            <a:extLst>
              <a:ext uri="{FF2B5EF4-FFF2-40B4-BE49-F238E27FC236}">
                <a16:creationId xmlns:a16="http://schemas.microsoft.com/office/drawing/2014/main" id="{71DA62FA-F735-4C7F-8F63-035134DE5B0C}"/>
              </a:ext>
            </a:extLst>
          </p:cNvPr>
          <p:cNvSpPr/>
          <p:nvPr/>
        </p:nvSpPr>
        <p:spPr>
          <a:xfrm>
            <a:off x="7378522" y="4715641"/>
            <a:ext cx="2045830" cy="1007374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u="sng" dirty="0">
                <a:solidFill>
                  <a:schemeClr val="tx1"/>
                </a:solidFill>
                <a:hlinkClick r:id="rId3" action="ppaction://hlinkfile"/>
              </a:rPr>
              <a:t>Литература</a:t>
            </a:r>
            <a:endParaRPr lang="ru-RU" sz="1200" u="sng" dirty="0">
              <a:solidFill>
                <a:schemeClr val="tx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B1AABC9-42E0-45D9-818E-408BEBCCC8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343" y="3073334"/>
            <a:ext cx="2371725" cy="2790825"/>
          </a:xfrm>
          <a:prstGeom prst="rect">
            <a:avLst/>
          </a:prstGeom>
        </p:spPr>
      </p:pic>
      <p:sp>
        <p:nvSpPr>
          <p:cNvPr id="7" name="Облачко с текстом: овальное 6">
            <a:hlinkClick r:id="rId2" action="ppaction://hlinkfile"/>
            <a:extLst>
              <a:ext uri="{FF2B5EF4-FFF2-40B4-BE49-F238E27FC236}">
                <a16:creationId xmlns:a16="http://schemas.microsoft.com/office/drawing/2014/main" id="{72FDED32-F3F6-459B-AF0B-9E5365D6EA8B}"/>
              </a:ext>
            </a:extLst>
          </p:cNvPr>
          <p:cNvSpPr/>
          <p:nvPr/>
        </p:nvSpPr>
        <p:spPr>
          <a:xfrm>
            <a:off x="7132166" y="706331"/>
            <a:ext cx="2189846" cy="1218504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u="sng" dirty="0">
                <a:solidFill>
                  <a:schemeClr val="tx1"/>
                </a:solidFill>
                <a:hlinkClick r:id="rId5" action="ppaction://hlinkfile"/>
              </a:rPr>
              <a:t>Диагностический инструментарий</a:t>
            </a:r>
            <a:endParaRPr lang="ru-RU" sz="1200" u="sng" dirty="0">
              <a:solidFill>
                <a:schemeClr val="tx1"/>
              </a:solidFill>
            </a:endParaRPr>
          </a:p>
        </p:txBody>
      </p:sp>
      <p:sp>
        <p:nvSpPr>
          <p:cNvPr id="8" name="Облачко с текстом: овальное 7">
            <a:extLst>
              <a:ext uri="{FF2B5EF4-FFF2-40B4-BE49-F238E27FC236}">
                <a16:creationId xmlns:a16="http://schemas.microsoft.com/office/drawing/2014/main" id="{60FAC480-DCC2-48FF-BC33-FC1FD0E82043}"/>
              </a:ext>
            </a:extLst>
          </p:cNvPr>
          <p:cNvSpPr/>
          <p:nvPr/>
        </p:nvSpPr>
        <p:spPr>
          <a:xfrm>
            <a:off x="1299518" y="760465"/>
            <a:ext cx="2045831" cy="1110239"/>
          </a:xfrm>
          <a:prstGeom prst="wedgeEllipseCallout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u="sng" dirty="0">
                <a:hlinkClick r:id="rId6" action="ppaction://hlinkfile"/>
              </a:rPr>
              <a:t>Гимнастика для глаз</a:t>
            </a:r>
            <a:endParaRPr lang="ru-RU" sz="1400" u="sng" dirty="0"/>
          </a:p>
        </p:txBody>
      </p:sp>
      <p:sp>
        <p:nvSpPr>
          <p:cNvPr id="10" name="Облачко с текстом: овальное 9">
            <a:extLst>
              <a:ext uri="{FF2B5EF4-FFF2-40B4-BE49-F238E27FC236}">
                <a16:creationId xmlns:a16="http://schemas.microsoft.com/office/drawing/2014/main" id="{9BD43018-B1C4-47E2-ADC0-D8643A3135DF}"/>
              </a:ext>
            </a:extLst>
          </p:cNvPr>
          <p:cNvSpPr/>
          <p:nvPr/>
        </p:nvSpPr>
        <p:spPr>
          <a:xfrm>
            <a:off x="723454" y="2329044"/>
            <a:ext cx="2193058" cy="1234100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u="sng" dirty="0">
                <a:solidFill>
                  <a:schemeClr val="tx1"/>
                </a:solidFill>
                <a:hlinkClick r:id="rId7" action="ppaction://hlinkfile"/>
              </a:rPr>
              <a:t>Консультации для родителей</a:t>
            </a:r>
            <a:endParaRPr lang="ru-RU" sz="1400" u="sng" dirty="0">
              <a:solidFill>
                <a:schemeClr val="tx1"/>
              </a:solidFill>
            </a:endParaRPr>
          </a:p>
        </p:txBody>
      </p:sp>
      <p:sp>
        <p:nvSpPr>
          <p:cNvPr id="11" name="Облачко с текстом: овальное 10">
            <a:extLst>
              <a:ext uri="{FF2B5EF4-FFF2-40B4-BE49-F238E27FC236}">
                <a16:creationId xmlns:a16="http://schemas.microsoft.com/office/drawing/2014/main" id="{CAE36167-6EFB-465D-9FBF-8093AD9E20D7}"/>
              </a:ext>
            </a:extLst>
          </p:cNvPr>
          <p:cNvSpPr/>
          <p:nvPr/>
        </p:nvSpPr>
        <p:spPr>
          <a:xfrm>
            <a:off x="506144" y="4231762"/>
            <a:ext cx="2193059" cy="1192934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hlinkClick r:id="rId8" action="ppaction://hlinkfile"/>
              </a:rPr>
              <a:t>Подвижные игры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5119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</TotalTime>
  <Words>344</Words>
  <Application>Microsoft Office PowerPoint</Application>
  <PresentationFormat>Произвольный</PresentationFormat>
  <Paragraphs>50</Paragraphs>
  <Slides>10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Cambria</vt:lpstr>
      <vt:lpstr>Cambria Math</vt:lpstr>
      <vt:lpstr>Times New Roman</vt:lpstr>
      <vt:lpstr>Тема Office</vt:lpstr>
      <vt:lpstr>Worksheet</vt:lpstr>
      <vt:lpstr>Муниципальное бюджетное дошкольное образовательное учреждение  детский сад «Аист» </vt:lpstr>
      <vt:lpstr>Презентация PowerPoint</vt:lpstr>
      <vt:lpstr>Актуальность темы</vt:lpstr>
      <vt:lpstr>  Цель самообразования: Повышение мастерства и профессиональной компетентности.</vt:lpstr>
      <vt:lpstr>Ключевые компетентности дошкольного детства. </vt:lpstr>
      <vt:lpstr>МОДЕЛЬ ЗДОРОВЬЕСБЕРЕЖЕНИЯ</vt:lpstr>
      <vt:lpstr>МОДЕЛЬ ЗДОРОВЬЕСБЕРЕЖЕНИЯ</vt:lpstr>
      <vt:lpstr>Диагностика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 детский сад «Аист»</dc:title>
  <dc:creator>Lenovo</dc:creator>
  <cp:lastModifiedBy>Фатима рамазанова</cp:lastModifiedBy>
  <cp:revision>54</cp:revision>
  <dcterms:modified xsi:type="dcterms:W3CDTF">2024-11-25T09:18:54Z</dcterms:modified>
</cp:coreProperties>
</file>