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126" d="100"/>
          <a:sy n="126" d="100"/>
        </p:scale>
        <p:origin x="-1194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1"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 userDrawn="1"/>
        </p:nvSpPr>
        <p:spPr>
          <a:xfrm>
            <a:off x="1062038" y="771525"/>
            <a:ext cx="7019925" cy="51435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Дата 3"/>
          <p:cNvSpPr txBox="1">
            <a:spLocks/>
          </p:cNvSpPr>
          <p:nvPr userDrawn="1"/>
        </p:nvSpPr>
        <p:spPr>
          <a:xfrm>
            <a:off x="0" y="6542089"/>
            <a:ext cx="2057400" cy="17938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lang="ru-RU" sz="900" b="1" i="0" u="none" strike="noStrike" kern="1200" smtClean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  <a:hlinkClick r:id="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©</a:t>
            </a:r>
            <a:r>
              <a:rPr lang="ru-RU" b="0" dirty="0" smtClean="0"/>
              <a:t> </a:t>
            </a:r>
            <a:r>
              <a:rPr lang="ru-RU" dirty="0" smtClean="0"/>
              <a:t>Коломина Наталья Николаевна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2552976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995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119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rgbClr val="FFE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5"/>
          <a:stretch>
            <a:fillRect/>
          </a:stretch>
        </p:blipFill>
        <p:spPr bwMode="auto">
          <a:xfrm>
            <a:off x="0" y="0"/>
            <a:ext cx="108585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5"/>
          <a:stretch>
            <a:fillRect/>
          </a:stretch>
        </p:blipFill>
        <p:spPr bwMode="auto">
          <a:xfrm>
            <a:off x="0" y="2055813"/>
            <a:ext cx="108585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35" b="4208"/>
          <a:stretch>
            <a:fillRect/>
          </a:stretch>
        </p:blipFill>
        <p:spPr bwMode="auto">
          <a:xfrm>
            <a:off x="0" y="4111625"/>
            <a:ext cx="1085850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681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rgbClr val="FFE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0" y="0"/>
            <a:ext cx="29527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2152650" y="0"/>
            <a:ext cx="28670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6276975" y="0"/>
            <a:ext cx="28670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4210050" y="0"/>
            <a:ext cx="286702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63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240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206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6103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rgbClr val="FFE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 flipV="1">
            <a:off x="2028825" y="276225"/>
            <a:ext cx="7038975" cy="285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 userDrawn="1"/>
        </p:nvCxnSpPr>
        <p:spPr>
          <a:xfrm flipV="1">
            <a:off x="2028825" y="400050"/>
            <a:ext cx="7038975" cy="285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 userDrawn="1"/>
        </p:nvCxnSpPr>
        <p:spPr>
          <a:xfrm flipV="1">
            <a:off x="2028825" y="523875"/>
            <a:ext cx="7038975" cy="285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 userDrawn="1"/>
        </p:nvCxnSpPr>
        <p:spPr>
          <a:xfrm>
            <a:off x="257175" y="1820863"/>
            <a:ext cx="9525" cy="50371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 userDrawn="1"/>
        </p:nvCxnSpPr>
        <p:spPr>
          <a:xfrm>
            <a:off x="419100" y="1820863"/>
            <a:ext cx="9525" cy="50371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 userDrawn="1"/>
        </p:nvCxnSpPr>
        <p:spPr>
          <a:xfrm>
            <a:off x="585788" y="1820863"/>
            <a:ext cx="9525" cy="503713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105025" cy="178786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0661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679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443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A62C3-D46E-4C02-935E-EBC67B203967}" type="datetimeFigureOut">
              <a:rPr lang="ru-RU" smtClean="0"/>
              <a:t>23.01.2025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C51F7-A500-44C5-9C84-34D9D7D6BA9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Дата 3"/>
          <p:cNvSpPr txBox="1">
            <a:spLocks/>
          </p:cNvSpPr>
          <p:nvPr userDrawn="1"/>
        </p:nvSpPr>
        <p:spPr>
          <a:xfrm>
            <a:off x="0" y="6542089"/>
            <a:ext cx="2057400" cy="17938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lang="ru-RU" sz="900" b="1" i="0" u="none" strike="noStrike" kern="1200" smtClean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  <a:hlinkClick r:id="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©</a:t>
            </a:r>
            <a:r>
              <a:rPr lang="ru-RU" b="0" dirty="0" smtClean="0"/>
              <a:t> </a:t>
            </a:r>
            <a:r>
              <a:rPr lang="ru-RU" dirty="0" smtClean="0"/>
              <a:t>Коломина Наталья Николаевна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383587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4432" y="3345099"/>
            <a:ext cx="6858000" cy="1655762"/>
          </a:xfrm>
        </p:spPr>
        <p:txBody>
          <a:bodyPr>
            <a:normAutofit/>
          </a:bodyPr>
          <a:lstStyle/>
          <a:p>
            <a:r>
              <a:rPr lang="ru-RU" altLang="ru-RU" sz="16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Вид: </a:t>
            </a:r>
            <a:r>
              <a:rPr lang="ru-RU" altLang="ru-RU" sz="1600" dirty="0" smtClean="0">
                <a:latin typeface="Cambria" panose="02040503050406030204" pitchFamily="18" charset="0"/>
              </a:rPr>
              <a:t>долгосрочный, практико-ориентированный, творческий</a:t>
            </a:r>
          </a:p>
          <a:p>
            <a:r>
              <a:rPr lang="ru-RU" altLang="ru-RU" sz="16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Сроки проведения: </a:t>
            </a:r>
            <a:r>
              <a:rPr lang="ru-RU" altLang="ru-RU" sz="1600" dirty="0" smtClean="0">
                <a:latin typeface="Cambria" panose="02040503050406030204" pitchFamily="18" charset="0"/>
              </a:rPr>
              <a:t>сентябрь 2022 г. – май 2023 г.</a:t>
            </a:r>
          </a:p>
          <a:p>
            <a:r>
              <a:rPr lang="ru-RU" altLang="ru-RU" sz="16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Участники: </a:t>
            </a:r>
            <a:r>
              <a:rPr lang="ru-RU" altLang="ru-RU" sz="1600" dirty="0" smtClean="0">
                <a:latin typeface="Cambria" panose="02040503050406030204" pitchFamily="18" charset="0"/>
              </a:rPr>
              <a:t>воспитанники 5-7 лет, родители, воспитатели, старший воспитатель.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14922" y="1098278"/>
            <a:ext cx="639702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Проект</a:t>
            </a:r>
          </a:p>
          <a:p>
            <a:pPr algn="ctr"/>
            <a:r>
              <a:rPr lang="ru-RU" sz="2000" b="1" dirty="0" smtClean="0">
                <a:latin typeface="Times New Roman"/>
                <a:ea typeface="Calibri"/>
              </a:rPr>
              <a:t> «Изучение </a:t>
            </a:r>
            <a:r>
              <a:rPr lang="ru-RU" sz="2000" b="1" dirty="0">
                <a:latin typeface="Times New Roman"/>
                <a:ea typeface="Calibri"/>
              </a:rPr>
              <a:t>народных промыслов России с целью организации нравственно-патриотического воспитания детей дошкольного возраста»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18203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068" y="494290"/>
            <a:ext cx="6491488" cy="847764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работа с детьми)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Совместное изготовление изделий декоративно-прикладного творчества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035" y="1807126"/>
            <a:ext cx="2067285" cy="274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1"/>
          <a:stretch/>
        </p:blipFill>
        <p:spPr bwMode="auto">
          <a:xfrm>
            <a:off x="5333739" y="1632317"/>
            <a:ext cx="2871732" cy="482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6" b="17173"/>
          <a:stretch/>
        </p:blipFill>
        <p:spPr bwMode="auto">
          <a:xfrm>
            <a:off x="3444005" y="3491345"/>
            <a:ext cx="1806240" cy="296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959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068" y="494290"/>
            <a:ext cx="6491488" cy="847764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 работа с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родителями)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Совместное изготовление изделий декоративно-прикладного творчества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086" y="1762850"/>
            <a:ext cx="4260099" cy="426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10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068" y="494290"/>
            <a:ext cx="6491488" cy="847764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 работа с 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родителями)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астер-класс для родителей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842" y="4114799"/>
            <a:ext cx="3516536" cy="263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888" y="1855774"/>
            <a:ext cx="3501420" cy="3789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402" y="1855774"/>
            <a:ext cx="2600796" cy="1952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75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210" y="690772"/>
            <a:ext cx="7957546" cy="847764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этап</a:t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Участие во Всероссийской акции </a:t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«Ценности будущего в традициях народной культуры»</a:t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 ДОО Победитель федерального этапа)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87"/>
          <a:stretch/>
        </p:blipFill>
        <p:spPr bwMode="auto">
          <a:xfrm>
            <a:off x="1221715" y="2025207"/>
            <a:ext cx="4094841" cy="245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457" y="4558452"/>
            <a:ext cx="6352939" cy="2193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489" y="2025207"/>
            <a:ext cx="3248798" cy="244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9567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210" y="380934"/>
            <a:ext cx="7957546" cy="847764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Развивающая предметно-пространственная среда в ДОО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92" y="1195731"/>
            <a:ext cx="3810802" cy="286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6"/>
          <a:stretch/>
        </p:blipFill>
        <p:spPr bwMode="auto">
          <a:xfrm>
            <a:off x="5932263" y="1371574"/>
            <a:ext cx="2841441" cy="517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91" y="4191682"/>
            <a:ext cx="3757903" cy="265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987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210" y="3365958"/>
            <a:ext cx="7957546" cy="847764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этап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Заключительный (май 2023 года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)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Результаты проекта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b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Дети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b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- сформированы знания о декоративно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– прикладных промыслах России;</a:t>
            </a:r>
            <a:b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- проявляют интерес к народным промыслам, проявляют познавательную активность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(делятся с детьми и взрослыми информацией по теме, рассказывают интересные факты);</a:t>
            </a:r>
            <a:b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- проявляют интерес к самостоятельному художественно-декоративному рисованию и лепке.</a:t>
            </a:r>
            <a:b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- 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приняли участие в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акции «Ценности будущего в традициях народной культуры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».</a:t>
            </a:r>
            <a:b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Педагоги: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- в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педагогическую практику внедрены  методики, технологии, приемы организации 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работы 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по формированию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представления детей  о России, о культуре и творчестве русского народа посредством изучения народных промыслов России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Родители: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- вовлечены 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в воспитательно-образовательный процесс, в том числе, в совместную проектную деятельность, 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>приняли участие во Всероссийской акции «Ценности будущего в традициях народной культуры» в роли лидеров.</a:t>
            </a: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br>
              <a:rPr lang="ru-RU" sz="24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910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457" y="6544383"/>
            <a:ext cx="1760786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5807" y="1158077"/>
            <a:ext cx="8656140" cy="942776"/>
          </a:xfrm>
        </p:spPr>
        <p:txBody>
          <a:bodyPr>
            <a:noAutofit/>
          </a:bodyPr>
          <a:lstStyle/>
          <a:p>
            <a:pPr indent="270510" algn="ctr">
              <a:spcAft>
                <a:spcPts val="0"/>
              </a:spcAft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формирование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представления детей  о России, о культуре и творчестве русского народа посредством 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изучения народных 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промыслов России.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548318" y="1838707"/>
            <a:ext cx="7886700" cy="1500187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для детей: </a:t>
            </a:r>
            <a:endParaRPr lang="ru-RU" sz="5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систематизировать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детские представления о народных промыслах своей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страны;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 формировать обобщенные знания и умения, различать виды прикладного искусства по назначению (посуда, игрушки, мебель) и основным стилевым особенностям (своеобразие цветового решения, композиции, элементов декора), устанавливать сходства 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различия;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 воспитывать уважительное отношение к народному декоративно – прикладному творчеству, промыслам родного края; уважать и ценить труд мастеров –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ремесленников;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 развивать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творческий потенциал, творческое восприятие,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воображение.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 для родителей: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5600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56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обеспечивать взаимодействие семьи и детского сада, повышать компетентность родителей в вопросах нравственно-патриотического воспитания </a:t>
            </a:r>
            <a:r>
              <a:rPr lang="ru-RU" sz="5600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детей;</a:t>
            </a:r>
            <a:endParaRPr lang="ru-RU" sz="5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установление дружеских связей с родителями, обмен знаниям и интересным материалом о народных промыслах </a:t>
            </a: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России;</a:t>
            </a:r>
            <a:endParaRPr lang="ru-RU" sz="5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привлечение </a:t>
            </a: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родителей к совместной деятельности, к участию в акции «Ценности будущего в традициях народной культуры</a:t>
            </a: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».</a:t>
            </a:r>
            <a:endParaRPr lang="ru-RU" sz="5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5600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Задачи для педагогов:</a:t>
            </a: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56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обеспечить реализацию воспитательных, развивающих и обучающих задач через освоение детьми образовательных областей.</a:t>
            </a:r>
            <a:endParaRPr lang="ru-RU" sz="5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создать условия для самостоятельной и совместной со взрослыми деятельности детей в рамках реализуемого проекта.</a:t>
            </a:r>
            <a:endParaRPr lang="ru-RU" sz="5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 </a:t>
            </a: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пополнение </a:t>
            </a: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обогащение методического, дидактического и наглядного материала по теме «Народные промыслы России».</a:t>
            </a:r>
            <a:endParaRPr lang="ru-RU" sz="5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4800" dirty="0" smtClean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4800" dirty="0">
              <a:ea typeface="Calibri"/>
              <a:cs typeface="Times New Roman"/>
            </a:endParaRPr>
          </a:p>
          <a:p>
            <a:endParaRPr lang="ru-RU" sz="5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69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8210" y="365126"/>
            <a:ext cx="742714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7786" y="1311747"/>
            <a:ext cx="7332677" cy="38874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значимость воспитания нравственно-патриотических чувств у дошкольников в современном обществе.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Русская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культура не мыслится без народных художественных промыслов – декоративно-прикладное искусство, передаваемое из поколения в поколение, несет историческую информацию о быте, обычаях, традициях русского народа. Продукция русских народных ремесел – это настоящие произведения искусства, представляющие эстетическую и культурологическую ценность.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191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7362" y="2549106"/>
            <a:ext cx="7427140" cy="1325563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1200"/>
              </a:spcAft>
            </a:pP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Планируемые результаты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Дети:</a:t>
            </a:r>
            <a:br>
              <a:rPr lang="ru-RU" sz="16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овладение знаний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о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декоративно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– прикладных промыслах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России;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1400" dirty="0" err="1">
                <a:latin typeface="Times New Roman" pitchFamily="18" charset="0"/>
                <a:ea typeface="Calibri"/>
                <a:cs typeface="Times New Roman" pitchFamily="18" charset="0"/>
              </a:rPr>
              <a:t>с</a:t>
            </a:r>
            <a:r>
              <a:rPr lang="ru-RU" sz="14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формированность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художественно-эстетических, патриотических чувств в процессе реализации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проекта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;</a:t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заинтересованность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детей темой о народных промыслах, проявление их познавательной активности (делятся с детьми и взрослыми информацией по теме, рассказывают интересные факты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);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проявляют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интерес к самостоятельному художественно-декоративному рисованию и лепке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возможность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участия в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акции «Ценности будущего в традициях народной культуры»,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где дети смогут применить свои имеющиеся знания о промыслах,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представить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свои творческие работы.</a:t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Родители</a:t>
            </a: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-приобретение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родителями знаний и практических навыков при взаимодействии с ребенком.</a:t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участие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акции «Ценности будущего в традициях народной культуры»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-становление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партнерских взаимоотношений родителей и педагогов в совместной реализации проекта.</a:t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Педагоги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систематизация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и повышение качества работы с детьми по теме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«Народные промыслы России» 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через различные виды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деятельности;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повышение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уровня педагогической компетентности в освоении современных образовательных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технологий;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1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повышение </a:t>
            </a:r>
            <a:r>
              <a:rPr lang="ru-RU" sz="1400" dirty="0">
                <a:latin typeface="Times New Roman" pitchFamily="18" charset="0"/>
                <a:ea typeface="Calibri"/>
                <a:cs typeface="Times New Roman" pitchFamily="18" charset="0"/>
              </a:rPr>
              <a:t>педагогического уровня в разработке и подготовке наглядно – дидактического материала по теме проекта.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760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0489" y="2352624"/>
            <a:ext cx="7427140" cy="1325563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этап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Подготовительный  (сентябрь 2022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создание  информационной  базы;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тематические мониторинговые исследования воспитанников, родителей;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составление плана работы с детьми,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родителями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 этап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Основной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(октябрь 2022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апрель 2023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года) :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реализация основных видов деятельности по направлениям проекта и запланированным мероприятиям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 этап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Заключительный (май 2023 года)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</a:rPr>
              <a:t>п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одведение 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итогов по теме самообразования, обобщение и систематизация опыта </a:t>
            </a:r>
            <a:r>
              <a:rPr lang="ru-RU" sz="1400" dirty="0">
                <a:latin typeface="Times New Roman"/>
                <a:ea typeface="Times New Roman"/>
              </a:rPr>
              <a:t/>
            </a:r>
            <a:br>
              <a:rPr lang="ru-RU" sz="1400" dirty="0">
                <a:latin typeface="Times New Roman"/>
                <a:ea typeface="Times New Roman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9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717" y="78654"/>
            <a:ext cx="4148810" cy="847764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работа с детьми)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Кожлянская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игрушка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22" y="1001294"/>
            <a:ext cx="3289637" cy="24749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348" y="502536"/>
            <a:ext cx="3277859" cy="32778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022" y="3937210"/>
            <a:ext cx="3191685" cy="24012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276" y="3879662"/>
            <a:ext cx="3342931" cy="251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491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717" y="78654"/>
            <a:ext cx="4148810" cy="847764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работа с детьми)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Хохлома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пк-1\Desktop\народные промыслы\ruhNmyxVX7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0" t="1929" r="44380" b="68208"/>
          <a:stretch/>
        </p:blipFill>
        <p:spPr bwMode="auto">
          <a:xfrm>
            <a:off x="1299808" y="952185"/>
            <a:ext cx="3442965" cy="300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-1\Desktop\народные промыслы\ruhNmyxVX7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" t="34711" r="67410" b="36859"/>
          <a:stretch/>
        </p:blipFill>
        <p:spPr bwMode="auto">
          <a:xfrm>
            <a:off x="5206789" y="974857"/>
            <a:ext cx="3092874" cy="297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-1\Desktop\народные промыслы\ruhNmyxVX7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5" t="35923" r="34904" b="35206"/>
          <a:stretch/>
        </p:blipFill>
        <p:spPr bwMode="auto">
          <a:xfrm>
            <a:off x="1632316" y="4040384"/>
            <a:ext cx="2667630" cy="260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789" y="4396982"/>
            <a:ext cx="3092874" cy="2319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62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717" y="78654"/>
            <a:ext cx="4148810" cy="847764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 работа с детьми)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Матрешка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74"/>
          <a:stretch/>
        </p:blipFill>
        <p:spPr bwMode="auto">
          <a:xfrm>
            <a:off x="4041104" y="3918788"/>
            <a:ext cx="4823287" cy="28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97"/>
          <a:stretch/>
        </p:blipFill>
        <p:spPr bwMode="auto">
          <a:xfrm>
            <a:off x="1413164" y="1071702"/>
            <a:ext cx="4065679" cy="2646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1"/>
          <a:stretch/>
        </p:blipFill>
        <p:spPr bwMode="auto">
          <a:xfrm>
            <a:off x="1413164" y="3918788"/>
            <a:ext cx="2311400" cy="278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2" r="18542"/>
          <a:stretch/>
        </p:blipFill>
        <p:spPr bwMode="auto">
          <a:xfrm>
            <a:off x="5760627" y="1198900"/>
            <a:ext cx="3164218" cy="2392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486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0717" y="78654"/>
            <a:ext cx="4148810" cy="847764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Основной этап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 работа с детьми)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Городецкая роспись</a:t>
            </a:r>
            <a:endParaRPr lang="ru-RU" sz="1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8210" y="6544383"/>
            <a:ext cx="823717" cy="20781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sun9-77.userapi.com/impg/DoD0lFPReMK3eNdzAf53fYbJbZRjTJwpJP5vHQ/6M15305n8tc.jpg?size=1620x2160&amp;quality=95&amp;sign=514fb2c1da1121695ca0239ecab6ad0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454" y="1394234"/>
            <a:ext cx="3805934" cy="5074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068" y="1133519"/>
            <a:ext cx="2603396" cy="347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91"/>
          <a:stretch/>
        </p:blipFill>
        <p:spPr bwMode="auto">
          <a:xfrm>
            <a:off x="1399270" y="4806074"/>
            <a:ext cx="2704194" cy="1738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91725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251</TotalTime>
  <Words>317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Цель: формирование представления детей  о России, о культуре и творчестве русского народа посредством изучения народных промыслов России. </vt:lpstr>
      <vt:lpstr>Актуальность:</vt:lpstr>
      <vt:lpstr>Планируемые результаты: Дети: - овладение знаний о декоративно – прикладных промыслах России; - сформированность художественно-эстетических, патриотических чувств в процессе реализации проекта; - заинтересованность детей темой о народных промыслах, проявление их познавательной активности (делятся с детьми и взрослыми информацией по теме, рассказывают интересные факты); - проявляют интерес к самостоятельному художественно-декоративному рисованию и лепке. - возможность участия в акции «Ценности будущего в традициях народной культуры», где дети смогут применить свои имеющиеся знания о промыслах, представить свои творческие работы. Родители: -приобретение родителями знаний и практических навыков при взаимодействии с ребенком. - участие в акции «Ценности будущего в традициях народной культуры» -становление партнерских взаимоотношений родителей и педагогов в совместной реализации проекта. Педагоги: - систематизация и повышение качества работы с детьми по теме «Народные промыслы России»  через различные виды деятельности; - повышение уровня педагогической компетентности в освоении современных образовательных технологий; - повышение педагогического уровня в разработке и подготовке наглядно – дидактического материала по теме проекта.</vt:lpstr>
      <vt:lpstr>1 этап  Подготовительный  (сентябрь 2022 года) - создание  информационной  базы; - тематические мониторинговые исследования воспитанников, родителей; - составление плана работы с детьми, родителями 2 этап Основной  (октябрь 2022 года – апрель 2023 года) : - реализация основных видов деятельности по направлениям проекта и запланированным мероприятиям  3 этап Заключительный (май 2023 года) - подведение итогов по теме самообразования, обобщение и систематизация опыта     </vt:lpstr>
      <vt:lpstr>Основной этап ( работа с детьми) Кожлянская игрушка</vt:lpstr>
      <vt:lpstr>Основной этап ( работа с детьми) Хохлома</vt:lpstr>
      <vt:lpstr>Основной этап ( работа с детьми) Матрешка</vt:lpstr>
      <vt:lpstr>Основной этап ( работа с детьми) Городецкая роспись</vt:lpstr>
      <vt:lpstr>Основной этап ( работа с детьми) Совместное изготовление изделий декоративно-прикладного творчества</vt:lpstr>
      <vt:lpstr>Основной этап ( работа с родителями) Совместное изготовление изделий декоративно-прикладного творчества</vt:lpstr>
      <vt:lpstr>Основной этап ( работа с родителями) Мастер-класс для родителей</vt:lpstr>
      <vt:lpstr>Основной этап Участие во Всероссийской акции  «Ценности будущего в традициях народной культуры» ( ДОО Победитель федерального этапа)</vt:lpstr>
      <vt:lpstr>Развивающая предметно-пространственная среда в ДОО</vt:lpstr>
      <vt:lpstr>3 этап Заключительный (май 2023 года)  Результаты проекта: Дети:  - сформированы знания о декоративно – прикладных промыслах России; - проявляют интерес к народным промыслам, проявляют познавательную активность (делятся с детьми и взрослыми информацией по теме, рассказывают интересные факты); - проявляют интерес к самостоятельному художественно-декоративному рисованию и лепке. - приняли участие в акции «Ценности будущего в традициях народной культуры». Педагоги: - в педагогическую практику внедрены  методики, технологии, приемы организации  работы по формированию представления детей  о России, о культуре и творчестве русского народа посредством изучения народных промыслов России. Родители: - вовлечены в воспитательно-образовательный процесс, в том числе, в совместную проектную деятельность, приняли участие во Всероссийской акции «Ценности будущего в традициях народной культуры» в роли лидеров.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пк-1</cp:lastModifiedBy>
  <cp:revision>19</cp:revision>
  <dcterms:created xsi:type="dcterms:W3CDTF">2015-12-06T13:03:18Z</dcterms:created>
  <dcterms:modified xsi:type="dcterms:W3CDTF">2025-01-23T08:50:21Z</dcterms:modified>
</cp:coreProperties>
</file>