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Раздел по умолчанию" id="{A140EC38-C496-497E-83AE-3FD35D11475D}">
          <p14:sldIdLst>
            <p14:sldId id="256"/>
            <p14:sldId id="257"/>
            <p14:sldId id="258"/>
            <p14:sldId id="259"/>
            <p14:sldId id="260"/>
            <p14:sldId id="261"/>
          </p14:sldIdLst>
        </p14:section>
        <p14:section name="Раздел без заголовка" id="{22F59B9A-ED53-4CF2-BBA2-EE521FAA5281}">
          <p14:sldIdLst>
            <p14:sldId id="262"/>
            <p14:sldId id="263"/>
            <p14:sldId id="264"/>
            <p14:sldId id="265"/>
          </p14:sldIdLst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1314" y="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262929-8819-4DD3-AA0F-35A0C2475A25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0F11EE6-99C4-4C14-A298-BCD1525986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68209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0F11EE6-99C4-4C14-A298-BCD152598693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15169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02.02.2025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resh.edu.ru/subject/lesson/7173/train/254418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-2272" y="2060848"/>
            <a:ext cx="4572000" cy="3312368"/>
          </a:xfrm>
        </p:spPr>
        <p:txBody>
          <a:bodyPr>
            <a:noAutofit/>
          </a:bodyPr>
          <a:lstStyle/>
          <a:p>
            <a:r>
              <a:rPr lang="ru-RU" sz="5400" b="1" dirty="0" smtClean="0"/>
              <a:t>ТЕСТ</a:t>
            </a:r>
            <a:r>
              <a:rPr lang="ru-RU" sz="5400" dirty="0" smtClean="0"/>
              <a:t> </a:t>
            </a:r>
            <a:br>
              <a:rPr lang="ru-RU" sz="5400" dirty="0" smtClean="0"/>
            </a:br>
            <a:r>
              <a:rPr lang="ru-RU" sz="5400" b="1" dirty="0" smtClean="0">
                <a:solidFill>
                  <a:srgbClr val="C00000"/>
                </a:solidFill>
              </a:rPr>
              <a:t>«МОГУЧЕЕ ЦАРСТВО </a:t>
            </a:r>
            <a:br>
              <a:rPr lang="ru-RU" sz="5400" b="1" dirty="0" smtClean="0">
                <a:solidFill>
                  <a:srgbClr val="C00000"/>
                </a:solidFill>
              </a:rPr>
            </a:br>
            <a:r>
              <a:rPr lang="ru-RU" sz="5400" b="1" dirty="0" smtClean="0">
                <a:solidFill>
                  <a:srgbClr val="C00000"/>
                </a:solidFill>
              </a:rPr>
              <a:t>ФРИДЕРИКА ШОПЕНА».</a:t>
            </a:r>
            <a:endParaRPr lang="ru-RU" sz="5400" b="1" dirty="0">
              <a:solidFill>
                <a:srgbClr val="C00000"/>
              </a:solidFill>
            </a:endParaRPr>
          </a:p>
        </p:txBody>
      </p:sp>
      <p:pic>
        <p:nvPicPr>
          <p:cNvPr id="1026" name="Picture 2" descr="https://avatars.mds.yandex.net/get-entity_search/1727502/910446506/S600xU_2x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39424" y="692696"/>
            <a:ext cx="4152241" cy="523874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21143465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solidFill>
                  <a:srgbClr val="C00000"/>
                </a:solidFill>
              </a:rPr>
              <a:t>ДЗ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Выполнить на сайте «РЕШ.ЕДУ» тренировочные задания письменно в тетради.</a:t>
            </a: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b="1" dirty="0">
                <a:latin typeface="Times New Roman"/>
                <a:ea typeface="Times New Roman"/>
                <a:cs typeface="Times New Roman"/>
                <a:hlinkClick r:id="rId2"/>
              </a:rPr>
              <a:t>https://www.resh.edu.ru/subject/lesson/7173/train/254418</a:t>
            </a:r>
            <a:r>
              <a:rPr lang="ru-RU" b="1" dirty="0" smtClean="0">
                <a:latin typeface="Times New Roman"/>
                <a:ea typeface="Times New Roman"/>
                <a:cs typeface="Times New Roman"/>
                <a:hlinkClick r:id="rId2"/>
              </a:rPr>
              <a:t>/</a:t>
            </a:r>
            <a:endParaRPr lang="ru-RU" b="1" dirty="0" smtClean="0">
              <a:latin typeface="Times New Roman"/>
              <a:ea typeface="Times New Roman"/>
              <a:cs typeface="Times New Roman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endParaRPr lang="ru-RU" sz="2800" dirty="0">
              <a:ea typeface="Calibri"/>
              <a:cs typeface="Times New Roman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710620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116632"/>
            <a:ext cx="7488832" cy="6480720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ru-RU" sz="4500" b="1" dirty="0">
                <a:solidFill>
                  <a:srgbClr val="C00000"/>
                </a:solidFill>
                <a:latin typeface="+mj-lt"/>
              </a:rPr>
              <a:t>1. Годы жизни Фредерика Шопена</a:t>
            </a:r>
            <a:r>
              <a:rPr lang="ru-RU" sz="4500" b="1" dirty="0" smtClean="0">
                <a:solidFill>
                  <a:srgbClr val="C00000"/>
                </a:solidFill>
                <a:latin typeface="+mj-lt"/>
              </a:rPr>
              <a:t>?</a:t>
            </a:r>
            <a:endParaRPr lang="ru-RU" sz="4500" b="1" dirty="0">
              <a:solidFill>
                <a:srgbClr val="C00000"/>
              </a:solidFill>
              <a:latin typeface="+mj-lt"/>
            </a:endParaRPr>
          </a:p>
          <a:p>
            <a:pPr marL="0" indent="0">
              <a:buNone/>
            </a:pPr>
            <a:r>
              <a:rPr lang="ru-RU" sz="4500" b="1" dirty="0">
                <a:latin typeface="+mj-lt"/>
              </a:rPr>
              <a:t>А) 1810 – 1849</a:t>
            </a:r>
          </a:p>
          <a:p>
            <a:pPr marL="0" indent="0">
              <a:buNone/>
            </a:pPr>
            <a:r>
              <a:rPr lang="ru-RU" sz="4500" b="1" dirty="0">
                <a:latin typeface="+mj-lt"/>
              </a:rPr>
              <a:t>Б) 1812 – 1850</a:t>
            </a:r>
          </a:p>
          <a:p>
            <a:pPr marL="0" indent="0">
              <a:buNone/>
            </a:pPr>
            <a:r>
              <a:rPr lang="ru-RU" sz="4500" b="1" dirty="0">
                <a:latin typeface="+mj-lt"/>
              </a:rPr>
              <a:t>В) 1813 – 1852</a:t>
            </a:r>
          </a:p>
          <a:p>
            <a:pPr marL="0" indent="0">
              <a:buNone/>
            </a:pPr>
            <a:r>
              <a:rPr lang="ru-RU" sz="4500" b="1" dirty="0">
                <a:latin typeface="+mj-lt"/>
              </a:rPr>
              <a:t>В) 1815 – </a:t>
            </a:r>
            <a:r>
              <a:rPr lang="ru-RU" sz="4500" b="1" dirty="0" smtClean="0">
                <a:latin typeface="+mj-lt"/>
              </a:rPr>
              <a:t>1850</a:t>
            </a:r>
          </a:p>
          <a:p>
            <a:pPr marL="0" indent="0">
              <a:buNone/>
            </a:pPr>
            <a:endParaRPr lang="ru-RU" sz="2300" dirty="0">
              <a:latin typeface="+mj-lt"/>
            </a:endParaRPr>
          </a:p>
          <a:p>
            <a:pPr marL="0" indent="0">
              <a:buNone/>
            </a:pPr>
            <a:r>
              <a:rPr lang="ru-RU" sz="4500" b="1" dirty="0">
                <a:solidFill>
                  <a:srgbClr val="C00000"/>
                </a:solidFill>
                <a:latin typeface="+mj-lt"/>
              </a:rPr>
              <a:t>2. В какой стране родился Фредерик Шопен</a:t>
            </a:r>
            <a:r>
              <a:rPr lang="ru-RU" sz="4500" b="1" dirty="0" smtClean="0">
                <a:solidFill>
                  <a:srgbClr val="C00000"/>
                </a:solidFill>
                <a:latin typeface="+mj-lt"/>
              </a:rPr>
              <a:t>?</a:t>
            </a:r>
            <a:endParaRPr lang="ru-RU" sz="4500" b="1" dirty="0">
              <a:solidFill>
                <a:srgbClr val="C00000"/>
              </a:solidFill>
              <a:latin typeface="+mj-lt"/>
            </a:endParaRPr>
          </a:p>
          <a:p>
            <a:pPr marL="0" indent="0">
              <a:buNone/>
            </a:pPr>
            <a:r>
              <a:rPr lang="ru-RU" sz="4500" b="1" dirty="0">
                <a:latin typeface="+mj-lt"/>
              </a:rPr>
              <a:t>А) Россия</a:t>
            </a:r>
          </a:p>
          <a:p>
            <a:pPr marL="0" indent="0">
              <a:buNone/>
            </a:pPr>
            <a:r>
              <a:rPr lang="ru-RU" sz="4500" b="1" dirty="0">
                <a:latin typeface="+mj-lt"/>
              </a:rPr>
              <a:t>Б) Австрия</a:t>
            </a:r>
          </a:p>
          <a:p>
            <a:pPr marL="0" indent="0">
              <a:buNone/>
            </a:pPr>
            <a:r>
              <a:rPr lang="ru-RU" sz="4500" b="1" dirty="0">
                <a:latin typeface="+mj-lt"/>
              </a:rPr>
              <a:t>В) Польша</a:t>
            </a:r>
          </a:p>
          <a:p>
            <a:pPr marL="0" indent="0">
              <a:buNone/>
            </a:pPr>
            <a:r>
              <a:rPr lang="ru-RU" sz="4500" b="1" dirty="0">
                <a:latin typeface="+mj-lt"/>
              </a:rPr>
              <a:t>Г) Румыния</a:t>
            </a:r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5993536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332656"/>
            <a:ext cx="7560840" cy="6192688"/>
          </a:xfrm>
        </p:spPr>
        <p:txBody>
          <a:bodyPr>
            <a:normAutofit fontScale="55000" lnSpcReduction="20000"/>
          </a:bodyPr>
          <a:lstStyle/>
          <a:p>
            <a:pPr marL="0" indent="0" algn="just" fontAlgn="ctr">
              <a:buNone/>
            </a:pPr>
            <a:r>
              <a:rPr lang="ru-RU" sz="5800" b="1" dirty="0" smtClean="0">
                <a:solidFill>
                  <a:srgbClr val="C00000"/>
                </a:solidFill>
                <a:latin typeface="+mj-lt"/>
              </a:rPr>
              <a:t>3.Какие </a:t>
            </a:r>
            <a:r>
              <a:rPr lang="ru-RU" sz="5800" b="1" dirty="0">
                <a:solidFill>
                  <a:srgbClr val="C00000"/>
                </a:solidFill>
                <a:latin typeface="+mj-lt"/>
              </a:rPr>
              <a:t>жанры характерны для творчества Ф. Шопена? </a:t>
            </a:r>
            <a:endParaRPr lang="ru-RU" sz="5800" b="1" dirty="0" smtClean="0">
              <a:solidFill>
                <a:srgbClr val="C00000"/>
              </a:solidFill>
              <a:latin typeface="+mj-lt"/>
            </a:endParaRPr>
          </a:p>
          <a:p>
            <a:pPr marL="0" indent="0" algn="just" fontAlgn="ctr">
              <a:buNone/>
            </a:pPr>
            <a:r>
              <a:rPr lang="ru-RU" sz="5800" b="1" dirty="0" smtClean="0">
                <a:solidFill>
                  <a:srgbClr val="C00000"/>
                </a:solidFill>
                <a:latin typeface="+mj-lt"/>
              </a:rPr>
              <a:t>Выберите </a:t>
            </a:r>
            <a:r>
              <a:rPr lang="ru-RU" sz="5800" b="1" dirty="0">
                <a:solidFill>
                  <a:srgbClr val="C00000"/>
                </a:solidFill>
                <a:latin typeface="+mj-lt"/>
              </a:rPr>
              <a:t>несколько вариантов </a:t>
            </a:r>
            <a:r>
              <a:rPr lang="ru-RU" sz="5800" b="1" dirty="0" smtClean="0">
                <a:solidFill>
                  <a:srgbClr val="C00000"/>
                </a:solidFill>
                <a:latin typeface="+mj-lt"/>
              </a:rPr>
              <a:t>ответа:</a:t>
            </a:r>
          </a:p>
          <a:p>
            <a:pPr marL="0" indent="0" algn="just" fontAlgn="ctr">
              <a:buNone/>
            </a:pPr>
            <a:r>
              <a:rPr lang="ru-RU" sz="5800" b="1" dirty="0" smtClean="0">
                <a:solidFill>
                  <a:srgbClr val="000000"/>
                </a:solidFill>
                <a:latin typeface="+mj-lt"/>
              </a:rPr>
              <a:t>А) балет     Б) ноктюрн  В) прелюдия</a:t>
            </a:r>
            <a:endParaRPr lang="ru-RU" sz="5800" b="1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r>
              <a:rPr lang="ru-RU" sz="5800" b="1" dirty="0" smtClean="0">
                <a:solidFill>
                  <a:srgbClr val="000000"/>
                </a:solidFill>
                <a:latin typeface="+mj-lt"/>
              </a:rPr>
              <a:t>Г) опера    Д) этюд       Е) симфония</a:t>
            </a:r>
            <a:endParaRPr lang="ru-RU" sz="5800" b="1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r>
              <a:rPr lang="ru-RU" sz="5800" b="1" dirty="0" smtClean="0">
                <a:solidFill>
                  <a:srgbClr val="000000"/>
                </a:solidFill>
                <a:latin typeface="+mj-lt"/>
              </a:rPr>
              <a:t>Ж) мюзикл</a:t>
            </a:r>
          </a:p>
          <a:p>
            <a:pPr marL="0" indent="0">
              <a:buNone/>
            </a:pPr>
            <a:endParaRPr lang="ru-RU" sz="2900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r>
              <a:rPr lang="ru-RU" sz="5800" b="1" dirty="0" smtClean="0">
                <a:solidFill>
                  <a:srgbClr val="C00000"/>
                </a:solidFill>
                <a:latin typeface="+mj-lt"/>
              </a:rPr>
              <a:t>4. </a:t>
            </a:r>
            <a:r>
              <a:rPr lang="ru-RU" sz="5800" b="1" dirty="0">
                <a:solidFill>
                  <a:srgbClr val="C00000"/>
                </a:solidFill>
                <a:latin typeface="+mj-lt"/>
              </a:rPr>
              <a:t>Какое музыкальное направление развивал Фредерик Шопен</a:t>
            </a:r>
            <a:r>
              <a:rPr lang="ru-RU" sz="5800" b="1" dirty="0" smtClean="0">
                <a:solidFill>
                  <a:srgbClr val="C00000"/>
                </a:solidFill>
                <a:latin typeface="+mj-lt"/>
              </a:rPr>
              <a:t>?</a:t>
            </a:r>
            <a:endParaRPr lang="ru-RU" sz="5800" b="1" dirty="0">
              <a:solidFill>
                <a:srgbClr val="C00000"/>
              </a:solidFill>
              <a:latin typeface="+mj-lt"/>
            </a:endParaRPr>
          </a:p>
          <a:p>
            <a:pPr marL="0" indent="0">
              <a:buNone/>
            </a:pPr>
            <a:r>
              <a:rPr lang="ru-RU" sz="5800" b="1" dirty="0">
                <a:latin typeface="+mj-lt"/>
              </a:rPr>
              <a:t>А) Барокко</a:t>
            </a:r>
          </a:p>
          <a:p>
            <a:pPr marL="0" indent="0">
              <a:buNone/>
            </a:pPr>
            <a:r>
              <a:rPr lang="ru-RU" sz="5800" b="1" dirty="0">
                <a:latin typeface="+mj-lt"/>
              </a:rPr>
              <a:t>Б) Классицизм</a:t>
            </a:r>
          </a:p>
          <a:p>
            <a:pPr marL="0" indent="0">
              <a:buNone/>
            </a:pPr>
            <a:r>
              <a:rPr lang="ru-RU" sz="5800" b="1" dirty="0">
                <a:latin typeface="+mj-lt"/>
              </a:rPr>
              <a:t>В) Романтизм</a:t>
            </a:r>
          </a:p>
          <a:p>
            <a:pPr marL="0" indent="0">
              <a:buNone/>
            </a:pPr>
            <a:r>
              <a:rPr lang="ru-RU" sz="5800" b="1" dirty="0">
                <a:latin typeface="+mj-lt"/>
              </a:rPr>
              <a:t>Г) Салонная музыка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437984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260648"/>
            <a:ext cx="7776864" cy="5865515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b="1" dirty="0" smtClean="0">
                <a:solidFill>
                  <a:srgbClr val="C00000"/>
                </a:solidFill>
                <a:latin typeface="+mj-lt"/>
              </a:rPr>
              <a:t>5. Отклик </a:t>
            </a:r>
            <a:r>
              <a:rPr lang="ru-RU" b="1" dirty="0">
                <a:solidFill>
                  <a:srgbClr val="C00000"/>
                </a:solidFill>
                <a:latin typeface="+mj-lt"/>
              </a:rPr>
              <a:t>на происходящие в Польше события композитор отразил в Этюде № 12, как он называется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?</a:t>
            </a:r>
            <a:endParaRPr lang="ru-RU" b="1" dirty="0">
              <a:solidFill>
                <a:srgbClr val="C00000"/>
              </a:solidFill>
              <a:latin typeface="+mj-lt"/>
            </a:endParaRPr>
          </a:p>
          <a:p>
            <a:pPr marL="0" indent="0">
              <a:buNone/>
            </a:pPr>
            <a:r>
              <a:rPr lang="ru-RU" b="1" dirty="0">
                <a:latin typeface="+mj-lt"/>
              </a:rPr>
              <a:t>А) </a:t>
            </a:r>
            <a:r>
              <a:rPr lang="ru-RU" b="1" dirty="0" smtClean="0">
                <a:latin typeface="+mj-lt"/>
              </a:rPr>
              <a:t>Революционном     Б</a:t>
            </a:r>
            <a:r>
              <a:rPr lang="ru-RU" b="1" dirty="0">
                <a:latin typeface="+mj-lt"/>
              </a:rPr>
              <a:t>) Апофеозном</a:t>
            </a:r>
          </a:p>
          <a:p>
            <a:pPr marL="0" indent="0">
              <a:buNone/>
            </a:pPr>
            <a:r>
              <a:rPr lang="ru-RU" b="1" dirty="0">
                <a:latin typeface="+mj-lt"/>
              </a:rPr>
              <a:t>В) </a:t>
            </a:r>
            <a:r>
              <a:rPr lang="ru-RU" b="1" dirty="0" smtClean="0">
                <a:latin typeface="+mj-lt"/>
              </a:rPr>
              <a:t>Скерцозном           Г</a:t>
            </a:r>
            <a:r>
              <a:rPr lang="ru-RU" b="1" dirty="0">
                <a:latin typeface="+mj-lt"/>
              </a:rPr>
              <a:t>) </a:t>
            </a:r>
            <a:r>
              <a:rPr lang="ru-RU" b="1" dirty="0" smtClean="0">
                <a:latin typeface="+mj-lt"/>
              </a:rPr>
              <a:t>Традиционном</a:t>
            </a:r>
            <a:endParaRPr lang="ru-RU" b="1" dirty="0">
              <a:latin typeface="+mj-lt"/>
            </a:endParaRPr>
          </a:p>
          <a:p>
            <a:pPr marL="0" indent="0">
              <a:buNone/>
            </a:pPr>
            <a:r>
              <a:rPr lang="ru-RU" b="1" dirty="0" smtClean="0">
                <a:solidFill>
                  <a:srgbClr val="C00000"/>
                </a:solidFill>
                <a:latin typeface="+mj-lt"/>
              </a:rPr>
              <a:t>6. </a:t>
            </a:r>
            <a:r>
              <a:rPr lang="ru-RU" b="1" dirty="0">
                <a:solidFill>
                  <a:srgbClr val="C00000"/>
                </a:solidFill>
                <a:latin typeface="+mj-lt"/>
              </a:rPr>
              <a:t>Ф. Шопен – создатель гениальных … - небольших инструментальных сочинений, раскрывающих один образ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.</a:t>
            </a:r>
            <a:endParaRPr lang="ru-RU" b="1" dirty="0">
              <a:solidFill>
                <a:srgbClr val="C00000"/>
              </a:solidFill>
              <a:latin typeface="+mj-lt"/>
            </a:endParaRPr>
          </a:p>
          <a:p>
            <a:pPr marL="0" indent="0">
              <a:buNone/>
            </a:pPr>
            <a:r>
              <a:rPr lang="ru-RU" b="1" dirty="0">
                <a:latin typeface="+mj-lt"/>
              </a:rPr>
              <a:t>А) </a:t>
            </a:r>
            <a:r>
              <a:rPr lang="ru-RU" b="1" dirty="0" smtClean="0">
                <a:latin typeface="+mj-lt"/>
              </a:rPr>
              <a:t>этюдов            Б</a:t>
            </a:r>
            <a:r>
              <a:rPr lang="ru-RU" b="1" dirty="0">
                <a:latin typeface="+mj-lt"/>
              </a:rPr>
              <a:t>) прелюдий</a:t>
            </a:r>
          </a:p>
          <a:p>
            <a:pPr marL="0" indent="0">
              <a:buNone/>
            </a:pPr>
            <a:r>
              <a:rPr lang="ru-RU" b="1" dirty="0">
                <a:latin typeface="+mj-lt"/>
              </a:rPr>
              <a:t>В) </a:t>
            </a:r>
            <a:r>
              <a:rPr lang="ru-RU" b="1" dirty="0" smtClean="0">
                <a:latin typeface="+mj-lt"/>
              </a:rPr>
              <a:t>экспромтов     Г</a:t>
            </a:r>
            <a:r>
              <a:rPr lang="ru-RU" b="1" dirty="0">
                <a:latin typeface="+mj-lt"/>
              </a:rPr>
              <a:t>) концертов</a:t>
            </a:r>
          </a:p>
          <a:p>
            <a:pPr marL="0" indent="0">
              <a:buNone/>
            </a:pPr>
            <a:endParaRPr lang="ru-RU" sz="28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265946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332656"/>
            <a:ext cx="8229600" cy="612068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3600" b="1" dirty="0" smtClean="0">
                <a:solidFill>
                  <a:srgbClr val="C00000"/>
                </a:solidFill>
                <a:latin typeface="+mj-lt"/>
                <a:ea typeface="+mj-ea"/>
                <a:cs typeface="Arial" pitchFamily="34" charset="0"/>
              </a:rPr>
              <a:t>7</a:t>
            </a:r>
            <a:r>
              <a:rPr lang="ru-RU" sz="4000" b="1" dirty="0" smtClean="0">
                <a:solidFill>
                  <a:srgbClr val="C00000"/>
                </a:solidFill>
                <a:latin typeface="+mj-lt"/>
                <a:ea typeface="+mj-ea"/>
                <a:cs typeface="Arial" pitchFamily="34" charset="0"/>
              </a:rPr>
              <a:t>. Как называют артиста, который </a:t>
            </a:r>
            <a:r>
              <a:rPr lang="ru-RU" sz="4000" b="1" dirty="0">
                <a:solidFill>
                  <a:srgbClr val="C00000"/>
                </a:solidFill>
                <a:latin typeface="+mj-lt"/>
                <a:ea typeface="+mj-ea"/>
                <a:cs typeface="Arial" pitchFamily="34" charset="0"/>
              </a:rPr>
              <a:t>в совершенстве </a:t>
            </a:r>
            <a:r>
              <a:rPr lang="ru-RU" sz="4000" b="1" dirty="0" smtClean="0">
                <a:solidFill>
                  <a:srgbClr val="C00000"/>
                </a:solidFill>
                <a:latin typeface="+mj-lt"/>
                <a:ea typeface="+mj-ea"/>
                <a:cs typeface="Arial" pitchFamily="34" charset="0"/>
              </a:rPr>
              <a:t>владеет </a:t>
            </a:r>
            <a:r>
              <a:rPr lang="ru-RU" sz="4000" b="1" dirty="0">
                <a:solidFill>
                  <a:srgbClr val="C00000"/>
                </a:solidFill>
                <a:latin typeface="+mj-lt"/>
                <a:ea typeface="+mj-ea"/>
                <a:cs typeface="Arial" pitchFamily="34" charset="0"/>
              </a:rPr>
              <a:t>техникой своего </a:t>
            </a:r>
            <a:r>
              <a:rPr lang="ru-RU" sz="4000" b="1" dirty="0" smtClean="0">
                <a:solidFill>
                  <a:srgbClr val="C00000"/>
                </a:solidFill>
                <a:latin typeface="+mj-lt"/>
                <a:ea typeface="+mj-ea"/>
                <a:cs typeface="Arial" pitchFamily="34" charset="0"/>
              </a:rPr>
              <a:t>дела?</a:t>
            </a:r>
          </a:p>
          <a:p>
            <a:pPr marL="0" indent="0">
              <a:buNone/>
            </a:pPr>
            <a:r>
              <a:rPr lang="ru-RU" sz="3600" b="1" dirty="0" smtClean="0">
                <a:solidFill>
                  <a:srgbClr val="1D1D1B"/>
                </a:solidFill>
                <a:latin typeface="+mj-lt"/>
                <a:ea typeface="+mj-ea"/>
                <a:cs typeface="Arial" pitchFamily="34" charset="0"/>
              </a:rPr>
              <a:t>А) Мастер  Б) Виртуоз  В) Специалист</a:t>
            </a:r>
          </a:p>
          <a:p>
            <a:pPr marL="0" indent="0">
              <a:buNone/>
            </a:pPr>
            <a:endParaRPr lang="ru-RU" sz="1400" dirty="0" smtClean="0">
              <a:solidFill>
                <a:srgbClr val="1D1D1B"/>
              </a:solidFill>
              <a:latin typeface="+mj-lt"/>
              <a:ea typeface="+mj-ea"/>
              <a:cs typeface="Arial" pitchFamily="34" charset="0"/>
            </a:endParaRPr>
          </a:p>
          <a:p>
            <a:pPr marL="0" indent="0">
              <a:buNone/>
            </a:pPr>
            <a:r>
              <a:rPr lang="ru-RU" sz="4000" b="1" dirty="0" smtClean="0">
                <a:solidFill>
                  <a:srgbClr val="C00000"/>
                </a:solidFill>
                <a:latin typeface="+mj-lt"/>
                <a:ea typeface="+mj-ea"/>
                <a:cs typeface="Arial" pitchFamily="34" charset="0"/>
              </a:rPr>
              <a:t>8. Это </a:t>
            </a:r>
            <a:r>
              <a:rPr lang="ru-RU" sz="4000" b="1" dirty="0">
                <a:solidFill>
                  <a:srgbClr val="C00000"/>
                </a:solidFill>
                <a:latin typeface="+mj-lt"/>
                <a:ea typeface="+mj-ea"/>
                <a:cs typeface="Arial" pitchFamily="34" charset="0"/>
              </a:rPr>
              <a:t>музыкальное произведение виртуозного </a:t>
            </a:r>
            <a:r>
              <a:rPr lang="ru-RU" sz="4000" b="1" dirty="0" smtClean="0">
                <a:solidFill>
                  <a:srgbClr val="C00000"/>
                </a:solidFill>
                <a:latin typeface="+mj-lt"/>
                <a:ea typeface="+mj-ea"/>
                <a:cs typeface="Arial" pitchFamily="34" charset="0"/>
              </a:rPr>
              <a:t>характера?</a:t>
            </a:r>
          </a:p>
          <a:p>
            <a:pPr marL="0" indent="0">
              <a:buNone/>
            </a:pPr>
            <a:r>
              <a:rPr lang="ru-RU" sz="4000" b="1" dirty="0" smtClean="0">
                <a:solidFill>
                  <a:srgbClr val="1D1D1B"/>
                </a:solidFill>
                <a:latin typeface="+mj-lt"/>
                <a:ea typeface="+mj-ea"/>
                <a:cs typeface="Arial" pitchFamily="34" charset="0"/>
              </a:rPr>
              <a:t>А)Соната  Б) Этюд   В) Ноктюрн</a:t>
            </a:r>
          </a:p>
          <a:p>
            <a:pPr marL="0" indent="0">
              <a:buNone/>
            </a:pPr>
            <a:r>
              <a:rPr lang="ru-RU" sz="4000" dirty="0" smtClean="0">
                <a:solidFill>
                  <a:srgbClr val="1D1D1B"/>
                </a:solidFill>
                <a:latin typeface="+mj-lt"/>
                <a:ea typeface="+mj-ea"/>
                <a:cs typeface="Arial" pitchFamily="34" charset="0"/>
              </a:rPr>
              <a:t> </a:t>
            </a:r>
            <a:endParaRPr lang="ru-RU" sz="40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9876940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332656"/>
            <a:ext cx="7776864" cy="640871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b="1" dirty="0" smtClean="0">
                <a:solidFill>
                  <a:srgbClr val="C00000"/>
                </a:solidFill>
                <a:latin typeface="+mj-lt"/>
              </a:rPr>
              <a:t>9. Это </a:t>
            </a:r>
            <a:r>
              <a:rPr lang="ru-RU" b="1" dirty="0">
                <a:solidFill>
                  <a:srgbClr val="C00000"/>
                </a:solidFill>
                <a:latin typeface="+mj-lt"/>
              </a:rPr>
              <a:t>поэтический и музыкальный жанр, распространённый в эпоху 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романтизма?</a:t>
            </a:r>
          </a:p>
          <a:p>
            <a:pPr marL="0" indent="0">
              <a:buNone/>
            </a:pPr>
            <a:r>
              <a:rPr lang="ru-RU" b="1" dirty="0" smtClean="0">
                <a:latin typeface="+mj-lt"/>
              </a:rPr>
              <a:t>А) Ноктюрн  Б)Романтизм  В)Баллада</a:t>
            </a:r>
          </a:p>
          <a:p>
            <a:pPr marL="0" indent="0">
              <a:buNone/>
            </a:pPr>
            <a:r>
              <a:rPr lang="ru-RU" b="1" dirty="0">
                <a:solidFill>
                  <a:srgbClr val="C00000"/>
                </a:solidFill>
                <a:latin typeface="+mj-lt"/>
              </a:rPr>
              <a:t>10. 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Это </a:t>
            </a:r>
            <a:r>
              <a:rPr lang="ru-RU" b="1" dirty="0">
                <a:solidFill>
                  <a:srgbClr val="C00000"/>
                </a:solidFill>
                <a:latin typeface="+mj-lt"/>
              </a:rPr>
              <a:t>направление в искусстве конца XVIII – первой половины XIX в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., изображало идеальных </a:t>
            </a:r>
            <a:r>
              <a:rPr lang="ru-RU" b="1" dirty="0">
                <a:solidFill>
                  <a:srgbClr val="C00000"/>
                </a:solidFill>
                <a:latin typeface="+mj-lt"/>
              </a:rPr>
              <a:t>героев и свободных чувств, не связанных 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долгом?</a:t>
            </a:r>
          </a:p>
          <a:p>
            <a:pPr marL="0" indent="0">
              <a:buNone/>
            </a:pPr>
            <a:r>
              <a:rPr lang="ru-RU" b="1" dirty="0" smtClean="0">
                <a:latin typeface="+mj-lt"/>
              </a:rPr>
              <a:t>А)Баллада   Б)Романтизм   </a:t>
            </a:r>
            <a:r>
              <a:rPr lang="ru-RU" b="1" dirty="0">
                <a:latin typeface="+mj-lt"/>
              </a:rPr>
              <a:t>В</a:t>
            </a:r>
            <a:r>
              <a:rPr lang="ru-RU" b="1" dirty="0" smtClean="0">
                <a:latin typeface="+mj-lt"/>
              </a:rPr>
              <a:t>)</a:t>
            </a:r>
            <a:r>
              <a:rPr lang="ru-RU" b="1" dirty="0">
                <a:latin typeface="+mj-lt"/>
              </a:rPr>
              <a:t> </a:t>
            </a:r>
            <a:r>
              <a:rPr lang="ru-RU" b="1" dirty="0" smtClean="0">
                <a:latin typeface="+mj-lt"/>
              </a:rPr>
              <a:t>Ноктюрн</a:t>
            </a:r>
          </a:p>
          <a:p>
            <a:pPr marL="0" indent="0">
              <a:buNone/>
            </a:pPr>
            <a:r>
              <a:rPr lang="ru-RU" b="1" dirty="0">
                <a:solidFill>
                  <a:srgbClr val="C00000"/>
                </a:solidFill>
                <a:latin typeface="+mj-lt"/>
              </a:rPr>
              <a:t>11. 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Это </a:t>
            </a:r>
            <a:r>
              <a:rPr lang="ru-RU" b="1" dirty="0">
                <a:solidFill>
                  <a:srgbClr val="C00000"/>
                </a:solidFill>
                <a:latin typeface="+mj-lt"/>
              </a:rPr>
              <a:t>небольшое лирическое музыкальное 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произведение?</a:t>
            </a:r>
          </a:p>
          <a:p>
            <a:pPr marL="0" indent="0">
              <a:buNone/>
            </a:pPr>
            <a:r>
              <a:rPr lang="ru-RU" b="1" dirty="0">
                <a:latin typeface="+mj-lt"/>
              </a:rPr>
              <a:t>А)Баллада   Б</a:t>
            </a:r>
            <a:r>
              <a:rPr lang="ru-RU" b="1" dirty="0" smtClean="0">
                <a:latin typeface="+mj-lt"/>
              </a:rPr>
              <a:t>)</a:t>
            </a:r>
            <a:r>
              <a:rPr lang="ru-RU" b="1" dirty="0">
                <a:latin typeface="+mj-lt"/>
              </a:rPr>
              <a:t> </a:t>
            </a:r>
            <a:r>
              <a:rPr lang="ru-RU" b="1" dirty="0" smtClean="0">
                <a:latin typeface="+mj-lt"/>
              </a:rPr>
              <a:t>Ноктюрн  В</a:t>
            </a:r>
            <a:r>
              <a:rPr lang="ru-RU" b="1" dirty="0">
                <a:latin typeface="+mj-lt"/>
              </a:rPr>
              <a:t>) </a:t>
            </a:r>
            <a:r>
              <a:rPr lang="ru-RU" b="1" dirty="0" smtClean="0">
                <a:latin typeface="+mj-lt"/>
              </a:rPr>
              <a:t>Романтизм</a:t>
            </a:r>
            <a:r>
              <a:rPr lang="ru-RU" b="1" dirty="0">
                <a:latin typeface="+mj-lt"/>
              </a:rPr>
              <a:t/>
            </a:r>
            <a:br>
              <a:rPr lang="ru-RU" b="1" dirty="0">
                <a:latin typeface="+mj-lt"/>
              </a:rPr>
            </a:br>
            <a:r>
              <a:rPr lang="ru-RU" dirty="0">
                <a:latin typeface="+mj-lt"/>
              </a:rPr>
              <a:t/>
            </a:r>
            <a:br>
              <a:rPr lang="ru-RU" dirty="0">
                <a:latin typeface="+mj-lt"/>
              </a:rPr>
            </a:br>
            <a:r>
              <a:rPr lang="ru-RU" sz="3600" dirty="0">
                <a:latin typeface="+mj-lt"/>
              </a:rPr>
              <a:t/>
            </a:r>
            <a:br>
              <a:rPr lang="ru-RU" sz="3600" dirty="0">
                <a:latin typeface="+mj-lt"/>
              </a:rPr>
            </a:br>
            <a:endParaRPr lang="ru-RU" sz="36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0866667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260648"/>
            <a:ext cx="8229600" cy="6192688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sz="3600" b="1" dirty="0">
                <a:solidFill>
                  <a:srgbClr val="C00000"/>
                </a:solidFill>
                <a:latin typeface="+mj-lt"/>
              </a:rPr>
              <a:t>12. Знаменитые музыкальные произведения </a:t>
            </a:r>
            <a:r>
              <a:rPr lang="ru-RU" sz="3600" b="1" dirty="0" err="1" smtClean="0">
                <a:solidFill>
                  <a:srgbClr val="C00000"/>
                </a:solidFill>
                <a:latin typeface="+mj-lt"/>
              </a:rPr>
              <a:t>Ф.Шопена</a:t>
            </a:r>
            <a:r>
              <a:rPr lang="ru-RU" sz="3600" b="1" dirty="0" smtClean="0">
                <a:solidFill>
                  <a:srgbClr val="C00000"/>
                </a:solidFill>
                <a:latin typeface="+mj-lt"/>
              </a:rPr>
              <a:t>? </a:t>
            </a:r>
          </a:p>
          <a:p>
            <a:pPr marL="0" indent="0">
              <a:buNone/>
            </a:pPr>
            <a:r>
              <a:rPr lang="ru-RU" sz="3600" b="1" dirty="0" smtClean="0">
                <a:solidFill>
                  <a:srgbClr val="C00000"/>
                </a:solidFill>
                <a:latin typeface="+mj-lt"/>
              </a:rPr>
              <a:t>Выберите несколько вариантов правильных ответов:</a:t>
            </a:r>
          </a:p>
          <a:p>
            <a:pPr marL="0" indent="0">
              <a:buNone/>
            </a:pPr>
            <a:r>
              <a:rPr lang="ru-RU" sz="3600" b="1" dirty="0" smtClean="0">
                <a:latin typeface="+mj-lt"/>
              </a:rPr>
              <a:t>А) этюд </a:t>
            </a:r>
            <a:r>
              <a:rPr lang="ru-RU" sz="3600" b="1" dirty="0">
                <a:latin typeface="+mj-lt"/>
              </a:rPr>
              <a:t>№ </a:t>
            </a:r>
            <a:r>
              <a:rPr lang="ru-RU" sz="3600" b="1" dirty="0" smtClean="0">
                <a:latin typeface="+mj-lt"/>
              </a:rPr>
              <a:t>12</a:t>
            </a:r>
            <a:r>
              <a:rPr lang="ru-RU" sz="3600" b="1" dirty="0">
                <a:latin typeface="+mj-lt"/>
              </a:rPr>
              <a:t> </a:t>
            </a:r>
            <a:r>
              <a:rPr lang="ru-RU" sz="3600" b="1" dirty="0" smtClean="0">
                <a:latin typeface="+mj-lt"/>
              </a:rPr>
              <a:t>«Революционным».</a:t>
            </a:r>
          </a:p>
          <a:p>
            <a:pPr marL="0" indent="0">
              <a:buNone/>
            </a:pPr>
            <a:r>
              <a:rPr lang="ru-RU" sz="3600" b="1" dirty="0" smtClean="0">
                <a:latin typeface="+mj-lt"/>
              </a:rPr>
              <a:t>Б) «Лунная соната»</a:t>
            </a:r>
          </a:p>
          <a:p>
            <a:pPr marL="0" indent="0">
              <a:buNone/>
            </a:pPr>
            <a:r>
              <a:rPr lang="ru-RU" sz="3600" b="1" dirty="0" smtClean="0">
                <a:latin typeface="+mj-lt"/>
              </a:rPr>
              <a:t>В)Прелюдии </a:t>
            </a:r>
            <a:r>
              <a:rPr lang="ru-RU" sz="3600" b="1" dirty="0">
                <a:latin typeface="+mj-lt"/>
              </a:rPr>
              <a:t>№ 24. </a:t>
            </a:r>
            <a:endParaRPr lang="ru-RU" sz="3600" b="1" dirty="0" smtClean="0">
              <a:latin typeface="+mj-lt"/>
            </a:endParaRPr>
          </a:p>
          <a:p>
            <a:pPr marL="0" indent="0">
              <a:buNone/>
            </a:pPr>
            <a:r>
              <a:rPr lang="ru-RU" sz="3600" b="1" dirty="0" smtClean="0">
                <a:latin typeface="+mj-lt"/>
              </a:rPr>
              <a:t>Г) Симфония №40</a:t>
            </a:r>
          </a:p>
          <a:p>
            <a:pPr marL="0" indent="0">
              <a:buNone/>
            </a:pPr>
            <a:r>
              <a:rPr lang="ru-RU" sz="3600" b="1" dirty="0" smtClean="0">
                <a:solidFill>
                  <a:srgbClr val="C00000"/>
                </a:solidFill>
                <a:latin typeface="+mj-lt"/>
              </a:rPr>
              <a:t>13. Сколько всего сочинил этюдов </a:t>
            </a:r>
            <a:r>
              <a:rPr lang="ru-RU" sz="3600" b="1" dirty="0" err="1" smtClean="0">
                <a:solidFill>
                  <a:srgbClr val="C00000"/>
                </a:solidFill>
                <a:latin typeface="+mj-lt"/>
              </a:rPr>
              <a:t>Ф.Шопен</a:t>
            </a:r>
            <a:r>
              <a:rPr lang="ru-RU" sz="3600" b="1" dirty="0" smtClean="0">
                <a:solidFill>
                  <a:srgbClr val="C00000"/>
                </a:solidFill>
                <a:latin typeface="+mj-lt"/>
              </a:rPr>
              <a:t>?</a:t>
            </a:r>
          </a:p>
          <a:p>
            <a:pPr marL="0" indent="0">
              <a:buNone/>
            </a:pPr>
            <a:r>
              <a:rPr lang="ru-RU" sz="3600" b="1" dirty="0" smtClean="0">
                <a:latin typeface="+mj-lt"/>
              </a:rPr>
              <a:t>А) 25    Б)24     В) 23     Г)22</a:t>
            </a:r>
            <a:endParaRPr lang="ru-RU" sz="3600" b="1" dirty="0">
              <a:latin typeface="+mj-lt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9227159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332656"/>
            <a:ext cx="7704856" cy="612068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800" b="1" dirty="0" smtClean="0">
                <a:solidFill>
                  <a:srgbClr val="C00000"/>
                </a:solidFill>
                <a:latin typeface="+mj-lt"/>
              </a:rPr>
              <a:t>14. Ф</a:t>
            </a:r>
            <a:r>
              <a:rPr lang="ru-RU" sz="2800" b="1" dirty="0">
                <a:solidFill>
                  <a:srgbClr val="C00000"/>
                </a:solidFill>
                <a:latin typeface="+mj-lt"/>
              </a:rPr>
              <a:t>. Шопен </a:t>
            </a:r>
            <a:r>
              <a:rPr lang="ru-RU" sz="2800" b="1" dirty="0" smtClean="0">
                <a:solidFill>
                  <a:srgbClr val="C00000"/>
                </a:solidFill>
                <a:latin typeface="+mj-lt"/>
              </a:rPr>
              <a:t>прожил?</a:t>
            </a:r>
            <a:endParaRPr lang="ru-RU" sz="2800" b="1" dirty="0">
              <a:solidFill>
                <a:srgbClr val="C00000"/>
              </a:solidFill>
              <a:latin typeface="+mj-lt"/>
            </a:endParaRPr>
          </a:p>
          <a:p>
            <a:pPr marL="0" indent="0">
              <a:buNone/>
            </a:pPr>
            <a:r>
              <a:rPr lang="ru-RU" sz="2800" b="1" dirty="0">
                <a:latin typeface="+mj-lt"/>
              </a:rPr>
              <a:t>А) 42 </a:t>
            </a:r>
            <a:r>
              <a:rPr lang="ru-RU" sz="2800" b="1" dirty="0" smtClean="0">
                <a:latin typeface="+mj-lt"/>
              </a:rPr>
              <a:t>года   Б</a:t>
            </a:r>
            <a:r>
              <a:rPr lang="ru-RU" sz="2800" b="1" dirty="0">
                <a:latin typeface="+mj-lt"/>
              </a:rPr>
              <a:t>) 39 лет</a:t>
            </a:r>
          </a:p>
          <a:p>
            <a:pPr marL="0" indent="0">
              <a:buNone/>
            </a:pPr>
            <a:r>
              <a:rPr lang="ru-RU" sz="2800" b="1" dirty="0">
                <a:latin typeface="+mj-lt"/>
              </a:rPr>
              <a:t>В) 56 </a:t>
            </a:r>
            <a:r>
              <a:rPr lang="ru-RU" sz="2800" b="1" dirty="0" smtClean="0">
                <a:latin typeface="+mj-lt"/>
              </a:rPr>
              <a:t>лет      Г</a:t>
            </a:r>
            <a:r>
              <a:rPr lang="ru-RU" sz="2800" b="1" dirty="0">
                <a:latin typeface="+mj-lt"/>
              </a:rPr>
              <a:t>) 72 </a:t>
            </a:r>
            <a:r>
              <a:rPr lang="ru-RU" sz="2800" b="1" dirty="0" smtClean="0">
                <a:latin typeface="+mj-lt"/>
              </a:rPr>
              <a:t>года</a:t>
            </a:r>
            <a:endParaRPr lang="ru-RU" sz="2800" b="1" dirty="0">
              <a:latin typeface="+mj-lt"/>
            </a:endParaRPr>
          </a:p>
          <a:p>
            <a:pPr marL="0" indent="0">
              <a:buNone/>
            </a:pPr>
            <a:r>
              <a:rPr lang="ru-RU" sz="2800" b="1" dirty="0" smtClean="0">
                <a:solidFill>
                  <a:srgbClr val="C00000"/>
                </a:solidFill>
                <a:latin typeface="+mj-lt"/>
              </a:rPr>
              <a:t>15. От чего умер Ф. Шопен?</a:t>
            </a:r>
          </a:p>
          <a:p>
            <a:pPr marL="0" indent="0">
              <a:buNone/>
            </a:pPr>
            <a:r>
              <a:rPr lang="ru-RU" sz="2800" b="1" dirty="0" smtClean="0">
                <a:latin typeface="+mj-lt"/>
              </a:rPr>
              <a:t>А) чума               Б) инсульт</a:t>
            </a:r>
          </a:p>
          <a:p>
            <a:pPr marL="0" indent="0">
              <a:buNone/>
            </a:pPr>
            <a:r>
              <a:rPr lang="ru-RU" sz="2800" b="1" dirty="0" smtClean="0">
                <a:latin typeface="+mj-lt"/>
              </a:rPr>
              <a:t>В)туберкулёз    Г) оспа</a:t>
            </a:r>
          </a:p>
          <a:p>
            <a:pPr marL="0" indent="0">
              <a:buNone/>
            </a:pPr>
            <a:r>
              <a:rPr lang="ru-RU" sz="2800" b="1" dirty="0" smtClean="0">
                <a:solidFill>
                  <a:srgbClr val="C00000"/>
                </a:solidFill>
                <a:latin typeface="+mj-lt"/>
              </a:rPr>
              <a:t>16. Соотнесите правильно, где был похоронен </a:t>
            </a:r>
            <a:r>
              <a:rPr lang="ru-RU" sz="2800" b="1" dirty="0" err="1" smtClean="0">
                <a:solidFill>
                  <a:srgbClr val="C00000"/>
                </a:solidFill>
                <a:latin typeface="+mj-lt"/>
              </a:rPr>
              <a:t>Ф.Шопен</a:t>
            </a:r>
            <a:r>
              <a:rPr lang="ru-RU" sz="2800" b="1" dirty="0" smtClean="0">
                <a:solidFill>
                  <a:srgbClr val="C00000"/>
                </a:solidFill>
                <a:latin typeface="+mj-lt"/>
              </a:rPr>
              <a:t>:</a:t>
            </a:r>
          </a:p>
          <a:p>
            <a:pPr marL="514350" indent="-514350">
              <a:buAutoNum type="arabicPeriod"/>
            </a:pPr>
            <a:r>
              <a:rPr lang="ru-RU" sz="2800" b="1" dirty="0" smtClean="0">
                <a:latin typeface="+mj-lt"/>
              </a:rPr>
              <a:t>Тело       2.Сердце</a:t>
            </a:r>
          </a:p>
          <a:p>
            <a:pPr marL="0" indent="0">
              <a:buNone/>
            </a:pPr>
            <a:r>
              <a:rPr lang="ru-RU" sz="2800" b="1" dirty="0" smtClean="0">
                <a:latin typeface="+mj-lt"/>
              </a:rPr>
              <a:t>А) кладбище Пер </a:t>
            </a:r>
            <a:r>
              <a:rPr lang="ru-RU" sz="2800" b="1" dirty="0" err="1" smtClean="0">
                <a:latin typeface="+mj-lt"/>
              </a:rPr>
              <a:t>Лашез</a:t>
            </a:r>
            <a:r>
              <a:rPr lang="ru-RU" sz="2800" b="1" dirty="0" smtClean="0">
                <a:latin typeface="+mj-lt"/>
              </a:rPr>
              <a:t> в Париже (Франция)</a:t>
            </a:r>
          </a:p>
          <a:p>
            <a:pPr marL="0" indent="0">
              <a:buNone/>
            </a:pPr>
            <a:r>
              <a:rPr lang="ru-RU" sz="2800" b="1" dirty="0">
                <a:latin typeface="+mj-lt"/>
              </a:rPr>
              <a:t>Б) </a:t>
            </a:r>
            <a:r>
              <a:rPr lang="ru-RU" sz="2800" b="1" dirty="0" smtClean="0">
                <a:latin typeface="+mj-lt"/>
              </a:rPr>
              <a:t>в стене храма </a:t>
            </a:r>
            <a:r>
              <a:rPr lang="ru-RU" sz="2800" b="1" dirty="0">
                <a:latin typeface="+mj-lt"/>
              </a:rPr>
              <a:t>Святого Креста в </a:t>
            </a:r>
            <a:r>
              <a:rPr lang="ru-RU" sz="2800" b="1" dirty="0" smtClean="0">
                <a:latin typeface="+mj-lt"/>
              </a:rPr>
              <a:t>Варшаве</a:t>
            </a:r>
            <a:r>
              <a:rPr lang="ru-RU" sz="2800" b="1" dirty="0">
                <a:latin typeface="+mj-lt"/>
              </a:rPr>
              <a:t> </a:t>
            </a:r>
            <a:r>
              <a:rPr lang="ru-RU" sz="2800" b="1" dirty="0" smtClean="0">
                <a:latin typeface="+mj-lt"/>
              </a:rPr>
              <a:t>(Польша)</a:t>
            </a:r>
            <a:endParaRPr lang="ru-RU" sz="2800" b="1" dirty="0">
              <a:latin typeface="+mj-lt"/>
            </a:endParaRPr>
          </a:p>
          <a:p>
            <a:pPr marL="0" indent="0">
              <a:buNone/>
            </a:pPr>
            <a:endParaRPr lang="ru-RU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2453773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>
                <a:solidFill>
                  <a:srgbClr val="C00000"/>
                </a:solidFill>
              </a:rPr>
              <a:t>РЕФЛЕКСИЯ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lnSpc>
                <a:spcPct val="150000"/>
              </a:lnSpc>
              <a:buFont typeface="Symbol"/>
              <a:buChar char=""/>
            </a:pPr>
            <a:r>
              <a:rPr lang="ru-RU" i="1" dirty="0">
                <a:latin typeface="Times New Roman"/>
                <a:ea typeface="Times New Roman"/>
                <a:cs typeface="Times New Roman"/>
              </a:rPr>
              <a:t>Я узнал....</a:t>
            </a:r>
            <a:endParaRPr lang="ru-RU" sz="2800" dirty="0">
              <a:ea typeface="Calibri"/>
              <a:cs typeface="Times New Roman"/>
            </a:endParaRPr>
          </a:p>
          <a:p>
            <a:pPr lvl="0">
              <a:lnSpc>
                <a:spcPct val="150000"/>
              </a:lnSpc>
              <a:buFont typeface="Symbol"/>
              <a:buChar char=""/>
            </a:pPr>
            <a:r>
              <a:rPr lang="ru-RU" i="1" dirty="0">
                <a:latin typeface="Times New Roman"/>
                <a:ea typeface="Times New Roman"/>
                <a:cs typeface="Times New Roman"/>
              </a:rPr>
              <a:t>Мне понравилось...</a:t>
            </a:r>
            <a:endParaRPr lang="ru-RU" sz="2800" dirty="0">
              <a:ea typeface="Calibri"/>
              <a:cs typeface="Times New Roman"/>
            </a:endParaRPr>
          </a:p>
          <a:p>
            <a:pPr lvl="0">
              <a:lnSpc>
                <a:spcPct val="150000"/>
              </a:lnSpc>
              <a:buFont typeface="Symbol"/>
              <a:buChar char=""/>
            </a:pPr>
            <a:r>
              <a:rPr lang="ru-RU" i="1" dirty="0">
                <a:latin typeface="Times New Roman"/>
                <a:ea typeface="Times New Roman"/>
                <a:cs typeface="Times New Roman"/>
              </a:rPr>
              <a:t>Я бы ещё раз хотел послушать...</a:t>
            </a:r>
            <a:endParaRPr lang="ru-RU" sz="2800" dirty="0">
              <a:ea typeface="Calibri"/>
              <a:cs typeface="Times New Roman"/>
            </a:endParaRPr>
          </a:p>
          <a:p>
            <a:pPr lvl="0">
              <a:lnSpc>
                <a:spcPct val="150000"/>
              </a:lnSpc>
              <a:buFont typeface="Symbol"/>
              <a:buChar char=""/>
            </a:pPr>
            <a:r>
              <a:rPr lang="ru-RU" i="1" dirty="0">
                <a:latin typeface="Times New Roman"/>
                <a:ea typeface="Times New Roman"/>
                <a:cs typeface="Times New Roman"/>
              </a:rPr>
              <a:t>Я бы добавил в свою музыкальную копилку классической музыки...</a:t>
            </a:r>
            <a:endParaRPr lang="ru-RU" sz="2800" dirty="0"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3356780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439</Words>
  <Application>Microsoft Office PowerPoint</Application>
  <PresentationFormat>Экран (4:3)</PresentationFormat>
  <Paragraphs>68</Paragraphs>
  <Slides>10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Тема Office</vt:lpstr>
      <vt:lpstr>ТЕСТ  «МОГУЧЕЕ ЦАРСТВО  ФРИДЕРИКА ШОПЕНА».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РЕФЛЕКСИЯ</vt:lpstr>
      <vt:lpstr>ДЗ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ТЕСТ  «МОГУЧЕЕ ЦАРСТВО  ФРИДЕРИКА ШОПЕНА».</dc:title>
  <dc:creator>user</dc:creator>
  <cp:lastModifiedBy>Марина Садировна</cp:lastModifiedBy>
  <cp:revision>7</cp:revision>
  <dcterms:created xsi:type="dcterms:W3CDTF">2025-01-31T09:52:51Z</dcterms:created>
  <dcterms:modified xsi:type="dcterms:W3CDTF">2025-02-02T04:05:24Z</dcterms:modified>
</cp:coreProperties>
</file>

<file path=docProps/thumbnail.jpeg>
</file>