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140EC38-C496-497E-83AE-3FD35D11475D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  <p14:section name="Раздел без заголовка" id="{22F59B9A-ED53-4CF2-BBA2-EE521FAA5281}">
          <p14:sldIdLst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1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62929-8819-4DD3-AA0F-35A0C2475A25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11EE6-99C4-4C14-A298-BCD152598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2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11EE6-99C4-4C14-A298-BCD15259869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51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h.edu.ru/subject/lesson/7173/train/254418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272" y="2060848"/>
            <a:ext cx="4572000" cy="3312368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ТЕСТ</a:t>
            </a:r>
            <a:r>
              <a:rPr lang="ru-RU" sz="5400" dirty="0" smtClean="0"/>
              <a:t> </a:t>
            </a:r>
            <a:br>
              <a:rPr lang="ru-RU" sz="5400" dirty="0" smtClean="0"/>
            </a:br>
            <a:r>
              <a:rPr lang="ru-RU" sz="5400" b="1" dirty="0" smtClean="0">
                <a:solidFill>
                  <a:srgbClr val="C00000"/>
                </a:solidFill>
              </a:rPr>
              <a:t>«МОГУЧЕЕ ЦАРСТВО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ФРИДЕРИКА ШОПЕНА».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avatars.mds.yandex.net/get-entity_search/1727502/910446506/S600xU_2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24" y="692696"/>
            <a:ext cx="4152241" cy="52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434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на сайте «РЕШ.ЕДУ» тренировочные задания письменно в тетради.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  <a:hlinkClick r:id="rId2"/>
              </a:rPr>
              <a:t>https://www.resh.edu.ru/subject/lesson/7173/train/254418</a:t>
            </a:r>
            <a:r>
              <a:rPr lang="ru-RU" b="1" dirty="0" smtClean="0">
                <a:latin typeface="Times New Roman"/>
                <a:ea typeface="Times New Roman"/>
                <a:cs typeface="Times New Roman"/>
                <a:hlinkClick r:id="rId2"/>
              </a:rPr>
              <a:t>/</a:t>
            </a: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06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7488832" cy="6480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500" b="1" dirty="0">
                <a:solidFill>
                  <a:srgbClr val="C00000"/>
                </a:solidFill>
                <a:latin typeface="+mj-lt"/>
              </a:rPr>
              <a:t>1. Годы жизни Фредерика Шопена</a:t>
            </a:r>
            <a:r>
              <a:rPr lang="ru-RU" sz="4500" b="1" dirty="0" smtClean="0">
                <a:solidFill>
                  <a:srgbClr val="C00000"/>
                </a:solidFill>
                <a:latin typeface="+mj-lt"/>
              </a:rPr>
              <a:t>?</a:t>
            </a:r>
            <a:endParaRPr lang="ru-RU" sz="45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А) 1810 – 1849</a:t>
            </a: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Б) 1812 – 1850</a:t>
            </a: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В) 1813 – 1852</a:t>
            </a: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В) 1815 – </a:t>
            </a:r>
            <a:r>
              <a:rPr lang="ru-RU" sz="4500" b="1" dirty="0" smtClean="0">
                <a:latin typeface="+mj-lt"/>
              </a:rPr>
              <a:t>1850</a:t>
            </a:r>
          </a:p>
          <a:p>
            <a:pPr marL="0" indent="0">
              <a:buNone/>
            </a:pPr>
            <a:endParaRPr lang="ru-RU" sz="2300" dirty="0">
              <a:latin typeface="+mj-lt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rgbClr val="C00000"/>
                </a:solidFill>
                <a:latin typeface="+mj-lt"/>
              </a:rPr>
              <a:t>2. В какой стране родился Фредерик Шопен</a:t>
            </a:r>
            <a:r>
              <a:rPr lang="ru-RU" sz="4500" b="1" dirty="0" smtClean="0">
                <a:solidFill>
                  <a:srgbClr val="C00000"/>
                </a:solidFill>
                <a:latin typeface="+mj-lt"/>
              </a:rPr>
              <a:t>?</a:t>
            </a:r>
            <a:endParaRPr lang="ru-RU" sz="45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А) Россия</a:t>
            </a: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Б) Австрия</a:t>
            </a: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В) Польша</a:t>
            </a:r>
          </a:p>
          <a:p>
            <a:pPr marL="0" indent="0">
              <a:buNone/>
            </a:pPr>
            <a:r>
              <a:rPr lang="ru-RU" sz="4500" b="1" dirty="0">
                <a:latin typeface="+mj-lt"/>
              </a:rPr>
              <a:t>Г) Румыния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935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7560840" cy="6192688"/>
          </a:xfrm>
        </p:spPr>
        <p:txBody>
          <a:bodyPr>
            <a:normAutofit fontScale="55000" lnSpcReduction="20000"/>
          </a:bodyPr>
          <a:lstStyle/>
          <a:p>
            <a:pPr marL="0" indent="0" algn="just" fontAlgn="ctr">
              <a:buNone/>
            </a:pPr>
            <a:r>
              <a:rPr lang="ru-RU" sz="5800" b="1" dirty="0" smtClean="0">
                <a:solidFill>
                  <a:srgbClr val="C00000"/>
                </a:solidFill>
                <a:latin typeface="+mj-lt"/>
              </a:rPr>
              <a:t>3.Какие </a:t>
            </a:r>
            <a:r>
              <a:rPr lang="ru-RU" sz="5800" b="1" dirty="0">
                <a:solidFill>
                  <a:srgbClr val="C00000"/>
                </a:solidFill>
                <a:latin typeface="+mj-lt"/>
              </a:rPr>
              <a:t>жанры характерны для творчества Ф. Шопена? </a:t>
            </a:r>
            <a:endParaRPr lang="ru-RU" sz="5800" b="1" dirty="0" smtClean="0">
              <a:solidFill>
                <a:srgbClr val="C00000"/>
              </a:solidFill>
              <a:latin typeface="+mj-lt"/>
            </a:endParaRPr>
          </a:p>
          <a:p>
            <a:pPr marL="0" indent="0" algn="just" fontAlgn="ctr">
              <a:buNone/>
            </a:pPr>
            <a:r>
              <a:rPr lang="ru-RU" sz="5800" b="1" dirty="0" smtClean="0">
                <a:solidFill>
                  <a:srgbClr val="C00000"/>
                </a:solidFill>
                <a:latin typeface="+mj-lt"/>
              </a:rPr>
              <a:t>Выберите </a:t>
            </a:r>
            <a:r>
              <a:rPr lang="ru-RU" sz="5800" b="1" dirty="0">
                <a:solidFill>
                  <a:srgbClr val="C00000"/>
                </a:solidFill>
                <a:latin typeface="+mj-lt"/>
              </a:rPr>
              <a:t>несколько вариантов </a:t>
            </a:r>
            <a:r>
              <a:rPr lang="ru-RU" sz="5800" b="1" dirty="0" smtClean="0">
                <a:solidFill>
                  <a:srgbClr val="C00000"/>
                </a:solidFill>
                <a:latin typeface="+mj-lt"/>
              </a:rPr>
              <a:t>ответа:</a:t>
            </a:r>
          </a:p>
          <a:p>
            <a:pPr marL="0" indent="0" algn="just" fontAlgn="ctr">
              <a:buNone/>
            </a:pPr>
            <a:r>
              <a:rPr lang="ru-RU" sz="5800" b="1" dirty="0" smtClean="0">
                <a:solidFill>
                  <a:srgbClr val="000000"/>
                </a:solidFill>
                <a:latin typeface="+mj-lt"/>
              </a:rPr>
              <a:t>А) балет     Б) ноктюрн  В) прелюдия</a:t>
            </a:r>
            <a:endParaRPr lang="ru-RU" sz="5800" b="1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5800" b="1" dirty="0" smtClean="0">
                <a:solidFill>
                  <a:srgbClr val="000000"/>
                </a:solidFill>
                <a:latin typeface="+mj-lt"/>
              </a:rPr>
              <a:t>Г) опера    Д) этюд       Е) симфония</a:t>
            </a:r>
            <a:endParaRPr lang="ru-RU" sz="5800" b="1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5800" b="1" dirty="0" smtClean="0">
                <a:solidFill>
                  <a:srgbClr val="000000"/>
                </a:solidFill>
                <a:latin typeface="+mj-lt"/>
              </a:rPr>
              <a:t>Ж) мюзикл</a:t>
            </a:r>
          </a:p>
          <a:p>
            <a:pPr marL="0" indent="0">
              <a:buNone/>
            </a:pPr>
            <a:endParaRPr lang="ru-RU" sz="29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5800" b="1" dirty="0" smtClean="0">
                <a:solidFill>
                  <a:srgbClr val="C00000"/>
                </a:solidFill>
                <a:latin typeface="+mj-lt"/>
              </a:rPr>
              <a:t>4. </a:t>
            </a:r>
            <a:r>
              <a:rPr lang="ru-RU" sz="5800" b="1" dirty="0">
                <a:solidFill>
                  <a:srgbClr val="C00000"/>
                </a:solidFill>
                <a:latin typeface="+mj-lt"/>
              </a:rPr>
              <a:t>Какое музыкальное направление развивал Фредерик Шопен</a:t>
            </a:r>
            <a:r>
              <a:rPr lang="ru-RU" sz="5800" b="1" dirty="0" smtClean="0">
                <a:solidFill>
                  <a:srgbClr val="C00000"/>
                </a:solidFill>
                <a:latin typeface="+mj-lt"/>
              </a:rPr>
              <a:t>?</a:t>
            </a:r>
            <a:endParaRPr lang="ru-RU" sz="58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5800" b="1" dirty="0">
                <a:latin typeface="+mj-lt"/>
              </a:rPr>
              <a:t>А) Барокко</a:t>
            </a:r>
          </a:p>
          <a:p>
            <a:pPr marL="0" indent="0">
              <a:buNone/>
            </a:pPr>
            <a:r>
              <a:rPr lang="ru-RU" sz="5800" b="1" dirty="0">
                <a:latin typeface="+mj-lt"/>
              </a:rPr>
              <a:t>Б) Классицизм</a:t>
            </a:r>
          </a:p>
          <a:p>
            <a:pPr marL="0" indent="0">
              <a:buNone/>
            </a:pPr>
            <a:r>
              <a:rPr lang="ru-RU" sz="5800" b="1" dirty="0">
                <a:latin typeface="+mj-lt"/>
              </a:rPr>
              <a:t>В) Романтизм</a:t>
            </a:r>
          </a:p>
          <a:p>
            <a:pPr marL="0" indent="0">
              <a:buNone/>
            </a:pPr>
            <a:r>
              <a:rPr lang="ru-RU" sz="5800" b="1" dirty="0">
                <a:latin typeface="+mj-lt"/>
              </a:rPr>
              <a:t>Г) Салонная музыка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79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7776864" cy="58655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5. Отклик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на происходящие в Польше события композитор отразил в Этюде № 12, как он называется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?</a:t>
            </a:r>
            <a:endParaRPr lang="ru-RU" b="1" dirty="0">
              <a:solidFill>
                <a:srgbClr val="C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b="1" dirty="0">
                <a:latin typeface="+mj-lt"/>
              </a:rPr>
              <a:t>А) </a:t>
            </a:r>
            <a:r>
              <a:rPr lang="ru-RU" b="1" dirty="0" smtClean="0">
                <a:latin typeface="+mj-lt"/>
              </a:rPr>
              <a:t>Революционном     Б</a:t>
            </a:r>
            <a:r>
              <a:rPr lang="ru-RU" b="1" dirty="0">
                <a:latin typeface="+mj-lt"/>
              </a:rPr>
              <a:t>) Апофеозном</a:t>
            </a:r>
          </a:p>
          <a:p>
            <a:pPr marL="0" indent="0">
              <a:buNone/>
            </a:pPr>
            <a:r>
              <a:rPr lang="ru-RU" b="1" dirty="0">
                <a:latin typeface="+mj-lt"/>
              </a:rPr>
              <a:t>В) </a:t>
            </a:r>
            <a:r>
              <a:rPr lang="ru-RU" b="1" dirty="0" smtClean="0">
                <a:latin typeface="+mj-lt"/>
              </a:rPr>
              <a:t>Скерцозном           Г</a:t>
            </a:r>
            <a:r>
              <a:rPr lang="ru-RU" b="1" dirty="0">
                <a:latin typeface="+mj-lt"/>
              </a:rPr>
              <a:t>) </a:t>
            </a:r>
            <a:r>
              <a:rPr lang="ru-RU" b="1" dirty="0" smtClean="0">
                <a:latin typeface="+mj-lt"/>
              </a:rPr>
              <a:t>Традиционном</a:t>
            </a:r>
            <a:endParaRPr lang="ru-RU" b="1" dirty="0">
              <a:latin typeface="+mj-lt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6.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Ф. Шопен – создатель гениальных … - небольших инструментальных сочинений, раскрывающих один образ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.</a:t>
            </a:r>
            <a:endParaRPr lang="ru-RU" b="1" dirty="0">
              <a:solidFill>
                <a:srgbClr val="C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b="1" dirty="0">
                <a:latin typeface="+mj-lt"/>
              </a:rPr>
              <a:t>А) </a:t>
            </a:r>
            <a:r>
              <a:rPr lang="ru-RU" b="1" dirty="0" smtClean="0">
                <a:latin typeface="+mj-lt"/>
              </a:rPr>
              <a:t>этюдов            Б</a:t>
            </a:r>
            <a:r>
              <a:rPr lang="ru-RU" b="1" dirty="0">
                <a:latin typeface="+mj-lt"/>
              </a:rPr>
              <a:t>) прелюдий</a:t>
            </a:r>
          </a:p>
          <a:p>
            <a:pPr marL="0" indent="0">
              <a:buNone/>
            </a:pPr>
            <a:r>
              <a:rPr lang="ru-RU" b="1" dirty="0">
                <a:latin typeface="+mj-lt"/>
              </a:rPr>
              <a:t>В) </a:t>
            </a:r>
            <a:r>
              <a:rPr lang="ru-RU" b="1" dirty="0" smtClean="0">
                <a:latin typeface="+mj-lt"/>
              </a:rPr>
              <a:t>экспромтов     Г</a:t>
            </a:r>
            <a:r>
              <a:rPr lang="ru-RU" b="1" dirty="0">
                <a:latin typeface="+mj-lt"/>
              </a:rPr>
              <a:t>) концертов</a:t>
            </a:r>
          </a:p>
          <a:p>
            <a:pPr marL="0" indent="0">
              <a:buNone/>
            </a:pP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59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7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. Как называют артиста, который 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в совершенстве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владеет 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техникой своего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дела?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1D1D1B"/>
                </a:solidFill>
                <a:latin typeface="+mj-lt"/>
                <a:ea typeface="+mj-ea"/>
                <a:cs typeface="Arial" pitchFamily="34" charset="0"/>
              </a:rPr>
              <a:t>А) Мастер  Б) Виртуоз  В) Специалист</a:t>
            </a:r>
          </a:p>
          <a:p>
            <a:pPr marL="0" indent="0">
              <a:buNone/>
            </a:pPr>
            <a:endParaRPr lang="ru-RU" sz="1400" dirty="0" smtClean="0">
              <a:solidFill>
                <a:srgbClr val="1D1D1B"/>
              </a:solidFill>
              <a:latin typeface="+mj-lt"/>
              <a:ea typeface="+mj-ea"/>
              <a:cs typeface="Arial" pitchFamily="34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8. Это 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музыкальное произведение виртуозного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характера?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D1D1B"/>
                </a:solidFill>
                <a:latin typeface="+mj-lt"/>
                <a:ea typeface="+mj-ea"/>
                <a:cs typeface="Arial" pitchFamily="34" charset="0"/>
              </a:rPr>
              <a:t>А)Соната  Б) Этюд   В) Ноктюрн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1D1D1B"/>
                </a:solidFill>
                <a:latin typeface="+mj-lt"/>
                <a:ea typeface="+mj-ea"/>
                <a:cs typeface="Arial" pitchFamily="34" charset="0"/>
              </a:rPr>
              <a:t> </a:t>
            </a:r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8769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776864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9. Это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поэтический и музыкальный жанр, распространённый в эпоху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романтизма?</a:t>
            </a:r>
          </a:p>
          <a:p>
            <a:pPr marL="0" indent="0">
              <a:buNone/>
            </a:pPr>
            <a:r>
              <a:rPr lang="ru-RU" b="1" dirty="0" smtClean="0">
                <a:latin typeface="+mj-lt"/>
              </a:rPr>
              <a:t>А) Ноктюрн  Б)Романтизм  В)Баллада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+mj-lt"/>
              </a:rPr>
              <a:t>10.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Это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направление в искусстве конца XVIII – первой половины XIX в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., изображало идеальных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героев и свободных чувств, не связанных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долгом?</a:t>
            </a:r>
          </a:p>
          <a:p>
            <a:pPr marL="0" indent="0">
              <a:buNone/>
            </a:pPr>
            <a:r>
              <a:rPr lang="ru-RU" b="1" dirty="0" smtClean="0">
                <a:latin typeface="+mj-lt"/>
              </a:rPr>
              <a:t>А)Баллада   Б)Романтизм   </a:t>
            </a:r>
            <a:r>
              <a:rPr lang="ru-RU" b="1" dirty="0">
                <a:latin typeface="+mj-lt"/>
              </a:rPr>
              <a:t>В</a:t>
            </a:r>
            <a:r>
              <a:rPr lang="ru-RU" b="1" dirty="0" smtClean="0">
                <a:latin typeface="+mj-lt"/>
              </a:rPr>
              <a:t>)</a:t>
            </a:r>
            <a:r>
              <a:rPr lang="ru-RU" b="1" dirty="0">
                <a:latin typeface="+mj-lt"/>
              </a:rPr>
              <a:t> </a:t>
            </a:r>
            <a:r>
              <a:rPr lang="ru-RU" b="1" dirty="0" smtClean="0">
                <a:latin typeface="+mj-lt"/>
              </a:rPr>
              <a:t>Ноктюрн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+mj-lt"/>
              </a:rPr>
              <a:t>11.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Это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небольшое лирическое музыкальное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произведение?</a:t>
            </a:r>
          </a:p>
          <a:p>
            <a:pPr marL="0" indent="0">
              <a:buNone/>
            </a:pPr>
            <a:r>
              <a:rPr lang="ru-RU" b="1" dirty="0">
                <a:latin typeface="+mj-lt"/>
              </a:rPr>
              <a:t>А)Баллада   Б</a:t>
            </a:r>
            <a:r>
              <a:rPr lang="ru-RU" b="1" dirty="0" smtClean="0">
                <a:latin typeface="+mj-lt"/>
              </a:rPr>
              <a:t>)</a:t>
            </a:r>
            <a:r>
              <a:rPr lang="ru-RU" b="1" dirty="0">
                <a:latin typeface="+mj-lt"/>
              </a:rPr>
              <a:t> </a:t>
            </a:r>
            <a:r>
              <a:rPr lang="ru-RU" b="1" dirty="0" smtClean="0">
                <a:latin typeface="+mj-lt"/>
              </a:rPr>
              <a:t>Ноктюрн  В</a:t>
            </a:r>
            <a:r>
              <a:rPr lang="ru-RU" b="1" dirty="0">
                <a:latin typeface="+mj-lt"/>
              </a:rPr>
              <a:t>) </a:t>
            </a:r>
            <a:r>
              <a:rPr lang="ru-RU" b="1" dirty="0" smtClean="0">
                <a:latin typeface="+mj-lt"/>
              </a:rPr>
              <a:t>Романтизм</a:t>
            </a:r>
            <a:r>
              <a:rPr lang="ru-RU" b="1" dirty="0">
                <a:latin typeface="+mj-lt"/>
              </a:rPr>
              <a:t/>
            </a:r>
            <a:br>
              <a:rPr lang="ru-RU" b="1" dirty="0">
                <a:latin typeface="+mj-lt"/>
              </a:rPr>
            </a:br>
            <a:r>
              <a:rPr lang="ru-RU" dirty="0">
                <a:latin typeface="+mj-lt"/>
              </a:rPr>
              <a:t/>
            </a:r>
            <a:br>
              <a:rPr lang="ru-RU" dirty="0">
                <a:latin typeface="+mj-lt"/>
              </a:rPr>
            </a:br>
            <a:r>
              <a:rPr lang="ru-RU" sz="3600" dirty="0">
                <a:latin typeface="+mj-lt"/>
              </a:rPr>
              <a:t/>
            </a:r>
            <a:br>
              <a:rPr lang="ru-RU" sz="3600" dirty="0">
                <a:latin typeface="+mj-lt"/>
              </a:rPr>
            </a:b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6666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1926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+mj-lt"/>
              </a:rPr>
              <a:t>12. Знаменитые музыкальные произведения </a:t>
            </a:r>
            <a:r>
              <a:rPr lang="ru-RU" sz="3600" b="1" dirty="0" err="1" smtClean="0">
                <a:solidFill>
                  <a:srgbClr val="C00000"/>
                </a:solidFill>
                <a:latin typeface="+mj-lt"/>
              </a:rPr>
              <a:t>Ф.Шопена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?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Выберите несколько вариантов правильных ответов:</a:t>
            </a:r>
          </a:p>
          <a:p>
            <a:pPr marL="0" indent="0">
              <a:buNone/>
            </a:pPr>
            <a:r>
              <a:rPr lang="ru-RU" sz="3600" b="1" dirty="0" smtClean="0">
                <a:latin typeface="+mj-lt"/>
              </a:rPr>
              <a:t>А) этюд </a:t>
            </a:r>
            <a:r>
              <a:rPr lang="ru-RU" sz="3600" b="1" dirty="0">
                <a:latin typeface="+mj-lt"/>
              </a:rPr>
              <a:t>№ </a:t>
            </a:r>
            <a:r>
              <a:rPr lang="ru-RU" sz="3600" b="1" dirty="0" smtClean="0">
                <a:latin typeface="+mj-lt"/>
              </a:rPr>
              <a:t>12</a:t>
            </a:r>
            <a:r>
              <a:rPr lang="ru-RU" sz="3600" b="1" dirty="0">
                <a:latin typeface="+mj-lt"/>
              </a:rPr>
              <a:t> </a:t>
            </a:r>
            <a:r>
              <a:rPr lang="ru-RU" sz="3600" b="1" dirty="0" smtClean="0">
                <a:latin typeface="+mj-lt"/>
              </a:rPr>
              <a:t>«Революционным».</a:t>
            </a:r>
          </a:p>
          <a:p>
            <a:pPr marL="0" indent="0">
              <a:buNone/>
            </a:pPr>
            <a:r>
              <a:rPr lang="ru-RU" sz="3600" b="1" dirty="0" smtClean="0">
                <a:latin typeface="+mj-lt"/>
              </a:rPr>
              <a:t>Б) «Лунная соната»</a:t>
            </a:r>
          </a:p>
          <a:p>
            <a:pPr marL="0" indent="0">
              <a:buNone/>
            </a:pPr>
            <a:r>
              <a:rPr lang="ru-RU" sz="3600" b="1" dirty="0" smtClean="0">
                <a:latin typeface="+mj-lt"/>
              </a:rPr>
              <a:t>В)Прелюдии </a:t>
            </a:r>
            <a:r>
              <a:rPr lang="ru-RU" sz="3600" b="1" dirty="0">
                <a:latin typeface="+mj-lt"/>
              </a:rPr>
              <a:t>№ 24. </a:t>
            </a:r>
            <a:endParaRPr lang="ru-RU" sz="3600" b="1" dirty="0" smtClean="0">
              <a:latin typeface="+mj-lt"/>
            </a:endParaRPr>
          </a:p>
          <a:p>
            <a:pPr marL="0" indent="0">
              <a:buNone/>
            </a:pPr>
            <a:r>
              <a:rPr lang="ru-RU" sz="3600" b="1" dirty="0" smtClean="0">
                <a:latin typeface="+mj-lt"/>
              </a:rPr>
              <a:t>Г) Симфония №40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13. Сколько всего сочинил этюдов </a:t>
            </a:r>
            <a:r>
              <a:rPr lang="ru-RU" sz="3600" b="1" dirty="0" err="1" smtClean="0">
                <a:solidFill>
                  <a:srgbClr val="C00000"/>
                </a:solidFill>
                <a:latin typeface="+mj-lt"/>
              </a:rPr>
              <a:t>Ф.Шопен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?</a:t>
            </a:r>
          </a:p>
          <a:p>
            <a:pPr marL="0" indent="0">
              <a:buNone/>
            </a:pPr>
            <a:r>
              <a:rPr lang="ru-RU" sz="3600" b="1" dirty="0" smtClean="0">
                <a:latin typeface="+mj-lt"/>
              </a:rPr>
              <a:t>А) 25    Б)24     В) 23     Г)22</a:t>
            </a:r>
            <a:endParaRPr lang="ru-RU" sz="3600" b="1" dirty="0"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271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7704856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14. Ф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. Шопен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прожил?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2800" b="1" dirty="0">
                <a:latin typeface="+mj-lt"/>
              </a:rPr>
              <a:t>А) 42 </a:t>
            </a:r>
            <a:r>
              <a:rPr lang="ru-RU" sz="2800" b="1" dirty="0" smtClean="0">
                <a:latin typeface="+mj-lt"/>
              </a:rPr>
              <a:t>года   Б</a:t>
            </a:r>
            <a:r>
              <a:rPr lang="ru-RU" sz="2800" b="1" dirty="0">
                <a:latin typeface="+mj-lt"/>
              </a:rPr>
              <a:t>) 39 лет</a:t>
            </a:r>
          </a:p>
          <a:p>
            <a:pPr marL="0" indent="0">
              <a:buNone/>
            </a:pPr>
            <a:r>
              <a:rPr lang="ru-RU" sz="2800" b="1" dirty="0">
                <a:latin typeface="+mj-lt"/>
              </a:rPr>
              <a:t>В) 56 </a:t>
            </a:r>
            <a:r>
              <a:rPr lang="ru-RU" sz="2800" b="1" dirty="0" smtClean="0">
                <a:latin typeface="+mj-lt"/>
              </a:rPr>
              <a:t>лет      Г</a:t>
            </a:r>
            <a:r>
              <a:rPr lang="ru-RU" sz="2800" b="1" dirty="0">
                <a:latin typeface="+mj-lt"/>
              </a:rPr>
              <a:t>) 72 </a:t>
            </a:r>
            <a:r>
              <a:rPr lang="ru-RU" sz="2800" b="1" dirty="0" smtClean="0">
                <a:latin typeface="+mj-lt"/>
              </a:rPr>
              <a:t>года</a:t>
            </a:r>
            <a:endParaRPr lang="ru-RU" sz="2800" b="1" dirty="0">
              <a:latin typeface="+mj-lt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15. От чего умер Ф. Шопен?</a:t>
            </a:r>
          </a:p>
          <a:p>
            <a:pPr marL="0" indent="0">
              <a:buNone/>
            </a:pPr>
            <a:r>
              <a:rPr lang="ru-RU" sz="2800" b="1" dirty="0" smtClean="0">
                <a:latin typeface="+mj-lt"/>
              </a:rPr>
              <a:t>А) чума               Б) инсульт</a:t>
            </a:r>
          </a:p>
          <a:p>
            <a:pPr marL="0" indent="0">
              <a:buNone/>
            </a:pPr>
            <a:r>
              <a:rPr lang="ru-RU" sz="2800" b="1" dirty="0" smtClean="0">
                <a:latin typeface="+mj-lt"/>
              </a:rPr>
              <a:t>В)туберкулёз    Г) оспа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16. Соотнесите правильно, где был похоронен </a:t>
            </a:r>
            <a:r>
              <a:rPr lang="ru-RU" sz="2800" b="1" dirty="0" err="1" smtClean="0">
                <a:solidFill>
                  <a:srgbClr val="C00000"/>
                </a:solidFill>
                <a:latin typeface="+mj-lt"/>
              </a:rPr>
              <a:t>Ф.Шопен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: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+mj-lt"/>
              </a:rPr>
              <a:t>Тело       2.Сердце</a:t>
            </a:r>
          </a:p>
          <a:p>
            <a:pPr marL="0" indent="0">
              <a:buNone/>
            </a:pPr>
            <a:r>
              <a:rPr lang="ru-RU" sz="2800" b="1" dirty="0" smtClean="0">
                <a:latin typeface="+mj-lt"/>
              </a:rPr>
              <a:t>А) кладбище Пер </a:t>
            </a:r>
            <a:r>
              <a:rPr lang="ru-RU" sz="2800" b="1" dirty="0" err="1" smtClean="0">
                <a:latin typeface="+mj-lt"/>
              </a:rPr>
              <a:t>Лашез</a:t>
            </a:r>
            <a:r>
              <a:rPr lang="ru-RU" sz="2800" b="1" dirty="0" smtClean="0">
                <a:latin typeface="+mj-lt"/>
              </a:rPr>
              <a:t> в Париже (Франция)</a:t>
            </a:r>
          </a:p>
          <a:p>
            <a:pPr marL="0" indent="0">
              <a:buNone/>
            </a:pPr>
            <a:r>
              <a:rPr lang="ru-RU" sz="2800" b="1" dirty="0">
                <a:latin typeface="+mj-lt"/>
              </a:rPr>
              <a:t>Б) </a:t>
            </a:r>
            <a:r>
              <a:rPr lang="ru-RU" sz="2800" b="1" dirty="0" smtClean="0">
                <a:latin typeface="+mj-lt"/>
              </a:rPr>
              <a:t>в стене храма </a:t>
            </a:r>
            <a:r>
              <a:rPr lang="ru-RU" sz="2800" b="1" dirty="0">
                <a:latin typeface="+mj-lt"/>
              </a:rPr>
              <a:t>Святого Креста в </a:t>
            </a:r>
            <a:r>
              <a:rPr lang="ru-RU" sz="2800" b="1" dirty="0" smtClean="0">
                <a:latin typeface="+mj-lt"/>
              </a:rPr>
              <a:t>Варшаве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(Польша)</a:t>
            </a:r>
            <a:endParaRPr lang="ru-RU" sz="2800" b="1" dirty="0">
              <a:latin typeface="+mj-lt"/>
            </a:endParaRPr>
          </a:p>
          <a:p>
            <a:pPr marL="0" indent="0">
              <a:buNone/>
            </a:pP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24537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Я узнал....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Мне понравилось...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Я бы ещё раз хотел послушать...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Я бы добавил в свою музыкальную копилку классической музыки...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5678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439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ТЕСТ  «МОГУЧЕЕ ЦАРСТВО  ФРИДЕРИКА ШОПЕНА».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ДЗ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 «МОГУЧЕЕ ЦАРСТВО  ФРИДЕРИКА ШОПЕНА».</dc:title>
  <dc:creator>user</dc:creator>
  <cp:lastModifiedBy>Марина Садировна</cp:lastModifiedBy>
  <cp:revision>7</cp:revision>
  <dcterms:created xsi:type="dcterms:W3CDTF">2025-01-31T09:52:51Z</dcterms:created>
  <dcterms:modified xsi:type="dcterms:W3CDTF">2025-02-02T04:05:24Z</dcterms:modified>
</cp:coreProperties>
</file>