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5" r:id="rId4"/>
  </p:sldMasterIdLst>
  <p:sldIdLst>
    <p:sldId id="256" r:id="rId5"/>
    <p:sldId id="291" r:id="rId6"/>
    <p:sldId id="264" r:id="rId7"/>
    <p:sldId id="262" r:id="rId8"/>
    <p:sldId id="265" r:id="rId9"/>
    <p:sldId id="301" r:id="rId10"/>
    <p:sldId id="266" r:id="rId11"/>
    <p:sldId id="292" r:id="rId12"/>
    <p:sldId id="302" r:id="rId13"/>
    <p:sldId id="293" r:id="rId14"/>
    <p:sldId id="263" r:id="rId15"/>
    <p:sldId id="267" r:id="rId16"/>
    <p:sldId id="303" r:id="rId17"/>
    <p:sldId id="306" r:id="rId18"/>
    <p:sldId id="305" r:id="rId19"/>
    <p:sldId id="304" r:id="rId20"/>
    <p:sldId id="307" r:id="rId21"/>
    <p:sldId id="308" r:id="rId22"/>
    <p:sldId id="271" r:id="rId23"/>
    <p:sldId id="272" r:id="rId24"/>
    <p:sldId id="300" r:id="rId25"/>
    <p:sldId id="274" r:id="rId26"/>
    <p:sldId id="268" r:id="rId27"/>
    <p:sldId id="269" r:id="rId28"/>
    <p:sldId id="309" r:id="rId29"/>
    <p:sldId id="277" r:id="rId30"/>
    <p:sldId id="275" r:id="rId31"/>
    <p:sldId id="276" r:id="rId32"/>
    <p:sldId id="287" r:id="rId33"/>
    <p:sldId id="288" r:id="rId34"/>
    <p:sldId id="289" r:id="rId35"/>
    <p:sldId id="294" r:id="rId36"/>
    <p:sldId id="295" r:id="rId37"/>
    <p:sldId id="296" r:id="rId38"/>
    <p:sldId id="278" r:id="rId39"/>
    <p:sldId id="279" r:id="rId40"/>
    <p:sldId id="281" r:id="rId41"/>
    <p:sldId id="283" r:id="rId42"/>
    <p:sldId id="284" r:id="rId43"/>
    <p:sldId id="285" r:id="rId44"/>
    <p:sldId id="286" r:id="rId45"/>
    <p:sldId id="297" r:id="rId46"/>
    <p:sldId id="310" r:id="rId47"/>
    <p:sldId id="298" r:id="rId48"/>
    <p:sldId id="270" r:id="rId49"/>
    <p:sldId id="259" r:id="rId5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3" d="100"/>
          <a:sy n="83" d="100"/>
        </p:scale>
        <p:origin x="1450"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94808300-576A-43FE-AD77-91EF759ADC30}" type="slidenum">
              <a:rPr lang="ru-RU"/>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9A98760E-3104-4A7B-BC50-CF13F4EEE8F9}" type="slidenum">
              <a:rPr lang="ru-RU"/>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endParaRPr lang="ru-RU" smtClean="0"/>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6F32B462-CBFF-4577-A051-3EA8FB71C082}" type="slidenum">
              <a:rPr lang="ru-RU"/>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6"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7"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84A82559-D9AF-4AE7-9D90-0BC55719BAB2}" type="slidenum">
              <a:rPr lang="ru-RU"/>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7"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8"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9"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F3BAEAA6-538C-482A-9206-59E67A38ADC3}" type="slidenum">
              <a:rPr lang="ru-RU"/>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4"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5"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5796C764-4C6E-47C2-BD61-7E09AF80A836}" type="slidenum">
              <a:rPr lang="ru-RU"/>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3"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4"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F69A840A-BA04-41FB-834A-43DFFC82305B}" type="slidenum">
              <a:rPr lang="ru-RU"/>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6"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7"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E8B90A13-2253-487A-A2D2-FBA0926E3B4A}" type="slidenum">
              <a:rPr lang="ru-RU"/>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6"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7"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EC0D2D12-D991-4F62-A453-B2FF91330AF7}" type="slidenum">
              <a:rPr lang="ru-RU"/>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51A7D982-7690-431D-9345-C842531F46D1}" type="slidenum">
              <a:rPr lang="ru-RU"/>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C9BC4EC3-CB25-413F-B4ED-F3EF164CF164}" type="slidenum">
              <a:rPr lang="ru-RU"/>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600200"/>
            <a:ext cx="8229600" cy="4525963"/>
          </a:xfrm>
        </p:spPr>
        <p:txBody>
          <a:bodyPr/>
          <a:lstStyle/>
          <a:p>
            <a:pPr lvl="0"/>
            <a:endParaRPr lang="ru-RU" noProof="0" smtClean="0"/>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C5925F47-DABC-4FFF-8E01-32E498A81565}" type="slidenum">
              <a:rPr lang="ru-RU"/>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2024" y="465377"/>
            <a:ext cx="7786512" cy="1350767"/>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72024" y="1906868"/>
            <a:ext cx="3821574" cy="4295910"/>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Содержимое 3"/>
          <p:cNvSpPr>
            <a:spLocks noGrp="1"/>
          </p:cNvSpPr>
          <p:nvPr>
            <p:ph sz="half" idx="2"/>
          </p:nvPr>
        </p:nvSpPr>
        <p:spPr>
          <a:xfrm>
            <a:off x="4636963" y="1906868"/>
            <a:ext cx="3821573" cy="4295910"/>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1_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Дата 4"/>
          <p:cNvSpPr>
            <a:spLocks noGrp="1"/>
          </p:cNvSpPr>
          <p:nvPr>
            <p:ph type="dt" sz="half" idx="10"/>
          </p:nvPr>
        </p:nvSpPr>
        <p:spPr/>
        <p:txBody>
          <a:bodyPr/>
          <a:lstStyle>
            <a:lvl1pPr>
              <a:defRPr>
                <a:cs typeface="Arial" panose="020B0604020202020204" pitchFamily="34" charset="0"/>
              </a:defRPr>
            </a:lvl1pPr>
          </a:lstStyle>
          <a:p>
            <a:pPr>
              <a:defRPr/>
            </a:pPr>
            <a:endParaRPr lang="ru-RU"/>
          </a:p>
        </p:txBody>
      </p:sp>
      <p:sp>
        <p:nvSpPr>
          <p:cNvPr id="6" name="Нижний колонтитул 5"/>
          <p:cNvSpPr>
            <a:spLocks noGrp="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7" name="Номер слайда 6"/>
          <p:cNvSpPr>
            <a:spLocks noGrp="1"/>
          </p:cNvSpPr>
          <p:nvPr>
            <p:ph type="sldNum" sz="quarter" idx="12"/>
          </p:nvPr>
        </p:nvSpPr>
        <p:spPr/>
        <p:txBody>
          <a:bodyPr/>
          <a:lstStyle>
            <a:lvl1pPr>
              <a:defRPr>
                <a:cs typeface="Arial" panose="020B0604020202020204" pitchFamily="34" charset="0"/>
              </a:defRPr>
            </a:lvl1pPr>
          </a:lstStyle>
          <a:p>
            <a:pPr>
              <a:defRPr/>
            </a:pPr>
            <a:fld id="{27A7CD5E-F859-4E95-A532-39311AE02942}" type="slidenum">
              <a:rPr lang="ru-RU"/>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C9F4BB5C-A6CE-4710-9C86-283A27D0D92C}" type="slidenum">
              <a:rPr lang="ru-RU"/>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457A78F0-B1FE-4FF4-942D-722846ADC79A}" type="slidenum">
              <a:rPr lang="ru-RU"/>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endParaRPr lang="ru-RU" smtClean="0"/>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9D715C7B-DEBD-407F-99CA-4B1F445F4EC1}" type="slidenum">
              <a:rPr lang="ru-RU"/>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6"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7"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59B91652-A859-4FD8-BD53-859D16AEC183}" type="slidenum">
              <a:rPr lang="ru-RU"/>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endParaRPr lang="ru-RU" smtClean="0"/>
          </a:p>
        </p:txBody>
      </p:sp>
      <p:sp>
        <p:nvSpPr>
          <p:cNvPr id="4" name="Дата 3"/>
          <p:cNvSpPr>
            <a:spLocks noGrp="1"/>
          </p:cNvSpPr>
          <p:nvPr>
            <p:ph type="dt" sz="half" idx="10"/>
          </p:nvPr>
        </p:nvSpPr>
        <p:spPr/>
        <p:txBody>
          <a:bodyPr/>
          <a:lstStyle/>
          <a:p>
            <a:fld id="{B4C71EC6-210F-42DE-9C53-41977AD35B3D}"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7"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8"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9"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5D55487D-CBD2-4FEE-B378-B8304041CC88}" type="slidenum">
              <a:rPr lang="ru-RU"/>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4"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5"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F4554041-4F62-4438-AC78-3F1038E8F3AF}" type="slidenum">
              <a:rPr lang="ru-RU"/>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3"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4"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6BD9528F-F501-4B02-9168-80E54CEF2107}" type="slidenum">
              <a:rPr lang="ru-RU"/>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6"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7"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444935F5-0BEC-4733-B94A-D7E151E15A03}" type="slidenum">
              <a:rPr lang="ru-RU"/>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6"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7"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6A052DD1-883A-49F8-81CF-7BEE115D840D}" type="slidenum">
              <a:rPr lang="ru-RU"/>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B107C015-7424-4105-95F0-0E7136185D5B}" type="slidenum">
              <a:rPr lang="ru-RU"/>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DAF7328A-CA91-4A8A-A60C-2CEF69D961A0}" type="slidenum">
              <a:rPr lang="ru-RU"/>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dgm" preserve="1">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600200"/>
            <a:ext cx="8229600" cy="4525963"/>
          </a:xfrm>
        </p:spPr>
        <p:txBody>
          <a:bodyPr/>
          <a:lstStyle/>
          <a:p>
            <a:pPr lvl="0"/>
            <a:endParaRPr lang="ru-RU" noProof="0" smtClean="0"/>
          </a:p>
        </p:txBody>
      </p:sp>
      <p:sp>
        <p:nvSpPr>
          <p:cNvPr id="4" name="Rectangle 4"/>
          <p:cNvSpPr>
            <a:spLocks noGrp="1" noChangeArrowheads="1"/>
          </p:cNvSpPr>
          <p:nvPr>
            <p:ph type="dt" sz="half" idx="10"/>
          </p:nvPr>
        </p:nvSpPr>
        <p:spPr/>
        <p:txBody>
          <a:bodyPr/>
          <a:lstStyle>
            <a:lvl1pPr>
              <a:defRPr>
                <a:cs typeface="Arial" panose="020B0604020202020204" pitchFamily="34" charset="0"/>
              </a:defRPr>
            </a:lvl1pPr>
          </a:lstStyle>
          <a:p>
            <a:pPr>
              <a:defRPr/>
            </a:pPr>
            <a:endParaRPr lang="ru-RU"/>
          </a:p>
        </p:txBody>
      </p:sp>
      <p:sp>
        <p:nvSpPr>
          <p:cNvPr id="5" name="Rectangle 5"/>
          <p:cNvSpPr>
            <a:spLocks noGrp="1" noChangeArrowheads="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23720A27-615B-4C32-9B67-0281D79C5085}" type="slidenum">
              <a:rPr lang="ru-RU"/>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2024" y="465377"/>
            <a:ext cx="7786512" cy="1350767"/>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72024" y="1906868"/>
            <a:ext cx="3821574" cy="4295910"/>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Содержимое 3"/>
          <p:cNvSpPr>
            <a:spLocks noGrp="1"/>
          </p:cNvSpPr>
          <p:nvPr>
            <p:ph sz="half" idx="2"/>
          </p:nvPr>
        </p:nvSpPr>
        <p:spPr>
          <a:xfrm>
            <a:off x="4636963" y="1906868"/>
            <a:ext cx="3821573" cy="4295910"/>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xAndObj" preserve="1">
  <p:cSld name="1_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Дата 4"/>
          <p:cNvSpPr>
            <a:spLocks noGrp="1"/>
          </p:cNvSpPr>
          <p:nvPr>
            <p:ph type="dt" sz="half" idx="10"/>
          </p:nvPr>
        </p:nvSpPr>
        <p:spPr/>
        <p:txBody>
          <a:bodyPr/>
          <a:lstStyle>
            <a:lvl1pPr>
              <a:defRPr>
                <a:cs typeface="Arial" panose="020B0604020202020204" pitchFamily="34" charset="0"/>
              </a:defRPr>
            </a:lvl1pPr>
          </a:lstStyle>
          <a:p>
            <a:pPr>
              <a:defRPr/>
            </a:pPr>
            <a:endParaRPr lang="ru-RU"/>
          </a:p>
        </p:txBody>
      </p:sp>
      <p:sp>
        <p:nvSpPr>
          <p:cNvPr id="6" name="Нижний колонтитул 5"/>
          <p:cNvSpPr>
            <a:spLocks noGrp="1"/>
          </p:cNvSpPr>
          <p:nvPr>
            <p:ph type="ftr" sz="quarter" idx="11"/>
          </p:nvPr>
        </p:nvSpPr>
        <p:spPr/>
        <p:txBody>
          <a:bodyPr/>
          <a:lstStyle>
            <a:lvl1pPr>
              <a:defRPr>
                <a:cs typeface="Arial" panose="020B0604020202020204" pitchFamily="34" charset="0"/>
              </a:defRPr>
            </a:lvl1pPr>
          </a:lstStyle>
          <a:p>
            <a:pPr>
              <a:defRPr/>
            </a:pPr>
            <a:endParaRPr lang="ru-RU"/>
          </a:p>
        </p:txBody>
      </p:sp>
      <p:sp>
        <p:nvSpPr>
          <p:cNvPr id="7" name="Номер слайда 6"/>
          <p:cNvSpPr>
            <a:spLocks noGrp="1"/>
          </p:cNvSpPr>
          <p:nvPr>
            <p:ph type="sldNum" sz="quarter" idx="12"/>
          </p:nvPr>
        </p:nvSpPr>
        <p:spPr/>
        <p:txBody>
          <a:bodyPr/>
          <a:lstStyle>
            <a:lvl1pPr>
              <a:defRPr>
                <a:cs typeface="Arial" panose="020B0604020202020204" pitchFamily="34" charset="0"/>
              </a:defRPr>
            </a:lvl1pPr>
          </a:lstStyle>
          <a:p>
            <a:pPr>
              <a:defRPr/>
            </a:pPr>
            <a:fld id="{C1195976-F400-4AD4-B4C0-3442FC25848D}" type="slidenum">
              <a:rPr lang="ru-RU"/>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Дата 4"/>
          <p:cNvSpPr>
            <a:spLocks noGrp="1"/>
          </p:cNvSpPr>
          <p:nvPr>
            <p:ph type="dt" sz="half" idx="10"/>
          </p:nvPr>
        </p:nvSpPr>
        <p:spPr/>
        <p:txBody>
          <a:bodyPr/>
          <a:lstStyle/>
          <a:p>
            <a:fld id="{B4C71EC6-210F-42DE-9C53-41977AD35B3D}"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Дата 4"/>
          <p:cNvSpPr>
            <a:spLocks noGrp="1"/>
          </p:cNvSpPr>
          <p:nvPr>
            <p:ph type="dt" sz="half" idx="10"/>
          </p:nvPr>
        </p:nvSpPr>
        <p:spPr/>
        <p:txBody>
          <a:bodyPr/>
          <a:lstStyle/>
          <a:p>
            <a:fld id="{B4C71EC6-210F-42DE-9C53-41977AD35B3D}"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5" Type="http://schemas.openxmlformats.org/officeDocument/2006/relationships/theme" Target="../theme/theme3.xml"/><Relationship Id="rId14" Type="http://schemas.openxmlformats.org/officeDocument/2006/relationships/slideLayout" Target="../slideLayouts/slideLayout39.xml"/><Relationship Id="rId13" Type="http://schemas.openxmlformats.org/officeDocument/2006/relationships/slideLayout" Target="../slideLayouts/slideLayout38.xml"/><Relationship Id="rId12" Type="http://schemas.openxmlformats.org/officeDocument/2006/relationships/slideLayout" Target="../slideLayouts/slideLayout37.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ru-RU" altLang="ru-RU" smtClean="0"/>
              <a:t>Образец заголовка</a:t>
            </a:r>
            <a:endParaRPr lang="ru-RU" altLang="ru-RU" smtClean="0"/>
          </a:p>
        </p:txBody>
      </p:sp>
      <p:sp>
        <p:nvSpPr>
          <p:cNvPr id="1024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ru-RU" altLang="ru-RU" smtClean="0"/>
              <a:t>Образец текста</a:t>
            </a:r>
            <a:endParaRPr lang="ru-RU" altLang="ru-RU" smtClean="0"/>
          </a:p>
          <a:p>
            <a:pPr lvl="1"/>
            <a:r>
              <a:rPr lang="ru-RU" altLang="ru-RU" smtClean="0"/>
              <a:t>Второй уровень</a:t>
            </a:r>
            <a:endParaRPr lang="ru-RU" altLang="ru-RU" smtClean="0"/>
          </a:p>
          <a:p>
            <a:pPr lvl="2"/>
            <a:r>
              <a:rPr lang="ru-RU" altLang="ru-RU" smtClean="0"/>
              <a:t>Третий уровень</a:t>
            </a:r>
            <a:endParaRPr lang="ru-RU" altLang="ru-RU" smtClean="0"/>
          </a:p>
          <a:p>
            <a:pPr lvl="3"/>
            <a:r>
              <a:rPr lang="ru-RU" altLang="ru-RU" smtClean="0"/>
              <a:t>Четвертый уровень</a:t>
            </a:r>
            <a:endParaRPr lang="ru-RU" altLang="ru-RU" smtClean="0"/>
          </a:p>
          <a:p>
            <a:pPr lvl="4"/>
            <a:r>
              <a:rPr lang="ru-RU" altLang="ru-RU" smtClean="0"/>
              <a:t>Пятый уровень</a:t>
            </a:r>
            <a:endParaRPr lang="ru-RU" altLang="ru-RU"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solidFill>
                  <a:srgbClr val="000000"/>
                </a:solidFill>
                <a:latin typeface="Arial" panose="020B0604020202020204" pitchFamily="34" charset="0"/>
                <a:cs typeface="+mn-cs"/>
              </a:defRPr>
            </a:lvl1pPr>
          </a:lstStyle>
          <a:p>
            <a:pPr fontAlgn="base">
              <a:spcBef>
                <a:spcPct val="0"/>
              </a:spcBef>
              <a:spcAft>
                <a:spcPct val="0"/>
              </a:spcAft>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solidFill>
                  <a:srgbClr val="000000"/>
                </a:solidFill>
                <a:latin typeface="Arial" panose="020B0604020202020204" pitchFamily="34" charset="0"/>
                <a:cs typeface="+mn-cs"/>
              </a:defRPr>
            </a:lvl1pPr>
          </a:lstStyle>
          <a:p>
            <a:pPr fontAlgn="base">
              <a:spcBef>
                <a:spcPct val="0"/>
              </a:spcBef>
              <a:spcAft>
                <a:spcPct val="0"/>
              </a:spcAft>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solidFill>
                  <a:srgbClr val="000000"/>
                </a:solidFill>
                <a:latin typeface="Arial" panose="020B0604020202020204" pitchFamily="34" charset="0"/>
                <a:cs typeface="+mn-cs"/>
              </a:defRPr>
            </a:lvl1pPr>
          </a:lstStyle>
          <a:p>
            <a:pPr fontAlgn="base">
              <a:spcBef>
                <a:spcPct val="0"/>
              </a:spcBef>
              <a:spcAft>
                <a:spcPct val="0"/>
              </a:spcAft>
              <a:defRPr/>
            </a:pPr>
            <a:fld id="{2C59F84E-2254-4E95-8A65-EE8678741090}" type="slidenum">
              <a:rPr lang="ru-RU"/>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ru-RU" altLang="ru-RU" smtClean="0"/>
              <a:t>Образец заголовка</a:t>
            </a:r>
            <a:endParaRPr lang="ru-RU" altLang="ru-RU" smtClean="0"/>
          </a:p>
        </p:txBody>
      </p:sp>
      <p:sp>
        <p:nvSpPr>
          <p:cNvPr id="1741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ru-RU" altLang="ru-RU" smtClean="0"/>
              <a:t>Образец текста</a:t>
            </a:r>
            <a:endParaRPr lang="ru-RU" altLang="ru-RU" smtClean="0"/>
          </a:p>
          <a:p>
            <a:pPr lvl="1"/>
            <a:r>
              <a:rPr lang="ru-RU" altLang="ru-RU" smtClean="0"/>
              <a:t>Второй уровень</a:t>
            </a:r>
            <a:endParaRPr lang="ru-RU" altLang="ru-RU" smtClean="0"/>
          </a:p>
          <a:p>
            <a:pPr lvl="2"/>
            <a:r>
              <a:rPr lang="ru-RU" altLang="ru-RU" smtClean="0"/>
              <a:t>Третий уровень</a:t>
            </a:r>
            <a:endParaRPr lang="ru-RU" altLang="ru-RU" smtClean="0"/>
          </a:p>
          <a:p>
            <a:pPr lvl="3"/>
            <a:r>
              <a:rPr lang="ru-RU" altLang="ru-RU" smtClean="0"/>
              <a:t>Четвертый уровень</a:t>
            </a:r>
            <a:endParaRPr lang="ru-RU" altLang="ru-RU" smtClean="0"/>
          </a:p>
          <a:p>
            <a:pPr lvl="4"/>
            <a:r>
              <a:rPr lang="ru-RU" altLang="ru-RU" smtClean="0"/>
              <a:t>Пятый уровень</a:t>
            </a:r>
            <a:endParaRPr lang="ru-RU" altLang="ru-RU"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solidFill>
                  <a:srgbClr val="000000"/>
                </a:solidFill>
                <a:latin typeface="Arial" panose="020B0604020202020204" pitchFamily="34" charset="0"/>
                <a:cs typeface="+mn-cs"/>
              </a:defRPr>
            </a:lvl1pPr>
          </a:lstStyle>
          <a:p>
            <a:pPr fontAlgn="base">
              <a:spcBef>
                <a:spcPct val="0"/>
              </a:spcBef>
              <a:spcAft>
                <a:spcPct val="0"/>
              </a:spcAft>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solidFill>
                  <a:srgbClr val="000000"/>
                </a:solidFill>
                <a:latin typeface="Arial" panose="020B0604020202020204" pitchFamily="34" charset="0"/>
                <a:cs typeface="+mn-cs"/>
              </a:defRPr>
            </a:lvl1pPr>
          </a:lstStyle>
          <a:p>
            <a:pPr fontAlgn="base">
              <a:spcBef>
                <a:spcPct val="0"/>
              </a:spcBef>
              <a:spcAft>
                <a:spcPct val="0"/>
              </a:spcAft>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solidFill>
                  <a:srgbClr val="000000"/>
                </a:solidFill>
                <a:latin typeface="Arial" panose="020B0604020202020204" pitchFamily="34" charset="0"/>
                <a:cs typeface="+mn-cs"/>
              </a:defRPr>
            </a:lvl1pPr>
          </a:lstStyle>
          <a:p>
            <a:pPr fontAlgn="base">
              <a:spcBef>
                <a:spcPct val="0"/>
              </a:spcBef>
              <a:spcAft>
                <a:spcPct val="0"/>
              </a:spcAft>
              <a:defRPr/>
            </a:pPr>
            <a:fld id="{4979A448-6096-44EC-A495-1A09A9754EB5}" type="slidenum">
              <a:rPr lang="ru-RU"/>
            </a:fld>
            <a:endParaRPr lang="ru-RU"/>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29.wdp"/><Relationship Id="rId2" Type="http://schemas.openxmlformats.org/officeDocument/2006/relationships/image" Target="../media/image28.png"/><Relationship Id="rId1"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3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24.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24.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14.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1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14.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jpeg"/><Relationship Id="rId1" Type="http://schemas.openxmlformats.org/officeDocument/2006/relationships/image" Target="../media/image3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9.wdp"/><Relationship Id="rId2" Type="http://schemas.openxmlformats.org/officeDocument/2006/relationships/image" Target="../media/image8.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cstate="print"/>
          <a:srcRect t="22700"/>
          <a:stretch>
            <a:fillRect/>
          </a:stretch>
        </p:blipFill>
        <p:spPr bwMode="auto">
          <a:xfrm>
            <a:off x="13897" y="0"/>
            <a:ext cx="9068108" cy="6858000"/>
          </a:xfrm>
          <a:prstGeom prst="rect">
            <a:avLst/>
          </a:prstGeom>
          <a:ln>
            <a:noFill/>
          </a:ln>
          <a:effectLst>
            <a:softEdge rad="112500"/>
          </a:effectLst>
        </p:spPr>
      </p:pic>
      <p:sp>
        <p:nvSpPr>
          <p:cNvPr id="7" name="Rectangle 4"/>
          <p:cNvSpPr>
            <a:spLocks noChangeArrowheads="1"/>
          </p:cNvSpPr>
          <p:nvPr/>
        </p:nvSpPr>
        <p:spPr bwMode="auto">
          <a:xfrm>
            <a:off x="251520" y="2288216"/>
            <a:ext cx="8136904" cy="3335272"/>
          </a:xfrm>
          <a:prstGeom prst="rect">
            <a:avLst/>
          </a:prstGeom>
          <a:noFill/>
          <a:ln w="9525">
            <a:noFill/>
            <a:miter lim="800000"/>
          </a:ln>
          <a:effectLst/>
        </p:spPr>
        <p:txBody>
          <a:bodyPr vert="horz" wrap="square" lIns="91440" tIns="45720" rIns="91440" bIns="45720" numCol="1" anchor="ctr" anchorCtr="0" compatLnSpc="1">
            <a:spAutoFit/>
          </a:bodyPr>
          <a:lstStyle/>
          <a:p>
            <a:pPr algn="ctr">
              <a:lnSpc>
                <a:spcPct val="115000"/>
              </a:lnSpc>
              <a:spcAft>
                <a:spcPts val="1000"/>
              </a:spcAft>
            </a:pPr>
            <a:r>
              <a:rPr lang="ru-RU" sz="4400" b="1" dirty="0" smtClean="0">
                <a:solidFill>
                  <a:srgbClr val="C00000"/>
                </a:solidFill>
                <a:latin typeface="Times New Roman" panose="02020603050405020304"/>
                <a:ea typeface="Calibri" panose="020F0502020204030204"/>
                <a:cs typeface="Times New Roman" panose="02020603050405020304"/>
              </a:rPr>
              <a:t>«Формирование</a:t>
            </a:r>
            <a:endParaRPr lang="ru-RU" sz="4400" b="1" dirty="0" smtClean="0">
              <a:solidFill>
                <a:srgbClr val="C00000"/>
              </a:solidFill>
              <a:latin typeface="Times New Roman" panose="02020603050405020304"/>
              <a:ea typeface="Calibri" panose="020F0502020204030204"/>
              <a:cs typeface="Times New Roman" panose="02020603050405020304"/>
            </a:endParaRPr>
          </a:p>
          <a:p>
            <a:pPr algn="ctr">
              <a:lnSpc>
                <a:spcPct val="115000"/>
              </a:lnSpc>
              <a:spcAft>
                <a:spcPts val="1000"/>
              </a:spcAft>
            </a:pPr>
            <a:r>
              <a:rPr lang="ru-RU" sz="4400" b="1" dirty="0" smtClean="0">
                <a:solidFill>
                  <a:srgbClr val="C00000"/>
                </a:solidFill>
                <a:latin typeface="Times New Roman" panose="02020603050405020304"/>
                <a:ea typeface="Calibri" panose="020F0502020204030204"/>
                <a:cs typeface="Times New Roman" panose="02020603050405020304"/>
              </a:rPr>
              <a:t>самооценки и самоконтроля у младших школьников в условиях ФГОС» </a:t>
            </a:r>
            <a:endParaRPr lang="ru-RU" sz="3600" dirty="0">
              <a:solidFill>
                <a:srgbClr val="C00000"/>
              </a:solidFill>
              <a:ea typeface="Calibri" panose="020F0502020204030204"/>
              <a:cs typeface="Times New Roman" panose="02020603050405020304"/>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3086" y="0"/>
            <a:ext cx="2809875"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90" y="-4913"/>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539034" y="752161"/>
            <a:ext cx="7419164" cy="1938992"/>
          </a:xfrm>
          <a:prstGeom prst="rect">
            <a:avLst/>
          </a:prstGeom>
        </p:spPr>
        <p:txBody>
          <a:bodyPr wrap="square">
            <a:spAutoFit/>
          </a:bodyPr>
          <a:lstStyle/>
          <a:p>
            <a:pPr marL="342900" indent="-342900" algn="just">
              <a:buFontTx/>
              <a:buChar char="-"/>
            </a:pPr>
            <a:r>
              <a:rPr lang="ru-RU" sz="2400" dirty="0">
                <a:solidFill>
                  <a:srgbClr val="000066"/>
                </a:solidFill>
                <a:cs typeface="Times New Roman" panose="02020603050405020304" pitchFamily="18" charset="0"/>
              </a:rPr>
              <a:t>о</a:t>
            </a:r>
            <a:r>
              <a:rPr lang="ru-RU" sz="2400" dirty="0" smtClean="0">
                <a:solidFill>
                  <a:srgbClr val="000066"/>
                </a:solidFill>
                <a:cs typeface="Times New Roman" panose="02020603050405020304" pitchFamily="18" charset="0"/>
              </a:rPr>
              <a:t>бучающая функция;</a:t>
            </a:r>
            <a:endParaRPr lang="ru-RU" sz="2400" dirty="0" smtClean="0">
              <a:solidFill>
                <a:srgbClr val="000066"/>
              </a:solidFill>
              <a:cs typeface="Times New Roman" panose="02020603050405020304" pitchFamily="18" charset="0"/>
            </a:endParaRPr>
          </a:p>
          <a:p>
            <a:pPr marL="342900" indent="-342900" algn="just">
              <a:buFontTx/>
              <a:buChar char="-"/>
            </a:pPr>
            <a:r>
              <a:rPr lang="ru-RU" sz="2400" dirty="0" smtClean="0">
                <a:solidFill>
                  <a:srgbClr val="000066"/>
                </a:solidFill>
                <a:cs typeface="Times New Roman" panose="02020603050405020304" pitchFamily="18" charset="0"/>
              </a:rPr>
              <a:t>стимулирующая функция; </a:t>
            </a:r>
            <a:endParaRPr lang="ru-RU" sz="2400" dirty="0" smtClean="0">
              <a:solidFill>
                <a:srgbClr val="000066"/>
              </a:solidFill>
              <a:cs typeface="Times New Roman" panose="02020603050405020304" pitchFamily="18" charset="0"/>
            </a:endParaRPr>
          </a:p>
          <a:p>
            <a:pPr marL="342900" indent="-342900" algn="just">
              <a:buFontTx/>
              <a:buChar char="-"/>
            </a:pPr>
            <a:r>
              <a:rPr lang="ru-RU" sz="2400" dirty="0" smtClean="0">
                <a:solidFill>
                  <a:srgbClr val="000066"/>
                </a:solidFill>
                <a:cs typeface="Times New Roman" panose="02020603050405020304" pitchFamily="18" charset="0"/>
              </a:rPr>
              <a:t>мотивационная функция; </a:t>
            </a:r>
            <a:endParaRPr lang="ru-RU" sz="2400" dirty="0" smtClean="0">
              <a:solidFill>
                <a:srgbClr val="000066"/>
              </a:solidFill>
              <a:cs typeface="Times New Roman" panose="02020603050405020304" pitchFamily="18" charset="0"/>
            </a:endParaRPr>
          </a:p>
          <a:p>
            <a:pPr marL="342900" indent="-342900" algn="just">
              <a:buFontTx/>
              <a:buChar char="-"/>
            </a:pPr>
            <a:r>
              <a:rPr lang="ru-RU" sz="2400" dirty="0" smtClean="0">
                <a:solidFill>
                  <a:srgbClr val="000066"/>
                </a:solidFill>
                <a:cs typeface="Times New Roman" panose="02020603050405020304" pitchFamily="18" charset="0"/>
              </a:rPr>
              <a:t>воспитывающая </a:t>
            </a:r>
            <a:r>
              <a:rPr lang="ru-RU" sz="2400" dirty="0">
                <a:solidFill>
                  <a:srgbClr val="000066"/>
                </a:solidFill>
                <a:cs typeface="Times New Roman" panose="02020603050405020304" pitchFamily="18" charset="0"/>
              </a:rPr>
              <a:t>и </a:t>
            </a:r>
            <a:r>
              <a:rPr lang="ru-RU" sz="2400" dirty="0" smtClean="0">
                <a:solidFill>
                  <a:srgbClr val="000066"/>
                </a:solidFill>
                <a:cs typeface="Times New Roman" panose="02020603050405020304" pitchFamily="18" charset="0"/>
              </a:rPr>
              <a:t>развивающая;</a:t>
            </a:r>
            <a:endParaRPr lang="ru-RU" sz="2400" dirty="0" smtClean="0">
              <a:solidFill>
                <a:srgbClr val="000066"/>
              </a:solidFill>
              <a:cs typeface="Times New Roman" panose="02020603050405020304" pitchFamily="18" charset="0"/>
            </a:endParaRPr>
          </a:p>
          <a:p>
            <a:pPr marL="342900" indent="-342900" algn="just">
              <a:buFontTx/>
              <a:buChar char="-"/>
            </a:pPr>
            <a:r>
              <a:rPr lang="ru-RU" sz="2400" dirty="0" smtClean="0">
                <a:solidFill>
                  <a:srgbClr val="000066"/>
                </a:solidFill>
                <a:cs typeface="Times New Roman" panose="02020603050405020304" pitchFamily="18" charset="0"/>
              </a:rPr>
              <a:t>аналитическая функция.</a:t>
            </a:r>
            <a:endParaRPr lang="ru-RU" sz="2400" dirty="0">
              <a:solidFill>
                <a:srgbClr val="000066"/>
              </a:solidFill>
              <a:cs typeface="Times New Roman" panose="02020603050405020304" pitchFamily="18" charset="0"/>
            </a:endParaRPr>
          </a:p>
        </p:txBody>
      </p:sp>
      <p:sp>
        <p:nvSpPr>
          <p:cNvPr id="5" name="Прямоугольник 4"/>
          <p:cNvSpPr/>
          <p:nvPr/>
        </p:nvSpPr>
        <p:spPr>
          <a:xfrm>
            <a:off x="2195736" y="260648"/>
            <a:ext cx="5345759" cy="523220"/>
          </a:xfrm>
          <a:prstGeom prst="rect">
            <a:avLst/>
          </a:prstGeom>
        </p:spPr>
        <p:txBody>
          <a:bodyPr wrap="none">
            <a:spAutoFit/>
          </a:bodyPr>
          <a:lstStyle/>
          <a:p>
            <a:r>
              <a:rPr lang="ru-RU" sz="2800" b="1" dirty="0">
                <a:solidFill>
                  <a:srgbClr val="C00000"/>
                </a:solidFill>
                <a:latin typeface="+mj-lt"/>
              </a:rPr>
              <a:t>Основные функции самооценки:</a:t>
            </a:r>
            <a:endParaRPr lang="ru-RU" sz="2800" b="1" dirty="0">
              <a:solidFill>
                <a:srgbClr val="C00000"/>
              </a:solidFill>
              <a:latin typeface="+mj-lt"/>
            </a:endParaRPr>
          </a:p>
        </p:txBody>
      </p:sp>
      <p:sp>
        <p:nvSpPr>
          <p:cNvPr id="6" name="Прямоугольник 5"/>
          <p:cNvSpPr/>
          <p:nvPr/>
        </p:nvSpPr>
        <p:spPr>
          <a:xfrm>
            <a:off x="2550060" y="3422301"/>
            <a:ext cx="6123020" cy="2308324"/>
          </a:xfrm>
          <a:prstGeom prst="rect">
            <a:avLst/>
          </a:prstGeom>
        </p:spPr>
        <p:txBody>
          <a:bodyPr wrap="square">
            <a:spAutoFit/>
          </a:bodyPr>
          <a:lstStyle/>
          <a:p>
            <a:pPr algn="just"/>
            <a:r>
              <a:rPr lang="ru-RU" sz="2400" dirty="0">
                <a:solidFill>
                  <a:srgbClr val="000066"/>
                </a:solidFill>
              </a:rPr>
              <a:t>Приоритет самооценки – в учебном  процессе наряду с использованием внешней оценки (оценка учителя, </a:t>
            </a:r>
            <a:r>
              <a:rPr lang="ru-RU" sz="2400" dirty="0" err="1">
                <a:solidFill>
                  <a:srgbClr val="000066"/>
                </a:solidFill>
              </a:rPr>
              <a:t>взаимооценка</a:t>
            </a:r>
            <a:r>
              <a:rPr lang="ru-RU" sz="2400" dirty="0">
                <a:solidFill>
                  <a:srgbClr val="000066"/>
                </a:solidFill>
              </a:rPr>
              <a:t>) формируется способность учащихся самостоятельно оценивать результаты своей деятельности. </a:t>
            </a:r>
            <a:endParaRPr lang="ru-RU" sz="2400" dirty="0">
              <a:solidFill>
                <a:srgbClr val="000066"/>
              </a:solidFill>
            </a:endParaRPr>
          </a:p>
        </p:txBody>
      </p:sp>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0000"/>
          <a:stretch>
            <a:fillRect/>
          </a:stretch>
        </p:blipFill>
        <p:spPr bwMode="auto">
          <a:xfrm>
            <a:off x="6156176" y="817466"/>
            <a:ext cx="2594628" cy="2395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65484"/>
          <a:stretch>
            <a:fillRect/>
          </a:stretch>
        </p:blipFill>
        <p:spPr bwMode="auto">
          <a:xfrm>
            <a:off x="522404" y="3422301"/>
            <a:ext cx="1944216" cy="2600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920" y="-2829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2241288" y="620688"/>
            <a:ext cx="5393258" cy="1569660"/>
          </a:xfrm>
          <a:prstGeom prst="rect">
            <a:avLst/>
          </a:prstGeom>
        </p:spPr>
        <p:txBody>
          <a:bodyPr wrap="square">
            <a:spAutoFit/>
          </a:bodyPr>
          <a:lstStyle/>
          <a:p>
            <a:r>
              <a:rPr lang="ru-RU" sz="2400" dirty="0" smtClean="0">
                <a:solidFill>
                  <a:srgbClr val="000066"/>
                </a:solidFill>
              </a:rPr>
              <a:t>Что </a:t>
            </a:r>
            <a:r>
              <a:rPr lang="ru-RU" sz="2400" dirty="0">
                <a:solidFill>
                  <a:srgbClr val="000066"/>
                </a:solidFill>
              </a:rPr>
              <a:t>нужно оценивать, </a:t>
            </a:r>
            <a:endParaRPr lang="ru-RU" sz="2400" dirty="0">
              <a:solidFill>
                <a:srgbClr val="000066"/>
              </a:solidFill>
            </a:endParaRPr>
          </a:p>
          <a:p>
            <a:r>
              <a:rPr lang="ru-RU" sz="2400" dirty="0">
                <a:solidFill>
                  <a:srgbClr val="000066"/>
                </a:solidFill>
              </a:rPr>
              <a:t>как оценивать, </a:t>
            </a:r>
            <a:endParaRPr lang="ru-RU" sz="2400" dirty="0">
              <a:solidFill>
                <a:srgbClr val="000066"/>
              </a:solidFill>
            </a:endParaRPr>
          </a:p>
          <a:p>
            <a:r>
              <a:rPr lang="ru-RU" sz="2400" dirty="0">
                <a:solidFill>
                  <a:srgbClr val="000066"/>
                </a:solidFill>
              </a:rPr>
              <a:t>зачем оценивать, </a:t>
            </a:r>
            <a:endParaRPr lang="ru-RU" sz="2400" dirty="0">
              <a:solidFill>
                <a:srgbClr val="000066"/>
              </a:solidFill>
            </a:endParaRPr>
          </a:p>
          <a:p>
            <a:r>
              <a:rPr lang="ru-RU" sz="2400" dirty="0">
                <a:solidFill>
                  <a:srgbClr val="000066"/>
                </a:solidFill>
              </a:rPr>
              <a:t>какие формы оценок существуют. </a:t>
            </a:r>
            <a:endParaRPr lang="ru-RU" sz="2400" dirty="0">
              <a:solidFill>
                <a:srgbClr val="000066"/>
              </a:solidFill>
            </a:endParaRPr>
          </a:p>
        </p:txBody>
      </p:sp>
      <p:sp>
        <p:nvSpPr>
          <p:cNvPr id="7" name="Прямоугольник 6"/>
          <p:cNvSpPr/>
          <p:nvPr/>
        </p:nvSpPr>
        <p:spPr>
          <a:xfrm>
            <a:off x="899592" y="2551837"/>
            <a:ext cx="7560840" cy="1938992"/>
          </a:xfrm>
          <a:prstGeom prst="rect">
            <a:avLst/>
          </a:prstGeom>
        </p:spPr>
        <p:txBody>
          <a:bodyPr wrap="square">
            <a:spAutoFit/>
          </a:bodyPr>
          <a:lstStyle/>
          <a:p>
            <a:pPr algn="just"/>
            <a:r>
              <a:rPr lang="ru-RU" sz="2400" dirty="0" smtClean="0">
                <a:solidFill>
                  <a:srgbClr val="000066"/>
                </a:solidFill>
              </a:rPr>
              <a:t> </a:t>
            </a:r>
            <a:r>
              <a:rPr lang="ru-RU" sz="2400" dirty="0">
                <a:solidFill>
                  <a:srgbClr val="C00000"/>
                </a:solidFill>
              </a:rPr>
              <a:t>Приоритет самооценки </a:t>
            </a:r>
            <a:r>
              <a:rPr lang="ru-RU" sz="2400" dirty="0">
                <a:solidFill>
                  <a:srgbClr val="000066"/>
                </a:solidFill>
              </a:rPr>
              <a:t>– в учебном  процессе наряду с использованием внешней оценки (оценка учителя, </a:t>
            </a:r>
            <a:r>
              <a:rPr lang="ru-RU" sz="2400" dirty="0" err="1">
                <a:solidFill>
                  <a:srgbClr val="000066"/>
                </a:solidFill>
              </a:rPr>
              <a:t>взаимооценка</a:t>
            </a:r>
            <a:r>
              <a:rPr lang="ru-RU" sz="2400" dirty="0">
                <a:solidFill>
                  <a:srgbClr val="000066"/>
                </a:solidFill>
              </a:rPr>
              <a:t>) формируется способность учащихся самостоятельно оценивать результаты своей деятельности. </a:t>
            </a:r>
            <a:endParaRPr lang="ru-RU" sz="2400" dirty="0">
              <a:solidFill>
                <a:srgbClr val="000066"/>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2245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043608" y="908720"/>
            <a:ext cx="7416824" cy="2585323"/>
          </a:xfrm>
          <a:prstGeom prst="rect">
            <a:avLst/>
          </a:prstGeom>
        </p:spPr>
        <p:txBody>
          <a:bodyPr wrap="square">
            <a:spAutoFit/>
          </a:bodyPr>
          <a:lstStyle/>
          <a:p>
            <a:endParaRPr lang="ru-RU" dirty="0"/>
          </a:p>
          <a:p>
            <a:pPr marL="342900" indent="-342900">
              <a:buFont typeface="Arial" panose="020B0604020202020204" pitchFamily="34" charset="0"/>
              <a:buChar char="•"/>
            </a:pPr>
            <a:r>
              <a:rPr lang="ru-RU" sz="2400" dirty="0" smtClean="0">
                <a:solidFill>
                  <a:srgbClr val="000066"/>
                </a:solidFill>
              </a:rPr>
              <a:t>Предварительный  </a:t>
            </a:r>
            <a:r>
              <a:rPr lang="ru-RU" sz="2400" dirty="0">
                <a:solidFill>
                  <a:srgbClr val="000066"/>
                </a:solidFill>
              </a:rPr>
              <a:t>проверяет уровень готовности к выполнению заданий, к решению задач.</a:t>
            </a:r>
            <a:endParaRPr lang="ru-RU" sz="2400" dirty="0">
              <a:solidFill>
                <a:srgbClr val="000066"/>
              </a:solidFill>
            </a:endParaRPr>
          </a:p>
          <a:p>
            <a:pPr marL="342900" indent="-342900">
              <a:buFont typeface="Arial" panose="020B0604020202020204" pitchFamily="34" charset="0"/>
              <a:buChar char="•"/>
            </a:pPr>
            <a:r>
              <a:rPr lang="ru-RU" sz="2400" dirty="0" smtClean="0">
                <a:solidFill>
                  <a:srgbClr val="000066"/>
                </a:solidFill>
              </a:rPr>
              <a:t>Процессуальный </a:t>
            </a:r>
            <a:r>
              <a:rPr lang="ru-RU" sz="2400" dirty="0">
                <a:solidFill>
                  <a:srgbClr val="000066"/>
                </a:solidFill>
              </a:rPr>
              <a:t>(контроль в процессе выполнения устной и письменной работы).</a:t>
            </a:r>
            <a:endParaRPr lang="ru-RU" sz="2400" dirty="0">
              <a:solidFill>
                <a:srgbClr val="000066"/>
              </a:solidFill>
            </a:endParaRPr>
          </a:p>
          <a:p>
            <a:pPr marL="342900" indent="-342900">
              <a:buFont typeface="Arial" panose="020B0604020202020204" pitchFamily="34" charset="0"/>
              <a:buChar char="•"/>
            </a:pPr>
            <a:r>
              <a:rPr lang="ru-RU" sz="2400" dirty="0" smtClean="0">
                <a:solidFill>
                  <a:srgbClr val="000066"/>
                </a:solidFill>
              </a:rPr>
              <a:t>Итоговый </a:t>
            </a:r>
            <a:r>
              <a:rPr lang="ru-RU" sz="2400" dirty="0">
                <a:solidFill>
                  <a:srgbClr val="000066"/>
                </a:solidFill>
              </a:rPr>
              <a:t>контроль или контроль </a:t>
            </a:r>
            <a:r>
              <a:rPr lang="ru-RU" sz="2400" dirty="0" smtClean="0">
                <a:solidFill>
                  <a:srgbClr val="000066"/>
                </a:solidFill>
              </a:rPr>
              <a:t>по </a:t>
            </a:r>
            <a:r>
              <a:rPr lang="ru-RU" sz="2400" dirty="0">
                <a:solidFill>
                  <a:srgbClr val="000066"/>
                </a:solidFill>
              </a:rPr>
              <a:t>результату ( по завершению задания</a:t>
            </a:r>
            <a:r>
              <a:rPr lang="ru-RU" sz="2400" dirty="0" smtClean="0">
                <a:solidFill>
                  <a:srgbClr val="000066"/>
                </a:solidFill>
              </a:rPr>
              <a:t>).</a:t>
            </a:r>
            <a:endParaRPr lang="ru-RU" sz="2400" dirty="0">
              <a:solidFill>
                <a:srgbClr val="000066"/>
              </a:solidFill>
            </a:endParaRPr>
          </a:p>
        </p:txBody>
      </p:sp>
      <p:sp>
        <p:nvSpPr>
          <p:cNvPr id="5" name="Прямоугольник 4"/>
          <p:cNvSpPr/>
          <p:nvPr/>
        </p:nvSpPr>
        <p:spPr>
          <a:xfrm>
            <a:off x="2806295" y="380731"/>
            <a:ext cx="3891450" cy="523220"/>
          </a:xfrm>
          <a:prstGeom prst="rect">
            <a:avLst/>
          </a:prstGeom>
        </p:spPr>
        <p:txBody>
          <a:bodyPr wrap="none">
            <a:spAutoFit/>
          </a:bodyPr>
          <a:lstStyle/>
          <a:p>
            <a:r>
              <a:rPr lang="ru-RU" sz="2800" b="1" dirty="0">
                <a:solidFill>
                  <a:srgbClr val="C00000"/>
                </a:solidFill>
                <a:latin typeface="+mj-lt"/>
              </a:rPr>
              <a:t>ВИДЫ САМОКОНТРОЛЯ</a:t>
            </a:r>
            <a:endParaRPr lang="ru-RU" sz="2800" b="1" dirty="0">
              <a:solidFill>
                <a:srgbClr val="C00000"/>
              </a:solidFill>
              <a:latin typeface="+mj-lt"/>
            </a:endParaRPr>
          </a:p>
        </p:txBody>
      </p:sp>
      <p:pic>
        <p:nvPicPr>
          <p:cNvPr id="2050" name="Picture 2" descr="D:\Документы\Мама\фото\выпуск 2014-15\уроки 1 класс\IMG_040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9788" y="3494043"/>
            <a:ext cx="4187957" cy="31409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753778" y="999892"/>
            <a:ext cx="7418622" cy="2308324"/>
          </a:xfrm>
          <a:prstGeom prst="rect">
            <a:avLst/>
          </a:prstGeom>
        </p:spPr>
        <p:txBody>
          <a:bodyPr wrap="square">
            <a:spAutoFit/>
          </a:bodyPr>
          <a:lstStyle/>
          <a:p>
            <a:pPr algn="just"/>
            <a:r>
              <a:rPr lang="ru-RU" sz="2400" dirty="0">
                <a:solidFill>
                  <a:srgbClr val="000066"/>
                </a:solidFill>
              </a:rPr>
              <a:t>В процессе поиска способов решения учебной задачи ученику надо во внутреннем плане проиграть различные предполагаемые способы действия и сопоставить с ожидаемыми результатами. Т.е. представил результат – выбрал путь решения – выполнил – сопоставил с ожидаемыми результатами. </a:t>
            </a:r>
            <a:endParaRPr lang="ru-RU" sz="2400" dirty="0">
              <a:solidFill>
                <a:srgbClr val="000066"/>
              </a:solidFill>
            </a:endParaRPr>
          </a:p>
        </p:txBody>
      </p:sp>
      <p:sp>
        <p:nvSpPr>
          <p:cNvPr id="5" name="Прямоугольник 4"/>
          <p:cNvSpPr/>
          <p:nvPr/>
        </p:nvSpPr>
        <p:spPr>
          <a:xfrm>
            <a:off x="2915816" y="476672"/>
            <a:ext cx="3148298" cy="523220"/>
          </a:xfrm>
          <a:prstGeom prst="rect">
            <a:avLst/>
          </a:prstGeom>
        </p:spPr>
        <p:txBody>
          <a:bodyPr wrap="none">
            <a:spAutoFit/>
          </a:bodyPr>
          <a:lstStyle/>
          <a:p>
            <a:r>
              <a:rPr lang="ru-RU" sz="2800" b="1" dirty="0">
                <a:solidFill>
                  <a:srgbClr val="C00000"/>
                </a:solidFill>
              </a:rPr>
              <a:t>Предварительный </a:t>
            </a:r>
            <a:endParaRPr lang="ru-RU" sz="2800" b="1" dirty="0">
              <a:solidFill>
                <a:srgbClr val="C00000"/>
              </a:solidFill>
            </a:endParaRPr>
          </a:p>
        </p:txBody>
      </p:sp>
      <p:sp>
        <p:nvSpPr>
          <p:cNvPr id="6" name="Прямоугольник 5"/>
          <p:cNvSpPr/>
          <p:nvPr/>
        </p:nvSpPr>
        <p:spPr>
          <a:xfrm>
            <a:off x="730376" y="3340352"/>
            <a:ext cx="8065795" cy="3046988"/>
          </a:xfrm>
          <a:prstGeom prst="rect">
            <a:avLst/>
          </a:prstGeom>
        </p:spPr>
        <p:txBody>
          <a:bodyPr wrap="square">
            <a:spAutoFit/>
          </a:bodyPr>
          <a:lstStyle/>
          <a:p>
            <a:r>
              <a:rPr lang="ru-RU" sz="2400" dirty="0">
                <a:solidFill>
                  <a:srgbClr val="000066"/>
                </a:solidFill>
              </a:rPr>
              <a:t>Назначение контроля: </a:t>
            </a:r>
            <a:endParaRPr lang="ru-RU" sz="2400" dirty="0">
              <a:solidFill>
                <a:srgbClr val="000066"/>
              </a:solidFill>
            </a:endParaRPr>
          </a:p>
          <a:p>
            <a:r>
              <a:rPr lang="ru-RU" sz="2400" dirty="0">
                <a:solidFill>
                  <a:srgbClr val="000066"/>
                </a:solidFill>
              </a:rPr>
              <a:t>•	обеспечить понимание, т. е. сделать задачу более осознаваемой в последовательном выполнении действий</a:t>
            </a:r>
            <a:endParaRPr lang="ru-RU" sz="2400" dirty="0">
              <a:solidFill>
                <a:srgbClr val="000066"/>
              </a:solidFill>
            </a:endParaRPr>
          </a:p>
          <a:p>
            <a:r>
              <a:rPr lang="ru-RU" sz="2400" dirty="0">
                <a:solidFill>
                  <a:srgbClr val="000066"/>
                </a:solidFill>
              </a:rPr>
              <a:t>•	предварительный контроль проверяет исходное состояние к выполнению задания, к решению задач</a:t>
            </a:r>
            <a:endParaRPr lang="ru-RU" sz="2400" dirty="0">
              <a:solidFill>
                <a:srgbClr val="000066"/>
              </a:solidFill>
            </a:endParaRPr>
          </a:p>
          <a:p>
            <a:r>
              <a:rPr lang="ru-RU" sz="2400" dirty="0">
                <a:solidFill>
                  <a:srgbClr val="000066"/>
                </a:solidFill>
              </a:rPr>
              <a:t>•	обеспечить целенаправленность предстоящих действий.</a:t>
            </a:r>
            <a:endParaRPr lang="ru-RU" sz="2400" dirty="0">
              <a:solidFill>
                <a:srgbClr val="000066"/>
              </a:solidFill>
            </a:endParaRPr>
          </a:p>
          <a:p>
            <a:r>
              <a:rPr lang="ru-RU" sz="2400" dirty="0">
                <a:solidFill>
                  <a:srgbClr val="000066"/>
                </a:solidFill>
              </a:rPr>
              <a:t>•	фиксирование ошибочного действия</a:t>
            </a:r>
            <a:endParaRPr lang="ru-RU" sz="2400" dirty="0">
              <a:solidFill>
                <a:srgbClr val="000066"/>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539552" y="1015041"/>
            <a:ext cx="4572000" cy="461665"/>
          </a:xfrm>
          <a:prstGeom prst="rect">
            <a:avLst/>
          </a:prstGeom>
        </p:spPr>
        <p:txBody>
          <a:bodyPr>
            <a:spAutoFit/>
          </a:bodyPr>
          <a:lstStyle/>
          <a:p>
            <a:r>
              <a:rPr lang="ru-RU" sz="2400" dirty="0" smtClean="0">
                <a:solidFill>
                  <a:srgbClr val="000066"/>
                </a:solidFill>
              </a:rPr>
              <a:t>1.   Ориентировка</a:t>
            </a:r>
            <a:r>
              <a:rPr lang="ru-RU" sz="2400" dirty="0">
                <a:solidFill>
                  <a:srgbClr val="000066"/>
                </a:solidFill>
              </a:rPr>
              <a:t>.</a:t>
            </a:r>
            <a:endParaRPr lang="ru-RU" sz="2400" dirty="0">
              <a:solidFill>
                <a:srgbClr val="000066"/>
              </a:solidFill>
            </a:endParaRPr>
          </a:p>
        </p:txBody>
      </p:sp>
      <p:sp>
        <p:nvSpPr>
          <p:cNvPr id="5" name="Прямоугольник 4"/>
          <p:cNvSpPr/>
          <p:nvPr/>
        </p:nvSpPr>
        <p:spPr>
          <a:xfrm>
            <a:off x="3923928" y="404664"/>
            <a:ext cx="1674433" cy="523220"/>
          </a:xfrm>
          <a:prstGeom prst="rect">
            <a:avLst/>
          </a:prstGeom>
        </p:spPr>
        <p:txBody>
          <a:bodyPr wrap="none">
            <a:spAutoFit/>
          </a:bodyPr>
          <a:lstStyle/>
          <a:p>
            <a:r>
              <a:rPr lang="ru-RU" sz="2800" b="1" dirty="0">
                <a:solidFill>
                  <a:srgbClr val="C00000"/>
                </a:solidFill>
                <a:latin typeface="+mj-lt"/>
              </a:rPr>
              <a:t>Приемы: </a:t>
            </a:r>
            <a:endParaRPr lang="ru-RU" sz="2800" b="1" dirty="0">
              <a:solidFill>
                <a:srgbClr val="C00000"/>
              </a:solidFill>
              <a:latin typeface="+mj-lt"/>
            </a:endParaRPr>
          </a:p>
        </p:txBody>
      </p:sp>
      <p:sp>
        <p:nvSpPr>
          <p:cNvPr id="6" name="Прямоугольник 5"/>
          <p:cNvSpPr/>
          <p:nvPr/>
        </p:nvSpPr>
        <p:spPr>
          <a:xfrm>
            <a:off x="517848" y="1469055"/>
            <a:ext cx="8230616" cy="2677656"/>
          </a:xfrm>
          <a:prstGeom prst="rect">
            <a:avLst/>
          </a:prstGeom>
        </p:spPr>
        <p:txBody>
          <a:bodyPr wrap="square">
            <a:spAutoFit/>
          </a:bodyPr>
          <a:lstStyle/>
          <a:p>
            <a:pPr marL="457200" indent="-457200">
              <a:buAutoNum type="arabicPeriod" startAt="2"/>
            </a:pPr>
            <a:r>
              <a:rPr lang="ru-RU" sz="2400" dirty="0" smtClean="0">
                <a:solidFill>
                  <a:srgbClr val="000066"/>
                </a:solidFill>
              </a:rPr>
              <a:t>Определение </a:t>
            </a:r>
            <a:r>
              <a:rPr lang="ru-RU" sz="2400" dirty="0">
                <a:solidFill>
                  <a:srgbClr val="000066"/>
                </a:solidFill>
              </a:rPr>
              <a:t>плана или хода выполнения </a:t>
            </a:r>
            <a:r>
              <a:rPr lang="ru-RU" sz="2400" dirty="0" smtClean="0">
                <a:solidFill>
                  <a:srgbClr val="000066"/>
                </a:solidFill>
              </a:rPr>
              <a:t>задания</a:t>
            </a:r>
            <a:endParaRPr lang="ru-RU" sz="2400" dirty="0" smtClean="0">
              <a:solidFill>
                <a:srgbClr val="000066"/>
              </a:solidFill>
            </a:endParaRPr>
          </a:p>
          <a:p>
            <a:r>
              <a:rPr lang="ru-RU" sz="2400" dirty="0">
                <a:solidFill>
                  <a:srgbClr val="000066"/>
                </a:solidFill>
              </a:rPr>
              <a:t> </a:t>
            </a:r>
            <a:r>
              <a:rPr lang="ru-RU" sz="2400" dirty="0" smtClean="0">
                <a:solidFill>
                  <a:srgbClr val="000066"/>
                </a:solidFill>
              </a:rPr>
              <a:t>      </a:t>
            </a:r>
            <a:r>
              <a:rPr lang="ru-RU" sz="2400" dirty="0">
                <a:solidFill>
                  <a:srgbClr val="000066"/>
                </a:solidFill>
              </a:rPr>
              <a:t>(по алгоритму, по памятке</a:t>
            </a:r>
            <a:r>
              <a:rPr lang="ru-RU" sz="2400" dirty="0" smtClean="0">
                <a:solidFill>
                  <a:srgbClr val="000066"/>
                </a:solidFill>
              </a:rPr>
              <a:t>).</a:t>
            </a:r>
            <a:endParaRPr lang="ru-RU" sz="2400" dirty="0" smtClean="0">
              <a:solidFill>
                <a:srgbClr val="000066"/>
              </a:solidFill>
            </a:endParaRPr>
          </a:p>
          <a:p>
            <a:pPr marL="457200" indent="-457200">
              <a:buAutoNum type="arabicPeriod" startAt="3"/>
            </a:pPr>
            <a:r>
              <a:rPr lang="ru-RU" sz="2400" dirty="0" err="1" smtClean="0">
                <a:solidFill>
                  <a:srgbClr val="000066"/>
                </a:solidFill>
              </a:rPr>
              <a:t>Самоинструктаж</a:t>
            </a:r>
            <a:r>
              <a:rPr lang="ru-RU" sz="2400" dirty="0" smtClean="0">
                <a:solidFill>
                  <a:srgbClr val="000066"/>
                </a:solidFill>
              </a:rPr>
              <a:t> </a:t>
            </a:r>
            <a:r>
              <a:rPr lang="ru-RU" sz="2400" dirty="0">
                <a:solidFill>
                  <a:srgbClr val="000066"/>
                </a:solidFill>
              </a:rPr>
              <a:t>или </a:t>
            </a:r>
            <a:r>
              <a:rPr lang="ru-RU" sz="2400" dirty="0" err="1" smtClean="0">
                <a:solidFill>
                  <a:srgbClr val="000066"/>
                </a:solidFill>
              </a:rPr>
              <a:t>взаимоинструктаж</a:t>
            </a:r>
            <a:r>
              <a:rPr lang="ru-RU" sz="2400" dirty="0" smtClean="0">
                <a:solidFill>
                  <a:srgbClr val="000066"/>
                </a:solidFill>
              </a:rPr>
              <a:t>.</a:t>
            </a:r>
            <a:endParaRPr lang="ru-RU" sz="2400" dirty="0" smtClean="0">
              <a:solidFill>
                <a:srgbClr val="000066"/>
              </a:solidFill>
            </a:endParaRPr>
          </a:p>
          <a:p>
            <a:pPr marL="457200" indent="-457200">
              <a:buAutoNum type="arabicPeriod" startAt="3"/>
            </a:pPr>
            <a:r>
              <a:rPr lang="ru-RU" sz="2400" dirty="0">
                <a:solidFill>
                  <a:srgbClr val="000066"/>
                </a:solidFill>
              </a:rPr>
              <a:t>Фиксирование ошибочного </a:t>
            </a:r>
            <a:r>
              <a:rPr lang="ru-RU" sz="2400" dirty="0" smtClean="0">
                <a:solidFill>
                  <a:srgbClr val="000066"/>
                </a:solidFill>
              </a:rPr>
              <a:t>действия.</a:t>
            </a:r>
            <a:endParaRPr lang="ru-RU" sz="2400" dirty="0" smtClean="0">
              <a:solidFill>
                <a:srgbClr val="000066"/>
              </a:solidFill>
            </a:endParaRPr>
          </a:p>
          <a:p>
            <a:pPr marL="457200" indent="-457200">
              <a:buAutoNum type="arabicPeriod" startAt="3"/>
            </a:pPr>
            <a:r>
              <a:rPr lang="ru-RU" sz="2400" dirty="0">
                <a:solidFill>
                  <a:srgbClr val="000066"/>
                </a:solidFill>
              </a:rPr>
              <a:t>Предупреждение </a:t>
            </a:r>
            <a:r>
              <a:rPr lang="ru-RU" sz="2400" dirty="0" smtClean="0">
                <a:solidFill>
                  <a:srgbClr val="000066"/>
                </a:solidFill>
              </a:rPr>
              <a:t>ошибок.</a:t>
            </a:r>
            <a:endParaRPr lang="ru-RU" sz="2400" dirty="0" smtClean="0">
              <a:solidFill>
                <a:srgbClr val="000066"/>
              </a:solidFill>
            </a:endParaRPr>
          </a:p>
          <a:p>
            <a:pPr marL="457200" indent="-457200">
              <a:buAutoNum type="arabicPeriod" startAt="3"/>
            </a:pPr>
            <a:r>
              <a:rPr lang="ru-RU" sz="2400" dirty="0">
                <a:solidFill>
                  <a:srgbClr val="000066"/>
                </a:solidFill>
              </a:rPr>
              <a:t>«Найди лишнее</a:t>
            </a:r>
            <a:r>
              <a:rPr lang="ru-RU" sz="2400" dirty="0" smtClean="0">
                <a:solidFill>
                  <a:srgbClr val="000066"/>
                </a:solidFill>
              </a:rPr>
              <a:t>».</a:t>
            </a:r>
            <a:endParaRPr lang="ru-RU" sz="2400" dirty="0" smtClean="0">
              <a:solidFill>
                <a:srgbClr val="000066"/>
              </a:solidFill>
            </a:endParaRPr>
          </a:p>
          <a:p>
            <a:pPr marL="457200" indent="-457200">
              <a:buAutoNum type="arabicPeriod" startAt="3"/>
            </a:pPr>
            <a:endParaRPr lang="ru-RU" sz="2400" dirty="0">
              <a:solidFill>
                <a:srgbClr val="000066"/>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115616" y="1127964"/>
            <a:ext cx="7344816" cy="4062651"/>
          </a:xfrm>
          <a:prstGeom prst="rect">
            <a:avLst/>
          </a:prstGeom>
        </p:spPr>
        <p:txBody>
          <a:bodyPr wrap="square">
            <a:spAutoFit/>
          </a:bodyPr>
          <a:lstStyle/>
          <a:p>
            <a:pPr algn="just"/>
            <a:r>
              <a:rPr lang="ru-RU" sz="2400" dirty="0" smtClean="0">
                <a:solidFill>
                  <a:srgbClr val="000066"/>
                </a:solidFill>
              </a:rPr>
              <a:t>(Контроль </a:t>
            </a:r>
            <a:r>
              <a:rPr lang="ru-RU" sz="2400" dirty="0">
                <a:solidFill>
                  <a:srgbClr val="000066"/>
                </a:solidFill>
              </a:rPr>
              <a:t>в процессе выполнения устной и письменной работы) должна сопровождать оценка. Ученик все время сверяет результат и действия с эталоном, и это входит в привычку.</a:t>
            </a:r>
            <a:endParaRPr lang="ru-RU" sz="2400" dirty="0">
              <a:solidFill>
                <a:srgbClr val="000066"/>
              </a:solidFill>
            </a:endParaRPr>
          </a:p>
          <a:p>
            <a:pPr algn="just"/>
            <a:r>
              <a:rPr lang="ru-RU" sz="2400" dirty="0">
                <a:solidFill>
                  <a:srgbClr val="000066"/>
                </a:solidFill>
              </a:rPr>
              <a:t>Процессуальный контроль может быть:</a:t>
            </a:r>
            <a:endParaRPr lang="ru-RU" sz="2400" dirty="0">
              <a:solidFill>
                <a:srgbClr val="000066"/>
              </a:solidFill>
            </a:endParaRPr>
          </a:p>
          <a:p>
            <a:pPr algn="just"/>
            <a:r>
              <a:rPr lang="ru-RU" sz="2400" dirty="0">
                <a:solidFill>
                  <a:srgbClr val="000066"/>
                </a:solidFill>
              </a:rPr>
              <a:t>-в устной </a:t>
            </a:r>
            <a:r>
              <a:rPr lang="ru-RU" sz="2400" dirty="0" smtClean="0">
                <a:solidFill>
                  <a:srgbClr val="000066"/>
                </a:solidFill>
              </a:rPr>
              <a:t>форме;</a:t>
            </a:r>
            <a:endParaRPr lang="ru-RU" sz="2400" dirty="0">
              <a:solidFill>
                <a:srgbClr val="000066"/>
              </a:solidFill>
            </a:endParaRPr>
          </a:p>
          <a:p>
            <a:pPr algn="just"/>
            <a:r>
              <a:rPr lang="ru-RU" sz="2400" dirty="0">
                <a:solidFill>
                  <a:srgbClr val="000066"/>
                </a:solidFill>
              </a:rPr>
              <a:t>-в письменной </a:t>
            </a:r>
            <a:r>
              <a:rPr lang="ru-RU" sz="2400" dirty="0" smtClean="0">
                <a:solidFill>
                  <a:srgbClr val="000066"/>
                </a:solidFill>
              </a:rPr>
              <a:t>форме.</a:t>
            </a:r>
            <a:endParaRPr lang="ru-RU" sz="2400" dirty="0" smtClean="0">
              <a:solidFill>
                <a:srgbClr val="000066"/>
              </a:solidFill>
            </a:endParaRPr>
          </a:p>
          <a:p>
            <a:pPr algn="just"/>
            <a:r>
              <a:rPr lang="ru-RU" sz="2400" dirty="0">
                <a:solidFill>
                  <a:srgbClr val="000066"/>
                </a:solidFill>
              </a:rPr>
              <a:t>Назначение:</a:t>
            </a:r>
            <a:endParaRPr lang="ru-RU" sz="2400" dirty="0">
              <a:solidFill>
                <a:srgbClr val="000066"/>
              </a:solidFill>
            </a:endParaRPr>
          </a:p>
          <a:p>
            <a:pPr algn="just"/>
            <a:r>
              <a:rPr lang="ru-RU" sz="2400" dirty="0">
                <a:solidFill>
                  <a:srgbClr val="000066"/>
                </a:solidFill>
              </a:rPr>
              <a:t>-обеспечить произвольность </a:t>
            </a:r>
            <a:r>
              <a:rPr lang="ru-RU" sz="2400" dirty="0" smtClean="0">
                <a:solidFill>
                  <a:srgbClr val="000066"/>
                </a:solidFill>
              </a:rPr>
              <a:t>внимания;</a:t>
            </a:r>
            <a:endParaRPr lang="ru-RU" sz="2400" dirty="0">
              <a:solidFill>
                <a:srgbClr val="000066"/>
              </a:solidFill>
            </a:endParaRPr>
          </a:p>
          <a:p>
            <a:pPr algn="just"/>
            <a:r>
              <a:rPr lang="ru-RU" sz="2400" dirty="0">
                <a:solidFill>
                  <a:srgbClr val="000066"/>
                </a:solidFill>
              </a:rPr>
              <a:t>-оперативное видение </a:t>
            </a:r>
            <a:r>
              <a:rPr lang="ru-RU" sz="2400" dirty="0" smtClean="0">
                <a:solidFill>
                  <a:srgbClr val="000066"/>
                </a:solidFill>
              </a:rPr>
              <a:t>ошибки.</a:t>
            </a:r>
            <a:endParaRPr lang="ru-RU" sz="2400" dirty="0">
              <a:solidFill>
                <a:srgbClr val="000066"/>
              </a:solidFill>
            </a:endParaRPr>
          </a:p>
          <a:p>
            <a:endParaRPr lang="ru-RU" dirty="0"/>
          </a:p>
        </p:txBody>
      </p:sp>
      <p:sp>
        <p:nvSpPr>
          <p:cNvPr id="5" name="Прямоугольник 4"/>
          <p:cNvSpPr/>
          <p:nvPr/>
        </p:nvSpPr>
        <p:spPr>
          <a:xfrm>
            <a:off x="3142602" y="548680"/>
            <a:ext cx="4448910" cy="523220"/>
          </a:xfrm>
          <a:prstGeom prst="rect">
            <a:avLst/>
          </a:prstGeom>
        </p:spPr>
        <p:txBody>
          <a:bodyPr wrap="none">
            <a:spAutoFit/>
          </a:bodyPr>
          <a:lstStyle/>
          <a:p>
            <a:r>
              <a:rPr lang="ru-RU" sz="2800" b="1" dirty="0">
                <a:solidFill>
                  <a:srgbClr val="C00000"/>
                </a:solidFill>
                <a:latin typeface="+mj-lt"/>
              </a:rPr>
              <a:t>Процессуальный контроль </a:t>
            </a:r>
            <a:endParaRPr lang="ru-RU" sz="2800" b="1" dirty="0">
              <a:solidFill>
                <a:srgbClr val="C00000"/>
              </a:solidFill>
              <a:latin typeface="+mj-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95536" y="548029"/>
            <a:ext cx="8352928" cy="6001643"/>
          </a:xfrm>
          <a:prstGeom prst="rect">
            <a:avLst/>
          </a:prstGeom>
        </p:spPr>
        <p:txBody>
          <a:bodyPr wrap="square">
            <a:spAutoFit/>
          </a:bodyPr>
          <a:lstStyle/>
          <a:p>
            <a:pPr marL="457200" indent="-457200" algn="just">
              <a:buAutoNum type="arabicPeriod"/>
            </a:pPr>
            <a:r>
              <a:rPr lang="ru-RU" sz="2400" dirty="0" smtClean="0">
                <a:solidFill>
                  <a:srgbClr val="000066"/>
                </a:solidFill>
              </a:rPr>
              <a:t>Проговаривание </a:t>
            </a:r>
            <a:r>
              <a:rPr lang="ru-RU" sz="2400" dirty="0">
                <a:solidFill>
                  <a:srgbClr val="000066"/>
                </a:solidFill>
              </a:rPr>
              <a:t>в устной форме (комментирование свернутое или развернутое или сопровождение) целесообразнее проводить на подготовительном этапе усвоения (с новым вычислительным приемом, с любым видом языкового разбора</a:t>
            </a:r>
            <a:r>
              <a:rPr lang="ru-RU" sz="2400" dirty="0" smtClean="0">
                <a:solidFill>
                  <a:srgbClr val="000066"/>
                </a:solidFill>
              </a:rPr>
              <a:t>).</a:t>
            </a:r>
            <a:endParaRPr lang="ru-RU" sz="2400" dirty="0" smtClean="0">
              <a:solidFill>
                <a:srgbClr val="000066"/>
              </a:solidFill>
            </a:endParaRPr>
          </a:p>
          <a:p>
            <a:pPr marL="457200" indent="-457200" algn="just">
              <a:buAutoNum type="arabicPeriod"/>
            </a:pPr>
            <a:r>
              <a:rPr lang="ru-RU" sz="2400" dirty="0" smtClean="0">
                <a:solidFill>
                  <a:srgbClr val="000066"/>
                </a:solidFill>
              </a:rPr>
              <a:t>Один </a:t>
            </a:r>
            <a:r>
              <a:rPr lang="ru-RU" sz="2400" dirty="0">
                <a:solidFill>
                  <a:srgbClr val="000066"/>
                </a:solidFill>
              </a:rPr>
              <a:t>объясняет, другой комментирует (в т. ч. комментирование цепочкой</a:t>
            </a:r>
            <a:r>
              <a:rPr lang="ru-RU" sz="2400" dirty="0" smtClean="0">
                <a:solidFill>
                  <a:srgbClr val="000066"/>
                </a:solidFill>
              </a:rPr>
              <a:t>).</a:t>
            </a:r>
            <a:endParaRPr lang="ru-RU" sz="2400" dirty="0">
              <a:solidFill>
                <a:srgbClr val="000066"/>
              </a:solidFill>
            </a:endParaRPr>
          </a:p>
          <a:p>
            <a:pPr marL="457200" indent="-457200" algn="just">
              <a:buAutoNum type="arabicPeriod"/>
            </a:pPr>
            <a:r>
              <a:rPr lang="ru-RU" sz="2400" dirty="0" smtClean="0">
                <a:solidFill>
                  <a:srgbClr val="000066"/>
                </a:solidFill>
              </a:rPr>
              <a:t>Ставить </a:t>
            </a:r>
            <a:r>
              <a:rPr lang="ru-RU" sz="2400" dirty="0">
                <a:solidFill>
                  <a:srgbClr val="000066"/>
                </a:solidFill>
              </a:rPr>
              <a:t>вопросы  (вести запись) по тексту (по ходу чтения</a:t>
            </a:r>
            <a:r>
              <a:rPr lang="ru-RU" sz="2400" dirty="0" smtClean="0">
                <a:solidFill>
                  <a:srgbClr val="000066"/>
                </a:solidFill>
              </a:rPr>
              <a:t>).</a:t>
            </a:r>
            <a:endParaRPr lang="ru-RU" sz="2400" dirty="0">
              <a:solidFill>
                <a:srgbClr val="000066"/>
              </a:solidFill>
            </a:endParaRPr>
          </a:p>
          <a:p>
            <a:pPr marL="457200" indent="-457200" algn="just">
              <a:buAutoNum type="arabicPeriod"/>
            </a:pPr>
            <a:r>
              <a:rPr lang="ru-RU" sz="2400" dirty="0" smtClean="0">
                <a:solidFill>
                  <a:srgbClr val="000066"/>
                </a:solidFill>
              </a:rPr>
              <a:t>Пометки </a:t>
            </a:r>
            <a:r>
              <a:rPr lang="ru-RU" sz="2400" dirty="0">
                <a:solidFill>
                  <a:srgbClr val="000066"/>
                </a:solidFill>
              </a:rPr>
              <a:t>на полях (+ знаю-умею, ? не понимаю, сомневаюсь, - не знаю, не умею</a:t>
            </a:r>
            <a:r>
              <a:rPr lang="ru-RU" sz="2400" dirty="0" smtClean="0">
                <a:solidFill>
                  <a:srgbClr val="000066"/>
                </a:solidFill>
              </a:rPr>
              <a:t>).</a:t>
            </a:r>
            <a:endParaRPr lang="ru-RU" sz="2400" dirty="0">
              <a:solidFill>
                <a:srgbClr val="000066"/>
              </a:solidFill>
            </a:endParaRPr>
          </a:p>
          <a:p>
            <a:pPr marL="457200" indent="-457200" algn="just">
              <a:buAutoNum type="arabicPeriod"/>
            </a:pPr>
            <a:r>
              <a:rPr lang="ru-RU" sz="2400" dirty="0" smtClean="0">
                <a:solidFill>
                  <a:srgbClr val="000066"/>
                </a:solidFill>
              </a:rPr>
              <a:t>Выделение </a:t>
            </a:r>
            <a:r>
              <a:rPr lang="ru-RU" sz="2400" dirty="0">
                <a:solidFill>
                  <a:srgbClr val="000066"/>
                </a:solidFill>
              </a:rPr>
              <a:t>орфограмм, письмо с дырками</a:t>
            </a:r>
            <a:r>
              <a:rPr lang="ru-RU" sz="2400" dirty="0" smtClean="0">
                <a:solidFill>
                  <a:srgbClr val="000066"/>
                </a:solidFill>
              </a:rPr>
              <a:t>.</a:t>
            </a:r>
            <a:endParaRPr lang="ru-RU" sz="2400" dirty="0" smtClean="0">
              <a:solidFill>
                <a:srgbClr val="000066"/>
              </a:solidFill>
            </a:endParaRPr>
          </a:p>
          <a:p>
            <a:pPr marL="457200" indent="-457200" algn="just">
              <a:buAutoNum type="arabicPeriod"/>
            </a:pPr>
            <a:r>
              <a:rPr lang="ru-RU" sz="2400" dirty="0" smtClean="0">
                <a:solidFill>
                  <a:srgbClr val="000066"/>
                </a:solidFill>
              </a:rPr>
              <a:t> </a:t>
            </a:r>
            <a:r>
              <a:rPr lang="ru-RU" sz="2400" dirty="0">
                <a:solidFill>
                  <a:srgbClr val="000066"/>
                </a:solidFill>
              </a:rPr>
              <a:t>Составление плана действий (алгоритм) (в групповой, индивидуальной работе учащиеся устанавливают порядок действий по применению …)</a:t>
            </a:r>
            <a:endParaRPr lang="ru-RU" sz="2400" dirty="0">
              <a:solidFill>
                <a:srgbClr val="000066"/>
              </a:solidFill>
            </a:endParaRPr>
          </a:p>
          <a:p>
            <a:pPr marL="457200" indent="-457200" algn="just">
              <a:buAutoNum type="arabicPeriod"/>
            </a:pPr>
            <a:r>
              <a:rPr lang="ru-RU" sz="2400" dirty="0" smtClean="0">
                <a:solidFill>
                  <a:srgbClr val="000066"/>
                </a:solidFill>
              </a:rPr>
              <a:t>Фиксирование </a:t>
            </a:r>
            <a:r>
              <a:rPr lang="ru-RU" sz="2400" dirty="0">
                <a:solidFill>
                  <a:srgbClr val="000066"/>
                </a:solidFill>
              </a:rPr>
              <a:t>хода работы в инструкции, плане действий (поставлю +, т.к. этот шаг я сделал</a:t>
            </a:r>
            <a:r>
              <a:rPr lang="ru-RU" sz="2400" dirty="0" smtClean="0">
                <a:solidFill>
                  <a:srgbClr val="000066"/>
                </a:solidFill>
              </a:rPr>
              <a:t>)</a:t>
            </a:r>
            <a:endParaRPr lang="ru-RU" sz="2400" dirty="0">
              <a:solidFill>
                <a:srgbClr val="000066"/>
              </a:solidFill>
            </a:endParaRPr>
          </a:p>
        </p:txBody>
      </p:sp>
      <p:sp>
        <p:nvSpPr>
          <p:cNvPr id="5" name="Прямоугольник 4"/>
          <p:cNvSpPr/>
          <p:nvPr/>
        </p:nvSpPr>
        <p:spPr>
          <a:xfrm>
            <a:off x="3923928" y="151933"/>
            <a:ext cx="1674433" cy="523220"/>
          </a:xfrm>
          <a:prstGeom prst="rect">
            <a:avLst/>
          </a:prstGeom>
        </p:spPr>
        <p:txBody>
          <a:bodyPr wrap="none">
            <a:spAutoFit/>
          </a:bodyPr>
          <a:lstStyle/>
          <a:p>
            <a:r>
              <a:rPr lang="ru-RU" sz="2800" b="1" dirty="0">
                <a:solidFill>
                  <a:srgbClr val="C00000"/>
                </a:solidFill>
                <a:latin typeface="+mj-lt"/>
              </a:rPr>
              <a:t>Приемы: </a:t>
            </a:r>
            <a:endParaRPr lang="ru-RU" sz="2800" b="1" dirty="0">
              <a:solidFill>
                <a:srgbClr val="C00000"/>
              </a:solidFill>
              <a:latin typeface="+mj-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539552" y="1127964"/>
            <a:ext cx="7920880" cy="2215991"/>
          </a:xfrm>
          <a:prstGeom prst="rect">
            <a:avLst/>
          </a:prstGeom>
        </p:spPr>
        <p:txBody>
          <a:bodyPr wrap="square">
            <a:spAutoFit/>
          </a:bodyPr>
          <a:lstStyle/>
          <a:p>
            <a:pPr algn="just"/>
            <a:r>
              <a:rPr lang="ru-RU" sz="2400" dirty="0">
                <a:solidFill>
                  <a:srgbClr val="000066"/>
                </a:solidFill>
              </a:rPr>
              <a:t>Главное вновь вернуться к цели, к задаче, которую решали.</a:t>
            </a:r>
            <a:endParaRPr lang="ru-RU" sz="2400" dirty="0">
              <a:solidFill>
                <a:srgbClr val="000066"/>
              </a:solidFill>
            </a:endParaRPr>
          </a:p>
          <a:p>
            <a:pPr algn="just"/>
            <a:r>
              <a:rPr lang="ru-RU" sz="2400" dirty="0">
                <a:solidFill>
                  <a:srgbClr val="000066"/>
                </a:solidFill>
              </a:rPr>
              <a:t>-Над чем работали?</a:t>
            </a:r>
            <a:endParaRPr lang="ru-RU" sz="2400" dirty="0">
              <a:solidFill>
                <a:srgbClr val="000066"/>
              </a:solidFill>
            </a:endParaRPr>
          </a:p>
          <a:p>
            <a:pPr algn="just"/>
            <a:r>
              <a:rPr lang="ru-RU" sz="2400" dirty="0">
                <a:solidFill>
                  <a:srgbClr val="000066"/>
                </a:solidFill>
              </a:rPr>
              <a:t>-Что надо было сделать?</a:t>
            </a:r>
            <a:endParaRPr lang="ru-RU" sz="2400" dirty="0">
              <a:solidFill>
                <a:srgbClr val="000066"/>
              </a:solidFill>
            </a:endParaRPr>
          </a:p>
          <a:p>
            <a:pPr algn="just"/>
            <a:r>
              <a:rPr lang="ru-RU" sz="2400" dirty="0">
                <a:solidFill>
                  <a:srgbClr val="000066"/>
                </a:solidFill>
              </a:rPr>
              <a:t>-Как мы решали эту задачу?</a:t>
            </a:r>
            <a:endParaRPr lang="ru-RU" sz="2400" dirty="0">
              <a:solidFill>
                <a:srgbClr val="000066"/>
              </a:solidFill>
            </a:endParaRPr>
          </a:p>
          <a:p>
            <a:endParaRPr lang="ru-RU" dirty="0"/>
          </a:p>
        </p:txBody>
      </p:sp>
      <p:sp>
        <p:nvSpPr>
          <p:cNvPr id="5" name="Прямоугольник 4"/>
          <p:cNvSpPr/>
          <p:nvPr/>
        </p:nvSpPr>
        <p:spPr>
          <a:xfrm>
            <a:off x="251520" y="71626"/>
            <a:ext cx="8640960" cy="954107"/>
          </a:xfrm>
          <a:prstGeom prst="rect">
            <a:avLst/>
          </a:prstGeom>
        </p:spPr>
        <p:txBody>
          <a:bodyPr wrap="square">
            <a:spAutoFit/>
          </a:bodyPr>
          <a:lstStyle/>
          <a:p>
            <a:pPr algn="ctr"/>
            <a:r>
              <a:rPr lang="ru-RU" sz="2800" b="1" dirty="0">
                <a:solidFill>
                  <a:srgbClr val="C00000"/>
                </a:solidFill>
                <a:latin typeface="+mj-lt"/>
              </a:rPr>
              <a:t>Итоговый контроль или контроль по результату </a:t>
            </a:r>
            <a:endParaRPr lang="ru-RU" sz="2800" b="1" dirty="0" smtClean="0">
              <a:solidFill>
                <a:srgbClr val="C00000"/>
              </a:solidFill>
              <a:latin typeface="+mj-lt"/>
            </a:endParaRPr>
          </a:p>
          <a:p>
            <a:pPr algn="ctr"/>
            <a:r>
              <a:rPr lang="ru-RU" sz="2800" b="1" dirty="0" smtClean="0">
                <a:solidFill>
                  <a:srgbClr val="C00000"/>
                </a:solidFill>
                <a:latin typeface="+mj-lt"/>
              </a:rPr>
              <a:t>(</a:t>
            </a:r>
            <a:r>
              <a:rPr lang="ru-RU" sz="2800" b="1" dirty="0">
                <a:solidFill>
                  <a:srgbClr val="C00000"/>
                </a:solidFill>
                <a:latin typeface="+mj-lt"/>
              </a:rPr>
              <a:t>по завершению задания</a:t>
            </a:r>
            <a:r>
              <a:rPr lang="ru-RU" sz="2800" b="1" dirty="0" smtClean="0">
                <a:solidFill>
                  <a:srgbClr val="C00000"/>
                </a:solidFill>
                <a:latin typeface="+mj-lt"/>
              </a:rPr>
              <a:t>)</a:t>
            </a:r>
            <a:endParaRPr lang="ru-RU" sz="2800" b="1" dirty="0">
              <a:solidFill>
                <a:srgbClr val="C00000"/>
              </a:solidFill>
              <a:latin typeface="+mj-lt"/>
            </a:endParaRPr>
          </a:p>
        </p:txBody>
      </p:sp>
      <p:pic>
        <p:nvPicPr>
          <p:cNvPr id="716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3068960"/>
            <a:ext cx="4605139" cy="345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374868" y="764704"/>
            <a:ext cx="8568952" cy="6001643"/>
          </a:xfrm>
          <a:prstGeom prst="rect">
            <a:avLst/>
          </a:prstGeom>
        </p:spPr>
        <p:txBody>
          <a:bodyPr wrap="square">
            <a:spAutoFit/>
          </a:bodyPr>
          <a:lstStyle/>
          <a:p>
            <a:r>
              <a:rPr lang="ru-RU" sz="2400" dirty="0">
                <a:solidFill>
                  <a:srgbClr val="000066"/>
                </a:solidFill>
              </a:rPr>
              <a:t>Проверка (сличение с </a:t>
            </a:r>
            <a:r>
              <a:rPr lang="ru-RU" sz="2400" dirty="0" smtClean="0">
                <a:solidFill>
                  <a:srgbClr val="000066"/>
                </a:solidFill>
              </a:rPr>
              <a:t>образцом).</a:t>
            </a:r>
            <a:endParaRPr lang="ru-RU" sz="2400" dirty="0">
              <a:solidFill>
                <a:srgbClr val="000066"/>
              </a:solidFill>
            </a:endParaRPr>
          </a:p>
          <a:p>
            <a:r>
              <a:rPr lang="ru-RU" sz="2400" dirty="0" smtClean="0">
                <a:solidFill>
                  <a:srgbClr val="000066"/>
                </a:solidFill>
              </a:rPr>
              <a:t>Вернуться </a:t>
            </a:r>
            <a:r>
              <a:rPr lang="ru-RU" sz="2400" dirty="0">
                <a:solidFill>
                  <a:srgbClr val="000066"/>
                </a:solidFill>
              </a:rPr>
              <a:t>к </a:t>
            </a:r>
            <a:r>
              <a:rPr lang="ru-RU" sz="2400" dirty="0" smtClean="0">
                <a:solidFill>
                  <a:srgbClr val="000066"/>
                </a:solidFill>
              </a:rPr>
              <a:t>вопросам.</a:t>
            </a:r>
            <a:endParaRPr lang="ru-RU" sz="2400" dirty="0">
              <a:solidFill>
                <a:srgbClr val="000066"/>
              </a:solidFill>
            </a:endParaRPr>
          </a:p>
          <a:p>
            <a:r>
              <a:rPr lang="ru-RU" sz="2400" dirty="0" smtClean="0">
                <a:solidFill>
                  <a:srgbClr val="000066"/>
                </a:solidFill>
              </a:rPr>
              <a:t>Восстановление </a:t>
            </a:r>
            <a:r>
              <a:rPr lang="ru-RU" sz="2400" dirty="0">
                <a:solidFill>
                  <a:srgbClr val="000066"/>
                </a:solidFill>
              </a:rPr>
              <a:t>части, текста (редактирование</a:t>
            </a:r>
            <a:r>
              <a:rPr lang="ru-RU" sz="2400" dirty="0" smtClean="0">
                <a:solidFill>
                  <a:srgbClr val="000066"/>
                </a:solidFill>
              </a:rPr>
              <a:t>).</a:t>
            </a:r>
            <a:endParaRPr lang="ru-RU" sz="2400" dirty="0">
              <a:solidFill>
                <a:srgbClr val="000066"/>
              </a:solidFill>
            </a:endParaRPr>
          </a:p>
          <a:p>
            <a:r>
              <a:rPr lang="ru-RU" sz="2400" dirty="0" smtClean="0">
                <a:solidFill>
                  <a:srgbClr val="000066"/>
                </a:solidFill>
              </a:rPr>
              <a:t>Составление </a:t>
            </a:r>
            <a:r>
              <a:rPr lang="ru-RU" sz="2400" dirty="0">
                <a:solidFill>
                  <a:srgbClr val="000066"/>
                </a:solidFill>
              </a:rPr>
              <a:t>плана после прочтения текста плана, схем, опорных </a:t>
            </a:r>
            <a:r>
              <a:rPr lang="ru-RU" sz="2400" dirty="0" smtClean="0">
                <a:solidFill>
                  <a:srgbClr val="000066"/>
                </a:solidFill>
              </a:rPr>
              <a:t>сигналов.</a:t>
            </a:r>
            <a:endParaRPr lang="ru-RU" sz="2400" dirty="0" smtClean="0">
              <a:solidFill>
                <a:srgbClr val="000066"/>
              </a:solidFill>
            </a:endParaRPr>
          </a:p>
          <a:p>
            <a:r>
              <a:rPr lang="ru-RU" sz="2400" dirty="0">
                <a:solidFill>
                  <a:srgbClr val="000066"/>
                </a:solidFill>
              </a:rPr>
              <a:t>Сравнить и сопоставить </a:t>
            </a:r>
            <a:r>
              <a:rPr lang="ru-RU" sz="2400" dirty="0" smtClean="0">
                <a:solidFill>
                  <a:srgbClr val="000066"/>
                </a:solidFill>
              </a:rPr>
              <a:t>схему.</a:t>
            </a:r>
            <a:endParaRPr lang="ru-RU" sz="2400" dirty="0" smtClean="0">
              <a:solidFill>
                <a:srgbClr val="000066"/>
              </a:solidFill>
            </a:endParaRPr>
          </a:p>
          <a:p>
            <a:r>
              <a:rPr lang="ru-RU" sz="2400" dirty="0">
                <a:solidFill>
                  <a:srgbClr val="000066"/>
                </a:solidFill>
              </a:rPr>
              <a:t>Через распределение </a:t>
            </a:r>
            <a:r>
              <a:rPr lang="ru-RU" sz="2400" dirty="0" smtClean="0">
                <a:solidFill>
                  <a:srgbClr val="000066"/>
                </a:solidFill>
              </a:rPr>
              <a:t>функций.</a:t>
            </a:r>
            <a:endParaRPr lang="ru-RU" sz="2400" dirty="0" smtClean="0">
              <a:solidFill>
                <a:srgbClr val="000066"/>
              </a:solidFill>
            </a:endParaRPr>
          </a:p>
          <a:p>
            <a:r>
              <a:rPr lang="ru-RU" sz="2400" dirty="0">
                <a:solidFill>
                  <a:srgbClr val="000066"/>
                </a:solidFill>
              </a:rPr>
              <a:t>В начале урока «Хочу узнать (научиться)» или «Что должен знать (уметь</a:t>
            </a:r>
            <a:r>
              <a:rPr lang="ru-RU" sz="2400" dirty="0" smtClean="0">
                <a:solidFill>
                  <a:srgbClr val="000066"/>
                </a:solidFill>
              </a:rPr>
              <a:t>)».В </a:t>
            </a:r>
            <a:r>
              <a:rPr lang="ru-RU" sz="2400" dirty="0">
                <a:solidFill>
                  <a:srgbClr val="000066"/>
                </a:solidFill>
              </a:rPr>
              <a:t>конце урока фиксация значком тех умений и знаний, которые планировал получить.</a:t>
            </a:r>
            <a:endParaRPr lang="ru-RU" sz="2400" dirty="0">
              <a:solidFill>
                <a:srgbClr val="000066"/>
              </a:solidFill>
            </a:endParaRPr>
          </a:p>
          <a:p>
            <a:r>
              <a:rPr lang="ru-RU" sz="2400" dirty="0" smtClean="0">
                <a:solidFill>
                  <a:srgbClr val="000066"/>
                </a:solidFill>
              </a:rPr>
              <a:t>В </a:t>
            </a:r>
            <a:r>
              <a:rPr lang="ru-RU" sz="2400" dirty="0">
                <a:solidFill>
                  <a:srgbClr val="000066"/>
                </a:solidFill>
              </a:rPr>
              <a:t>оценочном листе или на шкале зафиксировать выполненные умения.</a:t>
            </a:r>
            <a:endParaRPr lang="ru-RU" sz="2400" dirty="0">
              <a:solidFill>
                <a:srgbClr val="000066"/>
              </a:solidFill>
            </a:endParaRPr>
          </a:p>
          <a:p>
            <a:r>
              <a:rPr lang="ru-RU" sz="2400" dirty="0">
                <a:solidFill>
                  <a:srgbClr val="000066"/>
                </a:solidFill>
              </a:rPr>
              <a:t> </a:t>
            </a:r>
            <a:r>
              <a:rPr lang="ru-RU" sz="2400" dirty="0" smtClean="0">
                <a:solidFill>
                  <a:srgbClr val="000066"/>
                </a:solidFill>
              </a:rPr>
              <a:t>После </a:t>
            </a:r>
            <a:r>
              <a:rPr lang="ru-RU" sz="2400" dirty="0">
                <a:solidFill>
                  <a:srgbClr val="000066"/>
                </a:solidFill>
              </a:rPr>
              <a:t>работы:</a:t>
            </a:r>
            <a:endParaRPr lang="ru-RU" sz="2400" dirty="0">
              <a:solidFill>
                <a:srgbClr val="000066"/>
              </a:solidFill>
            </a:endParaRPr>
          </a:p>
          <a:p>
            <a:r>
              <a:rPr lang="ru-RU" sz="2400" dirty="0">
                <a:solidFill>
                  <a:srgbClr val="000066"/>
                </a:solidFill>
              </a:rPr>
              <a:t> -Какие цели были реально достигнуты?</a:t>
            </a:r>
            <a:endParaRPr lang="ru-RU" sz="2400" dirty="0">
              <a:solidFill>
                <a:srgbClr val="000066"/>
              </a:solidFill>
            </a:endParaRPr>
          </a:p>
          <a:p>
            <a:r>
              <a:rPr lang="ru-RU" sz="2400" dirty="0">
                <a:solidFill>
                  <a:srgbClr val="000066"/>
                </a:solidFill>
              </a:rPr>
              <a:t>-Трудным ли было это задание? В чем его трудность?</a:t>
            </a:r>
            <a:endParaRPr lang="ru-RU" sz="2400" dirty="0">
              <a:solidFill>
                <a:srgbClr val="000066"/>
              </a:solidFill>
            </a:endParaRPr>
          </a:p>
          <a:p>
            <a:r>
              <a:rPr lang="ru-RU" sz="2400" dirty="0">
                <a:solidFill>
                  <a:srgbClr val="000066"/>
                </a:solidFill>
              </a:rPr>
              <a:t>- Успешно ли вы с ним справились?</a:t>
            </a:r>
            <a:endParaRPr lang="ru-RU" sz="2400" dirty="0">
              <a:solidFill>
                <a:srgbClr val="000066"/>
              </a:solidFill>
            </a:endParaRPr>
          </a:p>
        </p:txBody>
      </p:sp>
      <p:sp>
        <p:nvSpPr>
          <p:cNvPr id="8" name="Прямоугольник 7"/>
          <p:cNvSpPr/>
          <p:nvPr/>
        </p:nvSpPr>
        <p:spPr>
          <a:xfrm>
            <a:off x="3833671" y="241484"/>
            <a:ext cx="1674433" cy="523220"/>
          </a:xfrm>
          <a:prstGeom prst="rect">
            <a:avLst/>
          </a:prstGeom>
        </p:spPr>
        <p:txBody>
          <a:bodyPr wrap="none">
            <a:spAutoFit/>
          </a:bodyPr>
          <a:lstStyle/>
          <a:p>
            <a:r>
              <a:rPr lang="ru-RU" sz="2800" b="1" dirty="0">
                <a:solidFill>
                  <a:srgbClr val="C00000"/>
                </a:solidFill>
                <a:latin typeface="+mj-lt"/>
              </a:rPr>
              <a:t>Приемы: </a:t>
            </a:r>
            <a:endParaRPr lang="ru-RU" sz="2800" b="1" dirty="0">
              <a:solidFill>
                <a:srgbClr val="C00000"/>
              </a:solidFill>
              <a:latin typeface="+mj-l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79512" y="140146"/>
            <a:ext cx="8964488" cy="4154984"/>
          </a:xfrm>
          <a:prstGeom prst="rect">
            <a:avLst/>
          </a:prstGeom>
        </p:spPr>
        <p:txBody>
          <a:bodyPr wrap="square">
            <a:spAutoFit/>
          </a:bodyPr>
          <a:lstStyle/>
          <a:p>
            <a:pPr algn="ctr"/>
            <a:r>
              <a:rPr lang="ru-RU" sz="2400" b="1" dirty="0" err="1" smtClean="0">
                <a:solidFill>
                  <a:srgbClr val="C00000"/>
                </a:solidFill>
              </a:rPr>
              <a:t>Пачина</a:t>
            </a:r>
            <a:r>
              <a:rPr lang="ru-RU" sz="2400" b="1" dirty="0" smtClean="0">
                <a:solidFill>
                  <a:srgbClr val="C00000"/>
                </a:solidFill>
              </a:rPr>
              <a:t> </a:t>
            </a:r>
            <a:r>
              <a:rPr lang="ru-RU" sz="2400" b="1" dirty="0">
                <a:solidFill>
                  <a:srgbClr val="C00000"/>
                </a:solidFill>
              </a:rPr>
              <a:t>Анжела </a:t>
            </a:r>
            <a:r>
              <a:rPr lang="ru-RU" sz="2400" b="1" dirty="0" smtClean="0">
                <a:solidFill>
                  <a:srgbClr val="C00000"/>
                </a:solidFill>
              </a:rPr>
              <a:t>Геннадьевна</a:t>
            </a:r>
            <a:endParaRPr lang="ru-RU" sz="2400" b="1" dirty="0" smtClean="0">
              <a:solidFill>
                <a:srgbClr val="C00000"/>
              </a:solidFill>
            </a:endParaRPr>
          </a:p>
          <a:p>
            <a:pPr algn="just"/>
            <a:r>
              <a:rPr lang="ru-RU" sz="2400" dirty="0" smtClean="0">
                <a:solidFill>
                  <a:srgbClr val="000066"/>
                </a:solidFill>
              </a:rPr>
              <a:t>Формирование </a:t>
            </a:r>
            <a:r>
              <a:rPr lang="ru-RU" sz="2400" dirty="0">
                <a:solidFill>
                  <a:srgbClr val="000066"/>
                </a:solidFill>
              </a:rPr>
              <a:t>самоконтроля происходит в процессе четырехлетнего обучения в начальной школе. </a:t>
            </a:r>
            <a:endParaRPr lang="ru-RU" sz="2400" dirty="0" smtClean="0">
              <a:solidFill>
                <a:srgbClr val="000066"/>
              </a:solidFill>
            </a:endParaRPr>
          </a:p>
          <a:p>
            <a:pPr algn="just"/>
            <a:r>
              <a:rPr lang="ru-RU" sz="2400" dirty="0" smtClean="0">
                <a:solidFill>
                  <a:srgbClr val="000066"/>
                </a:solidFill>
              </a:rPr>
              <a:t>С </a:t>
            </a:r>
            <a:r>
              <a:rPr lang="ru-RU" sz="2400" dirty="0">
                <a:solidFill>
                  <a:srgbClr val="000066"/>
                </a:solidFill>
              </a:rPr>
              <a:t>1 класса учитель </a:t>
            </a:r>
            <a:r>
              <a:rPr lang="ru-RU" sz="2400" dirty="0" smtClean="0">
                <a:solidFill>
                  <a:srgbClr val="000066"/>
                </a:solidFill>
              </a:rPr>
              <a:t>наблюдает </a:t>
            </a:r>
            <a:r>
              <a:rPr lang="ru-RU" sz="2400" dirty="0">
                <a:solidFill>
                  <a:srgbClr val="000066"/>
                </a:solidFill>
              </a:rPr>
              <a:t>за поведением детей и фиксирует исходный уровень развития умений самоконтроля. </a:t>
            </a:r>
            <a:endParaRPr lang="ru-RU" sz="2400" dirty="0" smtClean="0">
              <a:solidFill>
                <a:srgbClr val="000066"/>
              </a:solidFill>
            </a:endParaRPr>
          </a:p>
          <a:p>
            <a:pPr algn="just"/>
            <a:r>
              <a:rPr lang="ru-RU" sz="2400" dirty="0" smtClean="0">
                <a:solidFill>
                  <a:srgbClr val="000066"/>
                </a:solidFill>
              </a:rPr>
              <a:t>Формируются </a:t>
            </a:r>
            <a:r>
              <a:rPr lang="ru-RU" sz="2400" dirty="0">
                <a:solidFill>
                  <a:srgbClr val="000066"/>
                </a:solidFill>
              </a:rPr>
              <a:t>начальные представления о самоконтроле, а именно о результате деятельности, цели, взаимосвязи между результатом, целью и процессом, а также о ходе действий по достижению цели. В конце 1 класса проводится диагностика развития самоконтроля, дети сравнивают свой уровень с исходным, отмечают свой рост.</a:t>
            </a:r>
            <a:endParaRPr lang="ru-RU" sz="2400" dirty="0">
              <a:solidFill>
                <a:srgbClr val="000066"/>
              </a:solidFill>
            </a:endParaRPr>
          </a:p>
        </p:txBody>
      </p:sp>
      <p:sp>
        <p:nvSpPr>
          <p:cNvPr id="5" name="Прямоугольник 4"/>
          <p:cNvSpPr/>
          <p:nvPr/>
        </p:nvSpPr>
        <p:spPr>
          <a:xfrm>
            <a:off x="179512" y="4277567"/>
            <a:ext cx="8892480" cy="2308324"/>
          </a:xfrm>
          <a:prstGeom prst="rect">
            <a:avLst/>
          </a:prstGeom>
        </p:spPr>
        <p:txBody>
          <a:bodyPr wrap="square">
            <a:spAutoFit/>
          </a:bodyPr>
          <a:lstStyle/>
          <a:p>
            <a:pPr algn="just"/>
            <a:r>
              <a:rPr lang="ru-RU" sz="2400" dirty="0">
                <a:solidFill>
                  <a:srgbClr val="000066"/>
                </a:solidFill>
              </a:rPr>
              <a:t>Во 2 классе происходит повторение знаний о самоконтроле, развивается умение контролировать свой результат, через развитие умения описывать цель и результат, выявлять их существенное признаки, через формирование понятия «знание» как учебной цели. </a:t>
            </a:r>
            <a:r>
              <a:rPr lang="ru-RU" sz="2400" dirty="0" smtClean="0">
                <a:solidFill>
                  <a:srgbClr val="000066"/>
                </a:solidFill>
              </a:rPr>
              <a:t>Важно</a:t>
            </a:r>
            <a:r>
              <a:rPr lang="ru-RU" sz="2400" dirty="0">
                <a:solidFill>
                  <a:srgbClr val="000066"/>
                </a:solidFill>
              </a:rPr>
              <a:t>, чтобы ученики хорошо представляли себе конечный продукт своего труда. </a:t>
            </a:r>
            <a:endParaRPr lang="ru-RU" sz="2400" dirty="0">
              <a:solidFill>
                <a:srgbClr val="000066"/>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67544" y="188640"/>
            <a:ext cx="8280920" cy="6432530"/>
          </a:xfrm>
          <a:prstGeom prst="rect">
            <a:avLst/>
          </a:prstGeom>
        </p:spPr>
        <p:txBody>
          <a:bodyPr wrap="square">
            <a:spAutoFit/>
          </a:bodyPr>
          <a:lstStyle/>
          <a:p>
            <a:pPr algn="just"/>
            <a:r>
              <a:rPr lang="ru-RU" sz="2400" dirty="0">
                <a:solidFill>
                  <a:srgbClr val="000066"/>
                </a:solidFill>
                <a:cs typeface="Times New Roman" panose="02020603050405020304" pitchFamily="18" charset="0"/>
              </a:rPr>
              <a:t>Федеральный государственный образовательный стандарт начального общего образования (ФГОС НОО) ориентирован на становление личностных характеристик выпускника</a:t>
            </a:r>
            <a:r>
              <a:rPr lang="ru-RU" sz="2400" dirty="0" smtClean="0">
                <a:solidFill>
                  <a:srgbClr val="000066"/>
                </a:solidFill>
                <a:cs typeface="Times New Roman" panose="02020603050405020304" pitchFamily="18" charset="0"/>
              </a:rPr>
              <a:t>.</a:t>
            </a:r>
            <a:endParaRPr lang="ru-RU" sz="2400" dirty="0" smtClean="0">
              <a:solidFill>
                <a:srgbClr val="000066"/>
              </a:solidFill>
              <a:cs typeface="Times New Roman" panose="02020603050405020304" pitchFamily="18" charset="0"/>
            </a:endParaRPr>
          </a:p>
          <a:p>
            <a:pPr algn="just"/>
            <a:r>
              <a:rPr lang="ru-RU" sz="2800" dirty="0" smtClean="0">
                <a:solidFill>
                  <a:srgbClr val="000066"/>
                </a:solidFill>
                <a:cs typeface="Times New Roman" panose="02020603050405020304" pitchFamily="18" charset="0"/>
              </a:rPr>
              <a:t> </a:t>
            </a:r>
            <a:r>
              <a:rPr lang="ru-RU" sz="2400" dirty="0">
                <a:solidFill>
                  <a:srgbClr val="000066"/>
                </a:solidFill>
                <a:cs typeface="Times New Roman" panose="02020603050405020304" pitchFamily="18" charset="0"/>
              </a:rPr>
              <a:t>ФГОС   устанавливает требования к результатам обучающихся, освоивших основную образовательную программу начального общего образования: личностным,  </a:t>
            </a:r>
            <a:r>
              <a:rPr lang="ru-RU" sz="2400" dirty="0" err="1">
                <a:solidFill>
                  <a:srgbClr val="000066"/>
                </a:solidFill>
                <a:cs typeface="Times New Roman" panose="02020603050405020304" pitchFamily="18" charset="0"/>
              </a:rPr>
              <a:t>метапредметным</a:t>
            </a:r>
            <a:r>
              <a:rPr lang="ru-RU" sz="2400" dirty="0">
                <a:solidFill>
                  <a:srgbClr val="000066"/>
                </a:solidFill>
                <a:cs typeface="Times New Roman" panose="02020603050405020304" pitchFamily="18" charset="0"/>
              </a:rPr>
              <a:t>, предметным.</a:t>
            </a:r>
            <a:endParaRPr lang="ru-RU" sz="2400" dirty="0">
              <a:solidFill>
                <a:srgbClr val="000066"/>
              </a:solidFill>
              <a:cs typeface="Times New Roman" panose="02020603050405020304" pitchFamily="18" charset="0"/>
            </a:endParaRPr>
          </a:p>
          <a:p>
            <a:pPr algn="just"/>
            <a:r>
              <a:rPr lang="ru-RU" sz="2400" dirty="0" err="1">
                <a:solidFill>
                  <a:srgbClr val="000066"/>
                </a:solidFill>
                <a:cs typeface="Times New Roman" panose="02020603050405020304" pitchFamily="18" charset="0"/>
              </a:rPr>
              <a:t>Метапредметные</a:t>
            </a:r>
            <a:r>
              <a:rPr lang="ru-RU" sz="2400" dirty="0">
                <a:solidFill>
                  <a:srgbClr val="000066"/>
                </a:solidFill>
                <a:cs typeface="Times New Roman" panose="02020603050405020304" pitchFamily="18" charset="0"/>
              </a:rPr>
              <a:t> результаты освоения основной образовательной программы начального общего образования включают в себя универсальные учебные действия (познавательные, регулятивные и коммуникативные), обеспечивающие формирование умения планировать, контролировать и оценивать учебные действия в соответствии с поставленной задачей и условиями ее реализации; определять наиболее эффективные способы достижения результата.</a:t>
            </a:r>
            <a:endParaRPr lang="ru-RU" sz="2400" dirty="0">
              <a:solidFill>
                <a:srgbClr val="000066"/>
              </a:solidFill>
              <a:cs typeface="Times New Roman" panose="02020603050405020304" pitchFamily="18" charset="0"/>
            </a:endParaRPr>
          </a:p>
          <a:p>
            <a:pPr algn="just"/>
            <a:endParaRPr lang="ru-RU" sz="2400" dirty="0">
              <a:solidFill>
                <a:srgbClr val="000066"/>
              </a:solidFill>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97768" y="246687"/>
            <a:ext cx="8748464" cy="6370975"/>
          </a:xfrm>
          <a:prstGeom prst="rect">
            <a:avLst/>
          </a:prstGeom>
        </p:spPr>
        <p:txBody>
          <a:bodyPr wrap="square">
            <a:spAutoFit/>
          </a:bodyPr>
          <a:lstStyle/>
          <a:p>
            <a:pPr algn="just"/>
            <a:r>
              <a:rPr lang="ru-RU" sz="2400" dirty="0">
                <a:solidFill>
                  <a:srgbClr val="000066"/>
                </a:solidFill>
              </a:rPr>
              <a:t>Процесс решения учебной задачи сопровождается графическим </a:t>
            </a:r>
            <a:r>
              <a:rPr lang="ru-RU" sz="2400" dirty="0" smtClean="0">
                <a:solidFill>
                  <a:srgbClr val="000066"/>
                </a:solidFill>
              </a:rPr>
              <a:t>изображением. </a:t>
            </a:r>
            <a:r>
              <a:rPr lang="ru-RU" sz="2400" dirty="0">
                <a:solidFill>
                  <a:srgbClr val="000066"/>
                </a:solidFill>
              </a:rPr>
              <a:t>Организованный таким образом процесс </a:t>
            </a:r>
            <a:r>
              <a:rPr lang="ru-RU" sz="2400" dirty="0" smtClean="0">
                <a:solidFill>
                  <a:srgbClr val="000066"/>
                </a:solidFill>
              </a:rPr>
              <a:t>способствует </a:t>
            </a:r>
            <a:r>
              <a:rPr lang="ru-RU" sz="2400" dirty="0">
                <a:solidFill>
                  <a:srgbClr val="000066"/>
                </a:solidFill>
              </a:rPr>
              <a:t>формированию самоконтроля как результата деятельности у учащихся, а также подготавливает их к формированию способности к пооперационному контролю. </a:t>
            </a:r>
            <a:endParaRPr lang="ru-RU" sz="2400" dirty="0" smtClean="0">
              <a:solidFill>
                <a:srgbClr val="000066"/>
              </a:solidFill>
            </a:endParaRPr>
          </a:p>
          <a:p>
            <a:pPr algn="just"/>
            <a:r>
              <a:rPr lang="ru-RU" sz="2400" dirty="0" smtClean="0">
                <a:solidFill>
                  <a:srgbClr val="000066"/>
                </a:solidFill>
              </a:rPr>
              <a:t>Пооперационный </a:t>
            </a:r>
            <a:r>
              <a:rPr lang="ru-RU" sz="2400" dirty="0">
                <a:solidFill>
                  <a:srgbClr val="000066"/>
                </a:solidFill>
              </a:rPr>
              <a:t>контроль обеспечивает осознанное выполнение учебного задания на всех его этапах, своевременное исправление ошибок. Учащиеся, прошедшие этот этап формирования действия контроля, приобретают умения:</a:t>
            </a:r>
            <a:endParaRPr lang="ru-RU" sz="2400" dirty="0">
              <a:solidFill>
                <a:srgbClr val="000066"/>
              </a:solidFill>
            </a:endParaRPr>
          </a:p>
          <a:p>
            <a:pPr algn="just"/>
            <a:r>
              <a:rPr lang="ru-RU" sz="2400" dirty="0">
                <a:solidFill>
                  <a:srgbClr val="000066"/>
                </a:solidFill>
              </a:rPr>
              <a:t>выделяют и осознают возникшие в процессе решения задачи затруднения;</a:t>
            </a:r>
            <a:endParaRPr lang="ru-RU" sz="2400" dirty="0">
              <a:solidFill>
                <a:srgbClr val="000066"/>
              </a:solidFill>
            </a:endParaRPr>
          </a:p>
          <a:p>
            <a:pPr algn="just"/>
            <a:r>
              <a:rPr lang="ru-RU" sz="2400" dirty="0">
                <a:solidFill>
                  <a:srgbClr val="000066"/>
                </a:solidFill>
              </a:rPr>
              <a:t>осознают, к какому этапу решения задачи относится затруднение;</a:t>
            </a:r>
            <a:endParaRPr lang="ru-RU" sz="2400" dirty="0">
              <a:solidFill>
                <a:srgbClr val="000066"/>
              </a:solidFill>
            </a:endParaRPr>
          </a:p>
          <a:p>
            <a:pPr algn="just"/>
            <a:r>
              <a:rPr lang="ru-RU" sz="2400" dirty="0">
                <a:solidFill>
                  <a:srgbClr val="000066"/>
                </a:solidFill>
              </a:rPr>
              <a:t>могут самостоятельно вернуться к оценке предыдущих этапов решения;</a:t>
            </a:r>
            <a:endParaRPr lang="ru-RU" sz="2400" dirty="0">
              <a:solidFill>
                <a:srgbClr val="000066"/>
              </a:solidFill>
            </a:endParaRPr>
          </a:p>
          <a:p>
            <a:pPr algn="just"/>
            <a:r>
              <a:rPr lang="ru-RU" sz="2400" dirty="0">
                <a:solidFill>
                  <a:srgbClr val="000066"/>
                </a:solidFill>
              </a:rPr>
              <a:t>указать на состав и последовательность выполненных операций</a:t>
            </a:r>
            <a:r>
              <a:rPr lang="ru-RU" sz="2400" dirty="0" smtClean="0">
                <a:solidFill>
                  <a:srgbClr val="000066"/>
                </a:solidFill>
              </a:rPr>
              <a:t>.</a:t>
            </a:r>
            <a:endParaRPr lang="ru-RU" sz="2400" dirty="0">
              <a:solidFill>
                <a:srgbClr val="000066"/>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79512" y="317860"/>
            <a:ext cx="8784976" cy="5632311"/>
          </a:xfrm>
          <a:prstGeom prst="rect">
            <a:avLst/>
          </a:prstGeom>
        </p:spPr>
        <p:txBody>
          <a:bodyPr wrap="square">
            <a:spAutoFit/>
          </a:bodyPr>
          <a:lstStyle/>
          <a:p>
            <a:pPr algn="just"/>
            <a:r>
              <a:rPr lang="ru-RU" sz="2400" dirty="0" smtClean="0">
                <a:solidFill>
                  <a:srgbClr val="000066"/>
                </a:solidFill>
              </a:rPr>
              <a:t>Ученики </a:t>
            </a:r>
            <a:r>
              <a:rPr lang="ru-RU" sz="2400" dirty="0">
                <a:solidFill>
                  <a:srgbClr val="000066"/>
                </a:solidFill>
              </a:rPr>
              <a:t>устанавливают связь между результатом действия в ходе его получения;</a:t>
            </a:r>
            <a:endParaRPr lang="ru-RU" sz="2400" dirty="0">
              <a:solidFill>
                <a:srgbClr val="000066"/>
              </a:solidFill>
            </a:endParaRPr>
          </a:p>
          <a:p>
            <a:pPr algn="just"/>
            <a:r>
              <a:rPr lang="ru-RU" sz="2400" dirty="0">
                <a:solidFill>
                  <a:srgbClr val="000066"/>
                </a:solidFill>
              </a:rPr>
              <a:t>различают мыслительные и практические действия в ходе выполнения задания и устанавливают связь между ними;</a:t>
            </a:r>
            <a:endParaRPr lang="ru-RU" sz="2400" dirty="0">
              <a:solidFill>
                <a:srgbClr val="000066"/>
              </a:solidFill>
            </a:endParaRPr>
          </a:p>
          <a:p>
            <a:pPr algn="just"/>
            <a:r>
              <a:rPr lang="ru-RU" sz="2400" dirty="0">
                <a:solidFill>
                  <a:srgbClr val="000066"/>
                </a:solidFill>
              </a:rPr>
              <a:t>строят версии того, «как думали», выявляя при этом разные способы выполнения (правильные и неправильные);</a:t>
            </a:r>
            <a:endParaRPr lang="ru-RU" sz="2400" dirty="0">
              <a:solidFill>
                <a:srgbClr val="000066"/>
              </a:solidFill>
            </a:endParaRPr>
          </a:p>
          <a:p>
            <a:pPr algn="just"/>
            <a:r>
              <a:rPr lang="ru-RU" sz="2400" dirty="0">
                <a:solidFill>
                  <a:srgbClr val="000066"/>
                </a:solidFill>
              </a:rPr>
              <a:t>сравнивают результаты реконструкции, что позволяет ошибавшимся ученикам обнаружить недостающий в их действиях элемент способа, связать с уже имеющимся и исправить ошибку в решении. </a:t>
            </a:r>
            <a:endParaRPr lang="ru-RU" sz="2400" dirty="0">
              <a:solidFill>
                <a:srgbClr val="000066"/>
              </a:solidFill>
            </a:endParaRPr>
          </a:p>
          <a:p>
            <a:pPr algn="just"/>
            <a:r>
              <a:rPr lang="ru-RU" sz="2400" dirty="0" smtClean="0">
                <a:solidFill>
                  <a:srgbClr val="000066"/>
                </a:solidFill>
              </a:rPr>
              <a:t>В </a:t>
            </a:r>
            <a:r>
              <a:rPr lang="ru-RU" sz="2400" dirty="0">
                <a:solidFill>
                  <a:srgbClr val="000066"/>
                </a:solidFill>
              </a:rPr>
              <a:t>4 классе развиваются умения самоконтроля с использованием заданий разного типа с целью формирования самоконтроля на разных уроках. Ученики фиксируют уровень развития умений в «Картах наблюдения за развитием самоконтроля», сравнивают его с предыдущим, проводится рефлексия.</a:t>
            </a:r>
            <a:endParaRPr lang="ru-RU" sz="2400" dirty="0">
              <a:solidFill>
                <a:srgbClr val="000066"/>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539552" y="548680"/>
            <a:ext cx="8424936" cy="4431983"/>
          </a:xfrm>
          <a:prstGeom prst="rect">
            <a:avLst/>
          </a:prstGeom>
        </p:spPr>
        <p:txBody>
          <a:bodyPr wrap="square">
            <a:spAutoFit/>
          </a:bodyPr>
          <a:lstStyle/>
          <a:p>
            <a:pPr algn="ctr"/>
            <a:r>
              <a:rPr lang="ru-RU" sz="2400" b="1" dirty="0" err="1">
                <a:solidFill>
                  <a:srgbClr val="C00000"/>
                </a:solidFill>
              </a:rPr>
              <a:t>Тухман</a:t>
            </a:r>
            <a:r>
              <a:rPr lang="ru-RU" sz="2400" b="1" dirty="0">
                <a:solidFill>
                  <a:srgbClr val="C00000"/>
                </a:solidFill>
              </a:rPr>
              <a:t> </a:t>
            </a:r>
            <a:r>
              <a:rPr lang="ru-RU" sz="2400" b="1" dirty="0" smtClean="0">
                <a:solidFill>
                  <a:srgbClr val="C00000"/>
                </a:solidFill>
              </a:rPr>
              <a:t>Ирина Владимировна-кандидат </a:t>
            </a:r>
            <a:r>
              <a:rPr lang="ru-RU" sz="2400" b="1" dirty="0">
                <a:solidFill>
                  <a:srgbClr val="C00000"/>
                </a:solidFill>
              </a:rPr>
              <a:t>психологических </a:t>
            </a:r>
            <a:r>
              <a:rPr lang="ru-RU" sz="2400" b="1" dirty="0" smtClean="0">
                <a:solidFill>
                  <a:srgbClr val="C00000"/>
                </a:solidFill>
              </a:rPr>
              <a:t>наук</a:t>
            </a:r>
            <a:endParaRPr lang="ru-RU" sz="2400" b="1" dirty="0" smtClean="0">
              <a:solidFill>
                <a:srgbClr val="C00000"/>
              </a:solidFill>
            </a:endParaRPr>
          </a:p>
          <a:p>
            <a:r>
              <a:rPr lang="ru-RU" sz="2400" dirty="0">
                <a:solidFill>
                  <a:srgbClr val="000066"/>
                </a:solidFill>
              </a:rPr>
              <a:t>Д</a:t>
            </a:r>
            <a:r>
              <a:rPr lang="ru-RU" sz="2400" dirty="0" smtClean="0">
                <a:solidFill>
                  <a:srgbClr val="000066"/>
                </a:solidFill>
              </a:rPr>
              <a:t>невники</a:t>
            </a:r>
            <a:r>
              <a:rPr lang="ru-RU" sz="2400" dirty="0">
                <a:solidFill>
                  <a:srgbClr val="000066"/>
                </a:solidFill>
              </a:rPr>
              <a:t>, содержание которых позволяет каждому ученику на каждом уроке «упражняться» в самоконтроле и самооценке. Дневник состоит из двух </a:t>
            </a:r>
            <a:r>
              <a:rPr lang="ru-RU" sz="2400" dirty="0" smtClean="0">
                <a:solidFill>
                  <a:srgbClr val="000066"/>
                </a:solidFill>
              </a:rPr>
              <a:t>частей:</a:t>
            </a:r>
            <a:endParaRPr lang="ru-RU" sz="2400" dirty="0" smtClean="0">
              <a:solidFill>
                <a:srgbClr val="000066"/>
              </a:solidFill>
            </a:endParaRPr>
          </a:p>
          <a:p>
            <a:r>
              <a:rPr lang="ru-RU" sz="2400" dirty="0" smtClean="0">
                <a:solidFill>
                  <a:srgbClr val="000066"/>
                </a:solidFill>
              </a:rPr>
              <a:t>1-структура понятия</a:t>
            </a:r>
            <a:r>
              <a:rPr lang="ru-RU" sz="2400" dirty="0">
                <a:solidFill>
                  <a:srgbClr val="000066"/>
                </a:solidFill>
              </a:rPr>
              <a:t>, </a:t>
            </a:r>
            <a:endParaRPr lang="ru-RU" sz="2400" dirty="0" smtClean="0">
              <a:solidFill>
                <a:srgbClr val="000066"/>
              </a:solidFill>
            </a:endParaRPr>
          </a:p>
          <a:p>
            <a:r>
              <a:rPr lang="ru-RU" sz="2400" dirty="0" smtClean="0">
                <a:solidFill>
                  <a:srgbClr val="000066"/>
                </a:solidFill>
              </a:rPr>
              <a:t>2-контрольная </a:t>
            </a:r>
            <a:r>
              <a:rPr lang="ru-RU" sz="2400" dirty="0">
                <a:solidFill>
                  <a:srgbClr val="000066"/>
                </a:solidFill>
              </a:rPr>
              <a:t>работа, показывающая уровень </a:t>
            </a:r>
            <a:r>
              <a:rPr lang="ru-RU" sz="2400" dirty="0" err="1">
                <a:solidFill>
                  <a:srgbClr val="000066"/>
                </a:solidFill>
              </a:rPr>
              <a:t>сформированности</a:t>
            </a:r>
            <a:r>
              <a:rPr lang="ru-RU" sz="2400" dirty="0">
                <a:solidFill>
                  <a:srgbClr val="000066"/>
                </a:solidFill>
              </a:rPr>
              <a:t> этого понятия.</a:t>
            </a:r>
            <a:endParaRPr lang="ru-RU" sz="2400" dirty="0">
              <a:solidFill>
                <a:srgbClr val="000066"/>
              </a:solidFill>
            </a:endParaRPr>
          </a:p>
          <a:p>
            <a:r>
              <a:rPr lang="ru-RU" sz="2400" dirty="0">
                <a:solidFill>
                  <a:srgbClr val="000066"/>
                </a:solidFill>
              </a:rPr>
              <a:t>Данная методика может использоваться на любых предметах. </a:t>
            </a:r>
            <a:endParaRPr lang="ru-RU" sz="2400" dirty="0" smtClean="0">
              <a:solidFill>
                <a:srgbClr val="000066"/>
              </a:solidFill>
            </a:endParaRPr>
          </a:p>
          <a:p>
            <a:r>
              <a:rPr lang="ru-RU" sz="2400" dirty="0" smtClean="0">
                <a:solidFill>
                  <a:srgbClr val="000066"/>
                </a:solidFill>
              </a:rPr>
              <a:t>Для </a:t>
            </a:r>
            <a:r>
              <a:rPr lang="ru-RU" sz="2400" dirty="0">
                <a:solidFill>
                  <a:srgbClr val="000066"/>
                </a:solidFill>
              </a:rPr>
              <a:t>этого учителю необходимо составить технологические карты формирования понятий.</a:t>
            </a:r>
            <a:endParaRPr lang="ru-RU" sz="2400" dirty="0">
              <a:solidFill>
                <a:srgbClr val="000066"/>
              </a:solidFill>
            </a:endParaRPr>
          </a:p>
          <a:p>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53752" y="62021"/>
            <a:ext cx="9036496" cy="6740307"/>
          </a:xfrm>
          <a:prstGeom prst="rect">
            <a:avLst/>
          </a:prstGeom>
        </p:spPr>
        <p:txBody>
          <a:bodyPr wrap="square">
            <a:spAutoFit/>
          </a:bodyPr>
          <a:lstStyle/>
          <a:p>
            <a:pPr algn="ctr"/>
            <a:r>
              <a:rPr lang="ru-RU" sz="2400" b="1" dirty="0" smtClean="0">
                <a:solidFill>
                  <a:srgbClr val="C00000"/>
                </a:solidFill>
              </a:rPr>
              <a:t>Ученик </a:t>
            </a:r>
            <a:r>
              <a:rPr lang="ru-RU" sz="2400" b="1" dirty="0">
                <a:solidFill>
                  <a:srgbClr val="C00000"/>
                </a:solidFill>
              </a:rPr>
              <a:t>владеет самоконтролем, если:</a:t>
            </a:r>
            <a:endParaRPr lang="ru-RU" sz="2400" b="1" dirty="0">
              <a:solidFill>
                <a:srgbClr val="C00000"/>
              </a:solidFill>
            </a:endParaRPr>
          </a:p>
          <a:p>
            <a:pPr marL="342900" indent="-342900">
              <a:buFont typeface="Arial" panose="020B0604020202020204" pitchFamily="34" charset="0"/>
              <a:buChar char="•"/>
            </a:pPr>
            <a:r>
              <a:rPr lang="ru-RU" sz="2400" dirty="0">
                <a:solidFill>
                  <a:srgbClr val="000066"/>
                </a:solidFill>
              </a:rPr>
              <a:t>умеет сознательно подчинять свои действия заданному комплексу требований (правилу);</a:t>
            </a:r>
            <a:endParaRPr lang="ru-RU" sz="2400" dirty="0">
              <a:solidFill>
                <a:srgbClr val="000066"/>
              </a:solidFill>
            </a:endParaRPr>
          </a:p>
          <a:p>
            <a:pPr marL="342900" indent="-342900">
              <a:buFont typeface="Arial" panose="020B0604020202020204" pitchFamily="34" charset="0"/>
              <a:buChar char="•"/>
            </a:pPr>
            <a:r>
              <a:rPr lang="ru-RU" sz="2400" dirty="0">
                <a:solidFill>
                  <a:srgbClr val="000066"/>
                </a:solidFill>
              </a:rPr>
              <a:t>изменять (сохранять) состав действий в изменившихся условиях </a:t>
            </a:r>
            <a:r>
              <a:rPr lang="ru-RU" sz="2400" dirty="0" smtClean="0">
                <a:solidFill>
                  <a:srgbClr val="000066"/>
                </a:solidFill>
              </a:rPr>
              <a:t>деятельности, планировать </a:t>
            </a:r>
            <a:r>
              <a:rPr lang="ru-RU" sz="2400" dirty="0">
                <a:solidFill>
                  <a:srgbClr val="000066"/>
                </a:solidFill>
              </a:rPr>
              <a:t>состав действий, </a:t>
            </a:r>
            <a:r>
              <a:rPr lang="ru-RU" sz="2400" dirty="0" smtClean="0">
                <a:solidFill>
                  <a:srgbClr val="000066"/>
                </a:solidFill>
              </a:rPr>
              <a:t>определяя </a:t>
            </a:r>
            <a:r>
              <a:rPr lang="ru-RU" sz="2400" dirty="0">
                <a:solidFill>
                  <a:srgbClr val="000066"/>
                </a:solidFill>
              </a:rPr>
              <a:t>субъективные трудности;</a:t>
            </a:r>
            <a:endParaRPr lang="ru-RU" sz="2400" dirty="0">
              <a:solidFill>
                <a:srgbClr val="000066"/>
              </a:solidFill>
            </a:endParaRPr>
          </a:p>
          <a:p>
            <a:pPr marL="342900" indent="-342900">
              <a:buFont typeface="Arial" panose="020B0604020202020204" pitchFamily="34" charset="0"/>
              <a:buChar char="•"/>
            </a:pPr>
            <a:r>
              <a:rPr lang="ru-RU" sz="2400" dirty="0">
                <a:solidFill>
                  <a:srgbClr val="000066"/>
                </a:solidFill>
              </a:rPr>
              <a:t>сличать действия с образцом, заданным учителем;</a:t>
            </a:r>
            <a:endParaRPr lang="ru-RU" sz="2400" dirty="0">
              <a:solidFill>
                <a:srgbClr val="000066"/>
              </a:solidFill>
            </a:endParaRPr>
          </a:p>
          <a:p>
            <a:pPr marL="342900" indent="-342900">
              <a:buFont typeface="Arial" panose="020B0604020202020204" pitchFamily="34" charset="0"/>
              <a:buChar char="•"/>
            </a:pPr>
            <a:r>
              <a:rPr lang="ru-RU" sz="2400" dirty="0">
                <a:solidFill>
                  <a:srgbClr val="000066"/>
                </a:solidFill>
              </a:rPr>
              <a:t>умеет самостоятельно находить </a:t>
            </a:r>
            <a:r>
              <a:rPr lang="ru-RU" sz="2400" dirty="0" smtClean="0">
                <a:solidFill>
                  <a:srgbClr val="000066"/>
                </a:solidFill>
              </a:rPr>
              <a:t>ошибки, анализировать </a:t>
            </a:r>
            <a:r>
              <a:rPr lang="ru-RU" sz="2400" dirty="0">
                <a:solidFill>
                  <a:srgbClr val="000066"/>
                </a:solidFill>
              </a:rPr>
              <a:t>причины неправильного решения познавательной задачи и устранять их; </a:t>
            </a:r>
            <a:r>
              <a:rPr lang="ru-RU" sz="2400" dirty="0" smtClean="0">
                <a:solidFill>
                  <a:srgbClr val="000066"/>
                </a:solidFill>
              </a:rPr>
              <a:t>умеет </a:t>
            </a:r>
            <a:r>
              <a:rPr lang="ru-RU" sz="2400" dirty="0">
                <a:solidFill>
                  <a:srgbClr val="000066"/>
                </a:solidFill>
              </a:rPr>
              <a:t>спланировать работу;</a:t>
            </a:r>
            <a:endParaRPr lang="ru-RU" sz="2400" dirty="0">
              <a:solidFill>
                <a:srgbClr val="000066"/>
              </a:solidFill>
            </a:endParaRPr>
          </a:p>
          <a:p>
            <a:pPr marL="342900" indent="-342900">
              <a:buFont typeface="Arial" panose="020B0604020202020204" pitchFamily="34" charset="0"/>
              <a:buChar char="•"/>
            </a:pPr>
            <a:r>
              <a:rPr lang="ru-RU" sz="2400" dirty="0">
                <a:solidFill>
                  <a:srgbClr val="000066"/>
                </a:solidFill>
              </a:rPr>
              <a:t>у</a:t>
            </a:r>
            <a:r>
              <a:rPr lang="ru-RU" sz="2400" dirty="0" smtClean="0">
                <a:solidFill>
                  <a:srgbClr val="000066"/>
                </a:solidFill>
              </a:rPr>
              <a:t>меет изменять </a:t>
            </a:r>
            <a:r>
              <a:rPr lang="ru-RU" sz="2400" dirty="0">
                <a:solidFill>
                  <a:srgbClr val="000066"/>
                </a:solidFill>
              </a:rPr>
              <a:t>свои действия, учитывая изменившиеся условия, находить рациональные способы решения;</a:t>
            </a:r>
            <a:endParaRPr lang="ru-RU" sz="2400" dirty="0">
              <a:solidFill>
                <a:srgbClr val="000066"/>
              </a:solidFill>
            </a:endParaRPr>
          </a:p>
          <a:p>
            <a:pPr marL="342900" indent="-342900">
              <a:buFont typeface="Arial" panose="020B0604020202020204" pitchFamily="34" charset="0"/>
              <a:buChar char="•"/>
            </a:pPr>
            <a:r>
              <a:rPr lang="ru-RU" sz="2400" dirty="0" smtClean="0">
                <a:solidFill>
                  <a:srgbClr val="000066"/>
                </a:solidFill>
              </a:rPr>
              <a:t>умеет </a:t>
            </a:r>
            <a:r>
              <a:rPr lang="ru-RU" sz="2400" dirty="0">
                <a:solidFill>
                  <a:srgbClr val="000066"/>
                </a:solidFill>
              </a:rPr>
              <a:t>осознанно переходить на знаковые символы и схемы;</a:t>
            </a:r>
            <a:endParaRPr lang="ru-RU" sz="2400" dirty="0">
              <a:solidFill>
                <a:srgbClr val="000066"/>
              </a:solidFill>
            </a:endParaRPr>
          </a:p>
          <a:p>
            <a:pPr marL="342900" indent="-342900">
              <a:buFont typeface="Arial" panose="020B0604020202020204" pitchFamily="34" charset="0"/>
              <a:buChar char="•"/>
            </a:pPr>
            <a:r>
              <a:rPr lang="ru-RU" sz="2400" dirty="0" smtClean="0">
                <a:solidFill>
                  <a:srgbClr val="000066"/>
                </a:solidFill>
              </a:rPr>
              <a:t> умеет </a:t>
            </a:r>
            <a:r>
              <a:rPr lang="ru-RU" sz="2400" dirty="0">
                <a:solidFill>
                  <a:srgbClr val="000066"/>
                </a:solidFill>
              </a:rPr>
              <a:t>осознанно чередовать развернутые и сокращенные формулы самоконтроля;</a:t>
            </a:r>
            <a:endParaRPr lang="ru-RU" sz="2400" dirty="0">
              <a:solidFill>
                <a:srgbClr val="000066"/>
              </a:solidFill>
            </a:endParaRPr>
          </a:p>
          <a:p>
            <a:pPr marL="342900" indent="-342900">
              <a:buFont typeface="Arial" panose="020B0604020202020204" pitchFamily="34" charset="0"/>
              <a:buChar char="•"/>
            </a:pPr>
            <a:r>
              <a:rPr lang="ru-RU" sz="2400" dirty="0" smtClean="0">
                <a:solidFill>
                  <a:srgbClr val="000066"/>
                </a:solidFill>
              </a:rPr>
              <a:t>умеет </a:t>
            </a:r>
            <a:r>
              <a:rPr lang="ru-RU" sz="2400" dirty="0">
                <a:solidFill>
                  <a:srgbClr val="000066"/>
                </a:solidFill>
              </a:rPr>
              <a:t>самостоятельно составлять системы проверочных заданий, алгоритм </a:t>
            </a:r>
            <a:r>
              <a:rPr lang="ru-RU" sz="2400" dirty="0" smtClean="0">
                <a:solidFill>
                  <a:srgbClr val="000066"/>
                </a:solidFill>
              </a:rPr>
              <a:t>проверки и </a:t>
            </a:r>
            <a:r>
              <a:rPr lang="ru-RU" sz="2400" dirty="0">
                <a:solidFill>
                  <a:srgbClr val="000066"/>
                </a:solidFill>
              </a:rPr>
              <a:t>т.д. </a:t>
            </a:r>
            <a:endParaRPr lang="ru-RU" sz="2400" dirty="0">
              <a:solidFill>
                <a:srgbClr val="000066"/>
              </a:solidFill>
            </a:endParaRPr>
          </a:p>
          <a:p>
            <a:endParaRPr lang="ru-RU" sz="2400" dirty="0">
              <a:solidFill>
                <a:srgbClr val="000066"/>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585694" y="846852"/>
            <a:ext cx="8352928" cy="5170646"/>
          </a:xfrm>
          <a:prstGeom prst="rect">
            <a:avLst/>
          </a:prstGeom>
        </p:spPr>
        <p:txBody>
          <a:bodyPr wrap="square">
            <a:spAutoFit/>
          </a:bodyPr>
          <a:lstStyle/>
          <a:p>
            <a:r>
              <a:rPr lang="ru-RU" dirty="0"/>
              <a:t>·  </a:t>
            </a:r>
            <a:r>
              <a:rPr lang="ru-RU" sz="2400" dirty="0">
                <a:solidFill>
                  <a:srgbClr val="000066"/>
                </a:solidFill>
              </a:rPr>
              <a:t>сверка с написанным образцом;</a:t>
            </a:r>
            <a:endParaRPr lang="ru-RU" sz="2400" dirty="0">
              <a:solidFill>
                <a:srgbClr val="000066"/>
              </a:solidFill>
            </a:endParaRPr>
          </a:p>
          <a:p>
            <a:r>
              <a:rPr lang="ru-RU" sz="2400" dirty="0">
                <a:solidFill>
                  <a:srgbClr val="000066"/>
                </a:solidFill>
              </a:rPr>
              <a:t>·  проверка по словесной инструкции;</a:t>
            </a:r>
            <a:endParaRPr lang="ru-RU" sz="2400" dirty="0">
              <a:solidFill>
                <a:srgbClr val="000066"/>
              </a:solidFill>
            </a:endParaRPr>
          </a:p>
          <a:p>
            <a:r>
              <a:rPr lang="ru-RU" sz="2400" dirty="0">
                <a:solidFill>
                  <a:srgbClr val="000066"/>
                </a:solidFill>
              </a:rPr>
              <a:t>·  взаимопроверка с товарищем;</a:t>
            </a:r>
            <a:endParaRPr lang="ru-RU" sz="2400" dirty="0">
              <a:solidFill>
                <a:srgbClr val="000066"/>
              </a:solidFill>
            </a:endParaRPr>
          </a:p>
          <a:p>
            <a:r>
              <a:rPr lang="ru-RU" sz="2400" dirty="0">
                <a:solidFill>
                  <a:srgbClr val="000066"/>
                </a:solidFill>
              </a:rPr>
              <a:t>·  сверка с готовым ответом или выполненным заданием в учебнике;</a:t>
            </a:r>
            <a:endParaRPr lang="ru-RU" sz="2400" dirty="0">
              <a:solidFill>
                <a:srgbClr val="000066"/>
              </a:solidFill>
            </a:endParaRPr>
          </a:p>
          <a:p>
            <a:r>
              <a:rPr lang="ru-RU" sz="2400" dirty="0">
                <a:solidFill>
                  <a:srgbClr val="000066"/>
                </a:solidFill>
              </a:rPr>
              <a:t>·  коллективное выполнение задания и коллективная проверка;</a:t>
            </a:r>
            <a:endParaRPr lang="ru-RU" sz="2400" dirty="0">
              <a:solidFill>
                <a:srgbClr val="000066"/>
              </a:solidFill>
            </a:endParaRPr>
          </a:p>
          <a:p>
            <a:r>
              <a:rPr lang="ru-RU" sz="2400" dirty="0">
                <a:solidFill>
                  <a:srgbClr val="000066"/>
                </a:solidFill>
              </a:rPr>
              <a:t>·  сочетание индивидуальной и коллективной работы;</a:t>
            </a:r>
            <a:endParaRPr lang="ru-RU" sz="2400" dirty="0">
              <a:solidFill>
                <a:srgbClr val="000066"/>
              </a:solidFill>
            </a:endParaRPr>
          </a:p>
          <a:p>
            <a:r>
              <a:rPr lang="ru-RU" sz="2400" dirty="0">
                <a:solidFill>
                  <a:srgbClr val="000066"/>
                </a:solidFill>
              </a:rPr>
              <a:t>·  самостоятельное придумывание заданий;</a:t>
            </a:r>
            <a:endParaRPr lang="ru-RU" sz="2400" dirty="0">
              <a:solidFill>
                <a:srgbClr val="000066"/>
              </a:solidFill>
            </a:endParaRPr>
          </a:p>
          <a:p>
            <a:r>
              <a:rPr lang="ru-RU" sz="2400" dirty="0">
                <a:solidFill>
                  <a:srgbClr val="000066"/>
                </a:solidFill>
              </a:rPr>
              <a:t>·  выполнение задания по алгоритму;</a:t>
            </a:r>
            <a:endParaRPr lang="ru-RU" sz="2400" dirty="0">
              <a:solidFill>
                <a:srgbClr val="000066"/>
              </a:solidFill>
            </a:endParaRPr>
          </a:p>
          <a:p>
            <a:r>
              <a:rPr lang="ru-RU" sz="2400" dirty="0">
                <a:solidFill>
                  <a:srgbClr val="000066"/>
                </a:solidFill>
              </a:rPr>
              <a:t>·  выполнение задания по наводящим вопросам;</a:t>
            </a:r>
            <a:endParaRPr lang="ru-RU" sz="2400" dirty="0">
              <a:solidFill>
                <a:srgbClr val="000066"/>
              </a:solidFill>
            </a:endParaRPr>
          </a:p>
          <a:p>
            <a:r>
              <a:rPr lang="ru-RU" sz="2400" dirty="0">
                <a:solidFill>
                  <a:srgbClr val="000066"/>
                </a:solidFill>
              </a:rPr>
              <a:t>·  выполнение задания по образцу;</a:t>
            </a:r>
            <a:endParaRPr lang="ru-RU" sz="2400" dirty="0">
              <a:solidFill>
                <a:srgbClr val="000066"/>
              </a:solidFill>
            </a:endParaRPr>
          </a:p>
          <a:p>
            <a:r>
              <a:rPr lang="ru-RU" sz="2400" dirty="0">
                <a:solidFill>
                  <a:srgbClr val="000066"/>
                </a:solidFill>
              </a:rPr>
              <a:t>·  проверка с помощью сигнальных карточек;</a:t>
            </a:r>
            <a:endParaRPr lang="ru-RU" sz="2400" dirty="0">
              <a:solidFill>
                <a:srgbClr val="000066"/>
              </a:solidFill>
            </a:endParaRPr>
          </a:p>
          <a:p>
            <a:endParaRPr lang="ru-RU" dirty="0"/>
          </a:p>
        </p:txBody>
      </p:sp>
      <p:sp>
        <p:nvSpPr>
          <p:cNvPr id="5" name="Прямоугольник 4"/>
          <p:cNvSpPr/>
          <p:nvPr/>
        </p:nvSpPr>
        <p:spPr>
          <a:xfrm>
            <a:off x="3991466" y="188640"/>
            <a:ext cx="1674433" cy="523220"/>
          </a:xfrm>
          <a:prstGeom prst="rect">
            <a:avLst/>
          </a:prstGeom>
        </p:spPr>
        <p:txBody>
          <a:bodyPr wrap="none">
            <a:spAutoFit/>
          </a:bodyPr>
          <a:lstStyle/>
          <a:p>
            <a:r>
              <a:rPr lang="ru-RU" sz="2800" b="1" dirty="0" smtClean="0">
                <a:solidFill>
                  <a:srgbClr val="C00000"/>
                </a:solidFill>
                <a:latin typeface="+mj-lt"/>
              </a:rPr>
              <a:t>Приемы: </a:t>
            </a:r>
            <a:endParaRPr lang="ru-RU" sz="2800" b="1" dirty="0">
              <a:solidFill>
                <a:srgbClr val="C00000"/>
              </a:solidFill>
              <a:latin typeface="+mj-l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539552" y="404664"/>
            <a:ext cx="7920880" cy="5632311"/>
          </a:xfrm>
          <a:prstGeom prst="rect">
            <a:avLst/>
          </a:prstGeom>
        </p:spPr>
        <p:txBody>
          <a:bodyPr wrap="square">
            <a:spAutoFit/>
          </a:bodyPr>
          <a:lstStyle/>
          <a:p>
            <a:pPr marL="342900" indent="-342900" algn="just">
              <a:buFont typeface="Arial" panose="020B0604020202020204" pitchFamily="34" charset="0"/>
              <a:buChar char="•"/>
            </a:pPr>
            <a:r>
              <a:rPr lang="ru-RU" sz="2400" dirty="0">
                <a:solidFill>
                  <a:srgbClr val="000066"/>
                </a:solidFill>
              </a:rPr>
              <a:t>подбор нескольких способов выполнения задания и выбор самого рационального;</a:t>
            </a:r>
            <a:endParaRPr lang="ru-RU" sz="2400" dirty="0">
              <a:solidFill>
                <a:srgbClr val="000066"/>
              </a:solidFill>
            </a:endParaRPr>
          </a:p>
          <a:p>
            <a:pPr marL="342900" indent="-342900" algn="just">
              <a:buFont typeface="Arial" panose="020B0604020202020204" pitchFamily="34" charset="0"/>
              <a:buChar char="•"/>
            </a:pPr>
            <a:r>
              <a:rPr lang="ru-RU" sz="2400" dirty="0" smtClean="0">
                <a:solidFill>
                  <a:srgbClr val="000066"/>
                </a:solidFill>
              </a:rPr>
              <a:t>проговаривание </a:t>
            </a:r>
            <a:r>
              <a:rPr lang="ru-RU" sz="2400" dirty="0">
                <a:solidFill>
                  <a:srgbClr val="000066"/>
                </a:solidFill>
              </a:rPr>
              <a:t>«про себя» объяснения </a:t>
            </a:r>
            <a:r>
              <a:rPr lang="ru-RU" sz="2400" dirty="0" smtClean="0">
                <a:solidFill>
                  <a:srgbClr val="000066"/>
                </a:solidFill>
              </a:rPr>
              <a:t>выбора</a:t>
            </a:r>
            <a:r>
              <a:rPr lang="ru-RU" sz="2400" dirty="0">
                <a:solidFill>
                  <a:srgbClr val="000066"/>
                </a:solidFill>
              </a:rPr>
              <a:t>;</a:t>
            </a:r>
            <a:endParaRPr lang="ru-RU" sz="2400" dirty="0">
              <a:solidFill>
                <a:srgbClr val="000066"/>
              </a:solidFill>
            </a:endParaRPr>
          </a:p>
          <a:p>
            <a:pPr marL="342900" indent="-342900" algn="just">
              <a:buFont typeface="Arial" panose="020B0604020202020204" pitchFamily="34" charset="0"/>
              <a:buChar char="•"/>
            </a:pPr>
            <a:r>
              <a:rPr lang="ru-RU" sz="2400" dirty="0">
                <a:solidFill>
                  <a:srgbClr val="000066"/>
                </a:solidFill>
              </a:rPr>
              <a:t>комментирование детьми выполняемого задания (в том числе коллективное комментирование -«цепочкой</a:t>
            </a:r>
            <a:r>
              <a:rPr lang="ru-RU" sz="2400" dirty="0" smtClean="0">
                <a:solidFill>
                  <a:srgbClr val="000066"/>
                </a:solidFill>
              </a:rPr>
              <a:t>»);</a:t>
            </a:r>
            <a:endParaRPr lang="ru-RU" sz="2400" dirty="0">
              <a:solidFill>
                <a:srgbClr val="000066"/>
              </a:solidFill>
            </a:endParaRPr>
          </a:p>
          <a:p>
            <a:pPr marL="342900" indent="-342900" algn="just">
              <a:buFont typeface="Arial" panose="020B0604020202020204" pitchFamily="34" charset="0"/>
              <a:buChar char="•"/>
            </a:pPr>
            <a:r>
              <a:rPr lang="ru-RU" sz="2400" dirty="0">
                <a:solidFill>
                  <a:srgbClr val="000066"/>
                </a:solidFill>
              </a:rPr>
              <a:t>сопровождение комментариев действиями (например, показать руками целое на схеме, провести пальчиками по полоске и т.д</a:t>
            </a:r>
            <a:r>
              <a:rPr lang="ru-RU" sz="2400" dirty="0" smtClean="0">
                <a:solidFill>
                  <a:srgbClr val="000066"/>
                </a:solidFill>
              </a:rPr>
              <a:t>.;</a:t>
            </a:r>
            <a:endParaRPr lang="ru-RU" sz="2400" dirty="0">
              <a:solidFill>
                <a:srgbClr val="000066"/>
              </a:solidFill>
            </a:endParaRPr>
          </a:p>
          <a:p>
            <a:pPr marL="342900" indent="-342900" algn="just">
              <a:buFont typeface="Arial" panose="020B0604020202020204" pitchFamily="34" charset="0"/>
              <a:buChar char="•"/>
            </a:pPr>
            <a:r>
              <a:rPr lang="ru-RU" sz="2400" dirty="0">
                <a:solidFill>
                  <a:srgbClr val="000066"/>
                </a:solidFill>
              </a:rPr>
              <a:t>работа с задачами, не имеющими решения;</a:t>
            </a:r>
            <a:endParaRPr lang="ru-RU" sz="2400" dirty="0">
              <a:solidFill>
                <a:srgbClr val="000066"/>
              </a:solidFill>
            </a:endParaRPr>
          </a:p>
          <a:p>
            <a:pPr marL="342900" indent="-342900" algn="just">
              <a:buFont typeface="Arial" panose="020B0604020202020204" pitchFamily="34" charset="0"/>
              <a:buChar char="•"/>
            </a:pPr>
            <a:r>
              <a:rPr lang="ru-RU" sz="2400" dirty="0">
                <a:solidFill>
                  <a:srgbClr val="000066"/>
                </a:solidFill>
              </a:rPr>
              <a:t>определение причин анализируемых ошибок;</a:t>
            </a:r>
            <a:endParaRPr lang="ru-RU" sz="2400" dirty="0">
              <a:solidFill>
                <a:srgbClr val="000066"/>
              </a:solidFill>
            </a:endParaRPr>
          </a:p>
          <a:p>
            <a:pPr marL="342900" indent="-342900" algn="just">
              <a:buFont typeface="Arial" panose="020B0604020202020204" pitchFamily="34" charset="0"/>
              <a:buChar char="•"/>
            </a:pPr>
            <a:r>
              <a:rPr lang="ru-RU" sz="2400" dirty="0">
                <a:solidFill>
                  <a:srgbClr val="000066"/>
                </a:solidFill>
              </a:rPr>
              <a:t>выяснение того, какие ошибки могут быть;</a:t>
            </a:r>
            <a:endParaRPr lang="ru-RU" sz="2400" dirty="0">
              <a:solidFill>
                <a:srgbClr val="000066"/>
              </a:solidFill>
            </a:endParaRPr>
          </a:p>
          <a:p>
            <a:pPr marL="342900" indent="-342900" algn="just">
              <a:buFont typeface="Arial" panose="020B0604020202020204" pitchFamily="34" charset="0"/>
              <a:buChar char="•"/>
            </a:pPr>
            <a:r>
              <a:rPr lang="ru-RU" sz="2400" dirty="0">
                <a:solidFill>
                  <a:srgbClr val="000066"/>
                </a:solidFill>
              </a:rPr>
              <a:t>поиск, придумывание «ловушек» разных видов, обучение этому других;</a:t>
            </a:r>
            <a:endParaRPr lang="ru-RU" sz="2400" dirty="0">
              <a:solidFill>
                <a:srgbClr val="000066"/>
              </a:solidFill>
            </a:endParaRPr>
          </a:p>
          <a:p>
            <a:pPr marL="342900" indent="-342900" algn="just">
              <a:buFont typeface="Arial" panose="020B0604020202020204" pitchFamily="34" charset="0"/>
              <a:buChar char="•"/>
            </a:pPr>
            <a:r>
              <a:rPr lang="ru-RU" sz="2400" dirty="0">
                <a:solidFill>
                  <a:srgbClr val="000066"/>
                </a:solidFill>
              </a:rPr>
              <a:t>нахождение и исправление ошибок (в тексте, схеме и т.д.)</a:t>
            </a:r>
            <a:endParaRPr lang="ru-RU" sz="2400" dirty="0">
              <a:solidFill>
                <a:srgbClr val="000066"/>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95536" y="260648"/>
            <a:ext cx="8496944" cy="1569660"/>
          </a:xfrm>
          <a:prstGeom prst="rect">
            <a:avLst/>
          </a:prstGeom>
        </p:spPr>
        <p:txBody>
          <a:bodyPr wrap="square">
            <a:spAutoFit/>
          </a:bodyPr>
          <a:lstStyle/>
          <a:p>
            <a:pPr algn="ctr"/>
            <a:r>
              <a:rPr lang="ru-RU" dirty="0" smtClean="0"/>
              <a:t> </a:t>
            </a:r>
            <a:r>
              <a:rPr lang="ru-RU" sz="2400" b="1" dirty="0">
                <a:solidFill>
                  <a:srgbClr val="C00000"/>
                </a:solidFill>
              </a:rPr>
              <a:t>«Светофор</a:t>
            </a:r>
            <a:r>
              <a:rPr lang="ru-RU" sz="2400" b="1" dirty="0" smtClean="0">
                <a:solidFill>
                  <a:srgbClr val="C00000"/>
                </a:solidFill>
              </a:rPr>
              <a:t>»</a:t>
            </a:r>
            <a:endParaRPr lang="ru-RU" sz="2400" b="1" dirty="0">
              <a:solidFill>
                <a:srgbClr val="C00000"/>
              </a:solidFill>
            </a:endParaRPr>
          </a:p>
          <a:p>
            <a:r>
              <a:rPr lang="ru-RU" sz="2400" dirty="0">
                <a:solidFill>
                  <a:srgbClr val="000066"/>
                </a:solidFill>
              </a:rPr>
              <a:t>Для самооценки детьми своего внутреннего состояния и самочувствия по отношению к выполняемым на уроке </a:t>
            </a:r>
            <a:r>
              <a:rPr lang="ru-RU" sz="2400" dirty="0" smtClean="0">
                <a:solidFill>
                  <a:srgbClr val="000066"/>
                </a:solidFill>
              </a:rPr>
              <a:t>заданиям. </a:t>
            </a:r>
            <a:endParaRPr lang="ru-RU" sz="2400" dirty="0">
              <a:solidFill>
                <a:srgbClr val="000066"/>
              </a:solidFill>
            </a:endParaRPr>
          </a:p>
        </p:txBody>
      </p:sp>
      <p:pic>
        <p:nvPicPr>
          <p:cNvPr id="3074" name="Picture 2" descr="D:\Документы\Мама\фото\выпуск 2014-15\уроки 1 класс\IMG_042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4071979" y="2393476"/>
            <a:ext cx="4576233" cy="343217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D:\Документы\Мама\фото\выпуск 2014-15\уроки 1 класс\IMG_04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1821447"/>
            <a:ext cx="3435846" cy="45811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4" name="Picture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251520" y="188640"/>
            <a:ext cx="8784976" cy="3170099"/>
          </a:xfrm>
          <a:prstGeom prst="rect">
            <a:avLst/>
          </a:prstGeom>
        </p:spPr>
        <p:txBody>
          <a:bodyPr wrap="square">
            <a:spAutoFit/>
          </a:bodyPr>
          <a:lstStyle/>
          <a:p>
            <a:pPr algn="ctr"/>
            <a:r>
              <a:rPr lang="ru-RU" sz="2000" b="1" dirty="0">
                <a:solidFill>
                  <a:srgbClr val="C00000"/>
                </a:solidFill>
              </a:rPr>
              <a:t>Игра «Лесенка». </a:t>
            </a:r>
            <a:endParaRPr lang="ru-RU" sz="2000" b="1" dirty="0" smtClean="0">
              <a:solidFill>
                <a:srgbClr val="C00000"/>
              </a:solidFill>
            </a:endParaRPr>
          </a:p>
          <a:p>
            <a:pPr algn="just"/>
            <a:r>
              <a:rPr lang="ru-RU" sz="2000" dirty="0" smtClean="0">
                <a:solidFill>
                  <a:srgbClr val="000066"/>
                </a:solidFill>
              </a:rPr>
              <a:t>Каждой </a:t>
            </a:r>
            <a:r>
              <a:rPr lang="ru-RU" sz="2000" dirty="0">
                <a:solidFill>
                  <a:srgbClr val="000066"/>
                </a:solidFill>
              </a:rPr>
              <a:t>паре детей дается одна карточка с примерами. Примеры составлены таким образом, что ответ одного является началом другого, задание дается в виде лесенки. Ответ каждого примера учащиеся записывают на соответствующей ступеньке. Каждый ученик может сам себя проконтролировать. Можно составить так примеры, что ответ каждого будет соответствовать номеру ступеньки, на которой он записан. Например, на первой ступеньке пример «5-4» и отсюда ответ на пример совпадает с номером ступеньки. Записывая ответ примера на каждой ступеньке, дети контролируют себя: по порядку ли они идут.</a:t>
            </a:r>
            <a:endParaRPr lang="ru-RU" sz="2000" dirty="0">
              <a:solidFill>
                <a:srgbClr val="000066"/>
              </a:solidFill>
            </a:endParaRPr>
          </a:p>
        </p:txBody>
      </p:sp>
      <p:sp>
        <p:nvSpPr>
          <p:cNvPr id="6" name="Прямоугольник 5"/>
          <p:cNvSpPr/>
          <p:nvPr/>
        </p:nvSpPr>
        <p:spPr>
          <a:xfrm>
            <a:off x="1882076" y="4723035"/>
            <a:ext cx="235456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2844564" y="4218103"/>
            <a:ext cx="1368152" cy="4957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4212716" y="4737687"/>
            <a:ext cx="235456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p:cNvSpPr/>
          <p:nvPr/>
        </p:nvSpPr>
        <p:spPr>
          <a:xfrm>
            <a:off x="4230806" y="5204048"/>
            <a:ext cx="3077498"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p:cNvSpPr/>
          <p:nvPr/>
        </p:nvSpPr>
        <p:spPr>
          <a:xfrm>
            <a:off x="1043608" y="5204048"/>
            <a:ext cx="3169108"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4212716" y="4218102"/>
            <a:ext cx="1368152" cy="49069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451142" y="5661248"/>
            <a:ext cx="3761574"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153"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0806" y="5649341"/>
            <a:ext cx="3786187"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988342" y="4281324"/>
            <a:ext cx="1080596" cy="369332"/>
          </a:xfrm>
          <a:prstGeom prst="rect">
            <a:avLst/>
          </a:prstGeom>
          <a:noFill/>
        </p:spPr>
        <p:txBody>
          <a:bodyPr wrap="square" rtlCol="0">
            <a:spAutoFit/>
          </a:bodyPr>
          <a:lstStyle/>
          <a:p>
            <a:endParaRPr lang="ru-RU" dirty="0"/>
          </a:p>
        </p:txBody>
      </p:sp>
      <p:sp>
        <p:nvSpPr>
          <p:cNvPr id="8" name="TextBox 7"/>
          <p:cNvSpPr txBox="1"/>
          <p:nvPr/>
        </p:nvSpPr>
        <p:spPr>
          <a:xfrm>
            <a:off x="1882076" y="5705181"/>
            <a:ext cx="962488" cy="400110"/>
          </a:xfrm>
          <a:prstGeom prst="rect">
            <a:avLst/>
          </a:prstGeom>
          <a:noFill/>
        </p:spPr>
        <p:txBody>
          <a:bodyPr wrap="square" rtlCol="0">
            <a:spAutoFit/>
          </a:bodyPr>
          <a:lstStyle/>
          <a:p>
            <a:pPr algn="ctr"/>
            <a:r>
              <a:rPr lang="ru-RU" sz="2000" dirty="0" smtClean="0"/>
              <a:t>8-5</a:t>
            </a:r>
            <a:endParaRPr lang="ru-RU" sz="2000" dirty="0"/>
          </a:p>
        </p:txBody>
      </p:sp>
      <p:sp>
        <p:nvSpPr>
          <p:cNvPr id="24" name="TextBox 23"/>
          <p:cNvSpPr txBox="1"/>
          <p:nvPr/>
        </p:nvSpPr>
        <p:spPr>
          <a:xfrm>
            <a:off x="2146918" y="5232593"/>
            <a:ext cx="962488" cy="400110"/>
          </a:xfrm>
          <a:prstGeom prst="rect">
            <a:avLst/>
          </a:prstGeom>
          <a:noFill/>
        </p:spPr>
        <p:txBody>
          <a:bodyPr wrap="square" rtlCol="0">
            <a:spAutoFit/>
          </a:bodyPr>
          <a:lstStyle/>
          <a:p>
            <a:pPr algn="ctr"/>
            <a:r>
              <a:rPr lang="ru-RU" sz="2000" dirty="0" smtClean="0"/>
              <a:t>3+5</a:t>
            </a:r>
            <a:endParaRPr lang="ru-RU" sz="2000" dirty="0"/>
          </a:p>
        </p:txBody>
      </p:sp>
      <p:sp>
        <p:nvSpPr>
          <p:cNvPr id="25" name="TextBox 24"/>
          <p:cNvSpPr txBox="1"/>
          <p:nvPr/>
        </p:nvSpPr>
        <p:spPr>
          <a:xfrm>
            <a:off x="2331929" y="4766232"/>
            <a:ext cx="962488" cy="400110"/>
          </a:xfrm>
          <a:prstGeom prst="rect">
            <a:avLst/>
          </a:prstGeom>
          <a:noFill/>
        </p:spPr>
        <p:txBody>
          <a:bodyPr wrap="square" rtlCol="0">
            <a:spAutoFit/>
          </a:bodyPr>
          <a:lstStyle/>
          <a:p>
            <a:pPr algn="ctr"/>
            <a:r>
              <a:rPr lang="ru-RU" sz="2000" dirty="0" smtClean="0"/>
              <a:t>8-1</a:t>
            </a:r>
            <a:endParaRPr lang="ru-RU" sz="2000" dirty="0"/>
          </a:p>
        </p:txBody>
      </p:sp>
      <p:sp>
        <p:nvSpPr>
          <p:cNvPr id="26" name="TextBox 25"/>
          <p:cNvSpPr txBox="1"/>
          <p:nvPr/>
        </p:nvSpPr>
        <p:spPr>
          <a:xfrm>
            <a:off x="3059356" y="4244561"/>
            <a:ext cx="962488" cy="400110"/>
          </a:xfrm>
          <a:prstGeom prst="rect">
            <a:avLst/>
          </a:prstGeom>
          <a:noFill/>
        </p:spPr>
        <p:txBody>
          <a:bodyPr wrap="square" rtlCol="0">
            <a:spAutoFit/>
          </a:bodyPr>
          <a:lstStyle/>
          <a:p>
            <a:pPr algn="ctr"/>
            <a:r>
              <a:rPr lang="ru-RU" sz="2000" dirty="0" smtClean="0"/>
              <a:t>7+1</a:t>
            </a:r>
            <a:endParaRPr lang="ru-RU" sz="2000" dirty="0"/>
          </a:p>
        </p:txBody>
      </p:sp>
      <p:sp>
        <p:nvSpPr>
          <p:cNvPr id="27" name="TextBox 26"/>
          <p:cNvSpPr txBox="1"/>
          <p:nvPr/>
        </p:nvSpPr>
        <p:spPr>
          <a:xfrm>
            <a:off x="4415548" y="4244561"/>
            <a:ext cx="962488" cy="400110"/>
          </a:xfrm>
          <a:prstGeom prst="rect">
            <a:avLst/>
          </a:prstGeom>
          <a:noFill/>
        </p:spPr>
        <p:txBody>
          <a:bodyPr wrap="square" rtlCol="0">
            <a:spAutoFit/>
          </a:bodyPr>
          <a:lstStyle/>
          <a:p>
            <a:pPr algn="ctr"/>
            <a:r>
              <a:rPr lang="ru-RU" sz="2000" dirty="0" smtClean="0"/>
              <a:t>4+4</a:t>
            </a:r>
            <a:endParaRPr lang="ru-RU" sz="2000" dirty="0"/>
          </a:p>
        </p:txBody>
      </p:sp>
      <p:sp>
        <p:nvSpPr>
          <p:cNvPr id="28" name="TextBox 27"/>
          <p:cNvSpPr txBox="1"/>
          <p:nvPr/>
        </p:nvSpPr>
        <p:spPr>
          <a:xfrm>
            <a:off x="6123899" y="5689793"/>
            <a:ext cx="962488" cy="400110"/>
          </a:xfrm>
          <a:prstGeom prst="rect">
            <a:avLst/>
          </a:prstGeom>
          <a:noFill/>
        </p:spPr>
        <p:txBody>
          <a:bodyPr wrap="square" rtlCol="0">
            <a:spAutoFit/>
          </a:bodyPr>
          <a:lstStyle/>
          <a:p>
            <a:pPr algn="ctr"/>
            <a:r>
              <a:rPr lang="ru-RU" sz="2000" dirty="0" smtClean="0"/>
              <a:t>4+2</a:t>
            </a:r>
            <a:endParaRPr lang="ru-RU" sz="2000" dirty="0"/>
          </a:p>
        </p:txBody>
      </p:sp>
      <p:sp>
        <p:nvSpPr>
          <p:cNvPr id="29" name="TextBox 28"/>
          <p:cNvSpPr txBox="1"/>
          <p:nvPr/>
        </p:nvSpPr>
        <p:spPr>
          <a:xfrm>
            <a:off x="5580868" y="5232593"/>
            <a:ext cx="962488" cy="400110"/>
          </a:xfrm>
          <a:prstGeom prst="rect">
            <a:avLst/>
          </a:prstGeom>
          <a:noFill/>
        </p:spPr>
        <p:txBody>
          <a:bodyPr wrap="square" rtlCol="0">
            <a:spAutoFit/>
          </a:bodyPr>
          <a:lstStyle/>
          <a:p>
            <a:pPr algn="ctr"/>
            <a:r>
              <a:rPr lang="ru-RU" sz="2000" dirty="0" smtClean="0"/>
              <a:t>6-3</a:t>
            </a:r>
            <a:endParaRPr lang="ru-RU" sz="2000" dirty="0"/>
          </a:p>
        </p:txBody>
      </p:sp>
      <p:sp>
        <p:nvSpPr>
          <p:cNvPr id="30" name="TextBox 29"/>
          <p:cNvSpPr txBox="1"/>
          <p:nvPr/>
        </p:nvSpPr>
        <p:spPr>
          <a:xfrm>
            <a:off x="4908752" y="4751580"/>
            <a:ext cx="962488" cy="400110"/>
          </a:xfrm>
          <a:prstGeom prst="rect">
            <a:avLst/>
          </a:prstGeom>
          <a:noFill/>
        </p:spPr>
        <p:txBody>
          <a:bodyPr wrap="square" rtlCol="0">
            <a:spAutoFit/>
          </a:bodyPr>
          <a:lstStyle/>
          <a:p>
            <a:pPr algn="ctr"/>
            <a:r>
              <a:rPr lang="ru-RU" sz="2000" dirty="0"/>
              <a:t>3</a:t>
            </a:r>
            <a:r>
              <a:rPr lang="ru-RU" sz="2000" dirty="0" smtClean="0"/>
              <a:t>+1</a:t>
            </a:r>
            <a:endParaRPr lang="ru-RU" sz="20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060743" y="423097"/>
            <a:ext cx="4155818" cy="523220"/>
          </a:xfrm>
          <a:prstGeom prst="rect">
            <a:avLst/>
          </a:prstGeom>
        </p:spPr>
        <p:txBody>
          <a:bodyPr wrap="none">
            <a:spAutoFit/>
          </a:bodyPr>
          <a:lstStyle/>
          <a:p>
            <a:r>
              <a:rPr lang="ru-RU" sz="2800" b="1" dirty="0">
                <a:solidFill>
                  <a:srgbClr val="C00000"/>
                </a:solidFill>
                <a:latin typeface="+mj-lt"/>
              </a:rPr>
              <a:t>Игра «Число-контролер» </a:t>
            </a:r>
            <a:endParaRPr lang="ru-RU" sz="2800" dirty="0">
              <a:solidFill>
                <a:srgbClr val="C00000"/>
              </a:solidFill>
              <a:latin typeface="+mj-lt"/>
            </a:endParaRPr>
          </a:p>
        </p:txBody>
      </p:sp>
      <p:sp>
        <p:nvSpPr>
          <p:cNvPr id="5" name="Прямоугольник 4"/>
          <p:cNvSpPr/>
          <p:nvPr/>
        </p:nvSpPr>
        <p:spPr>
          <a:xfrm>
            <a:off x="1664778" y="1447056"/>
            <a:ext cx="235456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3251017" y="2780928"/>
            <a:ext cx="235456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1882076" y="4495345"/>
            <a:ext cx="235456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5220072" y="3717032"/>
            <a:ext cx="235456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5795851" y="1447056"/>
            <a:ext cx="235456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2360814" y="1447056"/>
            <a:ext cx="962488" cy="400110"/>
          </a:xfrm>
          <a:prstGeom prst="rect">
            <a:avLst/>
          </a:prstGeom>
          <a:noFill/>
        </p:spPr>
        <p:txBody>
          <a:bodyPr wrap="square" rtlCol="0">
            <a:spAutoFit/>
          </a:bodyPr>
          <a:lstStyle/>
          <a:p>
            <a:pPr algn="ctr"/>
            <a:r>
              <a:rPr lang="ru-RU" sz="2000" b="1" dirty="0">
                <a:solidFill>
                  <a:srgbClr val="006600"/>
                </a:solidFill>
              </a:rPr>
              <a:t>3</a:t>
            </a:r>
            <a:r>
              <a:rPr lang="ru-RU" sz="2000" b="1" dirty="0" smtClean="0">
                <a:solidFill>
                  <a:srgbClr val="006600"/>
                </a:solidFill>
              </a:rPr>
              <a:t>+1</a:t>
            </a:r>
            <a:endParaRPr lang="ru-RU" sz="2000" b="1" dirty="0">
              <a:solidFill>
                <a:srgbClr val="006600"/>
              </a:solidFill>
            </a:endParaRPr>
          </a:p>
        </p:txBody>
      </p:sp>
      <p:sp>
        <p:nvSpPr>
          <p:cNvPr id="11" name="TextBox 10"/>
          <p:cNvSpPr txBox="1"/>
          <p:nvPr/>
        </p:nvSpPr>
        <p:spPr>
          <a:xfrm>
            <a:off x="4019338" y="2808331"/>
            <a:ext cx="962488" cy="400110"/>
          </a:xfrm>
          <a:prstGeom prst="rect">
            <a:avLst/>
          </a:prstGeom>
          <a:noFill/>
        </p:spPr>
        <p:txBody>
          <a:bodyPr wrap="square" rtlCol="0">
            <a:spAutoFit/>
          </a:bodyPr>
          <a:lstStyle/>
          <a:p>
            <a:pPr algn="ctr"/>
            <a:r>
              <a:rPr lang="ru-RU" sz="2000" b="1" dirty="0" smtClean="0">
                <a:solidFill>
                  <a:srgbClr val="006600"/>
                </a:solidFill>
              </a:rPr>
              <a:t>7- 5</a:t>
            </a:r>
            <a:endParaRPr lang="ru-RU" sz="2000" b="1" dirty="0">
              <a:solidFill>
                <a:srgbClr val="006600"/>
              </a:solidFill>
            </a:endParaRPr>
          </a:p>
        </p:txBody>
      </p:sp>
      <p:sp>
        <p:nvSpPr>
          <p:cNvPr id="12" name="TextBox 11"/>
          <p:cNvSpPr txBox="1"/>
          <p:nvPr/>
        </p:nvSpPr>
        <p:spPr>
          <a:xfrm>
            <a:off x="6427899" y="1463310"/>
            <a:ext cx="962488" cy="400110"/>
          </a:xfrm>
          <a:prstGeom prst="rect">
            <a:avLst/>
          </a:prstGeom>
          <a:noFill/>
        </p:spPr>
        <p:txBody>
          <a:bodyPr wrap="square" rtlCol="0">
            <a:spAutoFit/>
          </a:bodyPr>
          <a:lstStyle/>
          <a:p>
            <a:pPr algn="ctr"/>
            <a:r>
              <a:rPr lang="ru-RU" sz="2000" b="1" dirty="0" smtClean="0">
                <a:solidFill>
                  <a:srgbClr val="006600"/>
                </a:solidFill>
              </a:rPr>
              <a:t>3 - 3</a:t>
            </a:r>
            <a:endParaRPr lang="ru-RU" sz="2000" b="1" dirty="0">
              <a:solidFill>
                <a:srgbClr val="006600"/>
              </a:solidFill>
            </a:endParaRPr>
          </a:p>
        </p:txBody>
      </p:sp>
      <p:sp>
        <p:nvSpPr>
          <p:cNvPr id="13" name="TextBox 12"/>
          <p:cNvSpPr txBox="1"/>
          <p:nvPr/>
        </p:nvSpPr>
        <p:spPr>
          <a:xfrm>
            <a:off x="5996477" y="3745577"/>
            <a:ext cx="962488" cy="400110"/>
          </a:xfrm>
          <a:prstGeom prst="rect">
            <a:avLst/>
          </a:prstGeom>
          <a:noFill/>
        </p:spPr>
        <p:txBody>
          <a:bodyPr wrap="square" rtlCol="0">
            <a:spAutoFit/>
          </a:bodyPr>
          <a:lstStyle/>
          <a:p>
            <a:pPr algn="ctr"/>
            <a:r>
              <a:rPr lang="ru-RU" sz="2000" b="1" dirty="0" smtClean="0">
                <a:solidFill>
                  <a:srgbClr val="006600"/>
                </a:solidFill>
              </a:rPr>
              <a:t>0 + 1</a:t>
            </a:r>
            <a:endParaRPr lang="ru-RU" sz="2000" b="1" dirty="0">
              <a:solidFill>
                <a:srgbClr val="006600"/>
              </a:solidFill>
            </a:endParaRPr>
          </a:p>
        </p:txBody>
      </p:sp>
      <p:sp>
        <p:nvSpPr>
          <p:cNvPr id="14" name="TextBox 13"/>
          <p:cNvSpPr txBox="1"/>
          <p:nvPr/>
        </p:nvSpPr>
        <p:spPr>
          <a:xfrm>
            <a:off x="2579499" y="4523890"/>
            <a:ext cx="962488" cy="400110"/>
          </a:xfrm>
          <a:prstGeom prst="rect">
            <a:avLst/>
          </a:prstGeom>
          <a:noFill/>
        </p:spPr>
        <p:txBody>
          <a:bodyPr wrap="square" rtlCol="0">
            <a:spAutoFit/>
          </a:bodyPr>
          <a:lstStyle/>
          <a:p>
            <a:pPr algn="ctr"/>
            <a:r>
              <a:rPr lang="ru-RU" sz="2000" b="1" dirty="0" smtClean="0">
                <a:solidFill>
                  <a:srgbClr val="006600"/>
                </a:solidFill>
              </a:rPr>
              <a:t>5-3</a:t>
            </a:r>
            <a:endParaRPr lang="ru-RU" sz="2000" b="1" dirty="0">
              <a:solidFill>
                <a:srgbClr val="0066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611560" y="404664"/>
            <a:ext cx="6390456" cy="3046988"/>
          </a:xfrm>
          <a:prstGeom prst="rect">
            <a:avLst/>
          </a:prstGeom>
        </p:spPr>
        <p:txBody>
          <a:bodyPr wrap="square">
            <a:spAutoFit/>
          </a:bodyPr>
          <a:lstStyle/>
          <a:p>
            <a:r>
              <a:rPr lang="ru-RU" dirty="0" smtClean="0">
                <a:solidFill>
                  <a:srgbClr val="000066"/>
                </a:solidFill>
              </a:rPr>
              <a:t>–  </a:t>
            </a:r>
            <a:r>
              <a:rPr lang="ru-RU" sz="2400" dirty="0" smtClean="0">
                <a:solidFill>
                  <a:srgbClr val="000066"/>
                </a:solidFill>
              </a:rPr>
              <a:t>Что </a:t>
            </a:r>
            <a:r>
              <a:rPr lang="ru-RU" sz="2400" dirty="0">
                <a:solidFill>
                  <a:srgbClr val="000066"/>
                </a:solidFill>
              </a:rPr>
              <a:t>ты узнал на уроке?</a:t>
            </a:r>
            <a:endParaRPr lang="ru-RU" sz="2400" dirty="0">
              <a:solidFill>
                <a:srgbClr val="000066"/>
              </a:solidFill>
            </a:endParaRPr>
          </a:p>
          <a:p>
            <a:r>
              <a:rPr lang="ru-RU" sz="2400" dirty="0">
                <a:solidFill>
                  <a:srgbClr val="000066"/>
                </a:solidFill>
              </a:rPr>
              <a:t>– Чему научился?</a:t>
            </a:r>
            <a:endParaRPr lang="ru-RU" sz="2400" dirty="0">
              <a:solidFill>
                <a:srgbClr val="000066"/>
              </a:solidFill>
            </a:endParaRPr>
          </a:p>
          <a:p>
            <a:r>
              <a:rPr lang="ru-RU" sz="2400" dirty="0">
                <a:solidFill>
                  <a:srgbClr val="000066"/>
                </a:solidFill>
              </a:rPr>
              <a:t>– За что себя можешь похвалить?</a:t>
            </a:r>
            <a:endParaRPr lang="ru-RU" sz="2400" dirty="0">
              <a:solidFill>
                <a:srgbClr val="000066"/>
              </a:solidFill>
            </a:endParaRPr>
          </a:p>
          <a:p>
            <a:r>
              <a:rPr lang="ru-RU" sz="2400" dirty="0">
                <a:solidFill>
                  <a:srgbClr val="000066"/>
                </a:solidFill>
              </a:rPr>
              <a:t>– Над чем еще надо поработать?</a:t>
            </a:r>
            <a:endParaRPr lang="ru-RU" sz="2400" dirty="0">
              <a:solidFill>
                <a:srgbClr val="000066"/>
              </a:solidFill>
            </a:endParaRPr>
          </a:p>
          <a:p>
            <a:r>
              <a:rPr lang="ru-RU" sz="2400" dirty="0">
                <a:solidFill>
                  <a:srgbClr val="000066"/>
                </a:solidFill>
              </a:rPr>
              <a:t>– Какие задания тебе понравились?</a:t>
            </a:r>
            <a:endParaRPr lang="ru-RU" sz="2400" dirty="0">
              <a:solidFill>
                <a:srgbClr val="000066"/>
              </a:solidFill>
            </a:endParaRPr>
          </a:p>
          <a:p>
            <a:r>
              <a:rPr lang="ru-RU" sz="2400" dirty="0">
                <a:solidFill>
                  <a:srgbClr val="000066"/>
                </a:solidFill>
              </a:rPr>
              <a:t>– Какие задания показались трудными?</a:t>
            </a:r>
            <a:endParaRPr lang="ru-RU" sz="2400" dirty="0">
              <a:solidFill>
                <a:srgbClr val="000066"/>
              </a:solidFill>
            </a:endParaRPr>
          </a:p>
          <a:p>
            <a:r>
              <a:rPr lang="ru-RU" sz="2400" dirty="0">
                <a:solidFill>
                  <a:srgbClr val="000066"/>
                </a:solidFill>
              </a:rPr>
              <a:t>– Достиг ли ты поставленную в начале урока цель?</a:t>
            </a:r>
            <a:endParaRPr lang="ru-RU" sz="2400" dirty="0">
              <a:solidFill>
                <a:srgbClr val="000066"/>
              </a:solidFill>
            </a:endParaRPr>
          </a:p>
        </p:txBody>
      </p:sp>
      <p:pic>
        <p:nvPicPr>
          <p:cNvPr id="10242" name="Picture 2" descr="D:\Документы\Мама\УМК\учись\Изображение000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591" t="2924" r="7422" b="18630"/>
          <a:stretch>
            <a:fillRect/>
          </a:stretch>
        </p:blipFill>
        <p:spPr bwMode="auto">
          <a:xfrm rot="5400000">
            <a:off x="2995336" y="2680629"/>
            <a:ext cx="3461557" cy="45182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87176" y="188640"/>
            <a:ext cx="8145478" cy="830997"/>
          </a:xfrm>
          <a:prstGeom prst="rect">
            <a:avLst/>
          </a:prstGeom>
        </p:spPr>
        <p:txBody>
          <a:bodyPr wrap="square">
            <a:spAutoFit/>
          </a:bodyPr>
          <a:lstStyle/>
          <a:p>
            <a:pPr algn="just"/>
            <a:r>
              <a:rPr lang="ru-RU" sz="2400" dirty="0" smtClean="0">
                <a:solidFill>
                  <a:srgbClr val="000066"/>
                </a:solidFill>
              </a:rPr>
              <a:t>«Самоконтроль</a:t>
            </a:r>
            <a:r>
              <a:rPr lang="ru-RU" sz="2400" dirty="0">
                <a:solidFill>
                  <a:srgbClr val="000066"/>
                </a:solidFill>
              </a:rPr>
              <a:t>» означает «способность контролировать свои действия, поступки</a:t>
            </a:r>
            <a:r>
              <a:rPr lang="ru-RU" sz="2400" dirty="0" smtClean="0">
                <a:solidFill>
                  <a:srgbClr val="000066"/>
                </a:solidFill>
              </a:rPr>
              <a:t>».</a:t>
            </a:r>
            <a:endParaRPr lang="ru-RU" sz="2400" dirty="0">
              <a:solidFill>
                <a:srgbClr val="000066"/>
              </a:solidFill>
            </a:endParaRPr>
          </a:p>
        </p:txBody>
      </p:sp>
      <p:sp>
        <p:nvSpPr>
          <p:cNvPr id="5" name="Прямоугольник 4"/>
          <p:cNvSpPr/>
          <p:nvPr/>
        </p:nvSpPr>
        <p:spPr>
          <a:xfrm>
            <a:off x="564776" y="1015692"/>
            <a:ext cx="8067878" cy="1569660"/>
          </a:xfrm>
          <a:prstGeom prst="rect">
            <a:avLst/>
          </a:prstGeom>
        </p:spPr>
        <p:txBody>
          <a:bodyPr wrap="square">
            <a:spAutoFit/>
          </a:bodyPr>
          <a:lstStyle/>
          <a:p>
            <a:pPr algn="just"/>
            <a:r>
              <a:rPr lang="ru-RU" sz="2400" dirty="0" smtClean="0">
                <a:solidFill>
                  <a:srgbClr val="000066"/>
                </a:solidFill>
              </a:rPr>
              <a:t>«Сознательная регуляция человеком </a:t>
            </a:r>
            <a:r>
              <a:rPr lang="ru-RU" sz="2400" dirty="0">
                <a:solidFill>
                  <a:srgbClr val="000066"/>
                </a:solidFill>
              </a:rPr>
              <a:t>собственных действий, состояний и побуждений на основе сопоставления </a:t>
            </a:r>
            <a:r>
              <a:rPr lang="ru-RU" sz="2400" dirty="0" smtClean="0">
                <a:solidFill>
                  <a:srgbClr val="000066"/>
                </a:solidFill>
              </a:rPr>
              <a:t>их</a:t>
            </a:r>
            <a:endParaRPr lang="ru-RU" sz="2400" dirty="0" smtClean="0">
              <a:solidFill>
                <a:srgbClr val="000066"/>
              </a:solidFill>
            </a:endParaRPr>
          </a:p>
          <a:p>
            <a:pPr algn="just"/>
            <a:r>
              <a:rPr lang="ru-RU" sz="2400" dirty="0" smtClean="0">
                <a:solidFill>
                  <a:srgbClr val="000066"/>
                </a:solidFill>
              </a:rPr>
              <a:t> </a:t>
            </a:r>
            <a:r>
              <a:rPr lang="ru-RU" sz="2400" dirty="0">
                <a:solidFill>
                  <a:srgbClr val="000066"/>
                </a:solidFill>
              </a:rPr>
              <a:t>с некоторыми субъективными нормами и представлениями</a:t>
            </a:r>
            <a:r>
              <a:rPr lang="ru-RU" sz="2400" dirty="0" smtClean="0">
                <a:solidFill>
                  <a:srgbClr val="000066"/>
                </a:solidFill>
              </a:rPr>
              <a:t>».</a:t>
            </a:r>
            <a:endParaRPr lang="ru-RU" sz="2400" dirty="0">
              <a:solidFill>
                <a:srgbClr val="000066"/>
              </a:solidFill>
            </a:endParaRPr>
          </a:p>
        </p:txBody>
      </p:sp>
      <p:sp>
        <p:nvSpPr>
          <p:cNvPr id="6" name="Прямоугольник 5"/>
          <p:cNvSpPr/>
          <p:nvPr/>
        </p:nvSpPr>
        <p:spPr>
          <a:xfrm>
            <a:off x="564775" y="2416543"/>
            <a:ext cx="8099595" cy="830997"/>
          </a:xfrm>
          <a:prstGeom prst="rect">
            <a:avLst/>
          </a:prstGeom>
        </p:spPr>
        <p:txBody>
          <a:bodyPr wrap="square">
            <a:spAutoFit/>
          </a:bodyPr>
          <a:lstStyle/>
          <a:p>
            <a:pPr algn="just"/>
            <a:r>
              <a:rPr lang="ru-RU" sz="2400" dirty="0" smtClean="0">
                <a:solidFill>
                  <a:srgbClr val="000066"/>
                </a:solidFill>
              </a:rPr>
              <a:t>Самоконтроль - </a:t>
            </a:r>
            <a:r>
              <a:rPr lang="ru-RU" sz="2400" dirty="0">
                <a:solidFill>
                  <a:srgbClr val="000066"/>
                </a:solidFill>
              </a:rPr>
              <a:t>это социально опосредованное явление, присущее только человеку как общественному существу.</a:t>
            </a:r>
            <a:endParaRPr lang="ru-RU" sz="2400" dirty="0">
              <a:solidFill>
                <a:srgbClr val="000066"/>
              </a:solidFill>
            </a:endParaRPr>
          </a:p>
        </p:txBody>
      </p:sp>
      <p:sp>
        <p:nvSpPr>
          <p:cNvPr id="7" name="Прямоугольник 6"/>
          <p:cNvSpPr/>
          <p:nvPr/>
        </p:nvSpPr>
        <p:spPr>
          <a:xfrm>
            <a:off x="564776" y="3212976"/>
            <a:ext cx="8139886" cy="1938992"/>
          </a:xfrm>
          <a:prstGeom prst="rect">
            <a:avLst/>
          </a:prstGeom>
        </p:spPr>
        <p:txBody>
          <a:bodyPr wrap="square">
            <a:spAutoFit/>
          </a:bodyPr>
          <a:lstStyle/>
          <a:p>
            <a:pPr algn="just"/>
            <a:r>
              <a:rPr lang="ru-RU" sz="2400" dirty="0">
                <a:solidFill>
                  <a:srgbClr val="000066"/>
                </a:solidFill>
              </a:rPr>
              <a:t>Самоконтроль дает возможность человеку управлять своей деятельностью и поведением, корректировать </a:t>
            </a:r>
            <a:r>
              <a:rPr lang="ru-RU" sz="2400" dirty="0" smtClean="0">
                <a:solidFill>
                  <a:srgbClr val="000066"/>
                </a:solidFill>
              </a:rPr>
              <a:t>осуществление </a:t>
            </a:r>
            <a:r>
              <a:rPr lang="ru-RU" sz="2400" dirty="0">
                <a:solidFill>
                  <a:srgbClr val="000066"/>
                </a:solidFill>
              </a:rPr>
              <a:t>намеченного плана действий, воздерживаться от нежелательных действий, неправильных поступков.</a:t>
            </a:r>
            <a:endParaRPr lang="ru-RU" sz="2400" dirty="0">
              <a:solidFill>
                <a:srgbClr val="000066"/>
              </a:solidFill>
            </a:endParaRPr>
          </a:p>
        </p:txBody>
      </p:sp>
      <p:sp>
        <p:nvSpPr>
          <p:cNvPr id="9" name="Прямоугольник 8"/>
          <p:cNvSpPr/>
          <p:nvPr/>
        </p:nvSpPr>
        <p:spPr>
          <a:xfrm>
            <a:off x="564776" y="5229200"/>
            <a:ext cx="8067878" cy="830997"/>
          </a:xfrm>
          <a:prstGeom prst="rect">
            <a:avLst/>
          </a:prstGeom>
        </p:spPr>
        <p:txBody>
          <a:bodyPr wrap="square">
            <a:spAutoFit/>
          </a:bodyPr>
          <a:lstStyle/>
          <a:p>
            <a:r>
              <a:rPr lang="ru-RU" sz="2400" dirty="0">
                <a:solidFill>
                  <a:srgbClr val="000066"/>
                </a:solidFill>
              </a:rPr>
              <a:t>Самоконтроль – осознание и оценка субъектом собственных действий, психических процессов и состояний.</a:t>
            </a:r>
            <a:endParaRPr lang="ru-RU" sz="2400" dirty="0">
              <a:solidFill>
                <a:srgbClr val="000066"/>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526"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4149965" y="4005064"/>
            <a:ext cx="4572000" cy="1938992"/>
          </a:xfrm>
          <a:prstGeom prst="rect">
            <a:avLst/>
          </a:prstGeom>
        </p:spPr>
        <p:txBody>
          <a:bodyPr>
            <a:spAutoFit/>
          </a:bodyPr>
          <a:lstStyle/>
          <a:p>
            <a:r>
              <a:rPr lang="ru-RU" sz="2400" dirty="0">
                <a:solidFill>
                  <a:srgbClr val="000066"/>
                </a:solidFill>
              </a:rPr>
              <a:t>Сегодня на уроке я …</a:t>
            </a:r>
            <a:endParaRPr lang="ru-RU" sz="2400" dirty="0">
              <a:solidFill>
                <a:srgbClr val="000066"/>
              </a:solidFill>
            </a:endParaRPr>
          </a:p>
          <a:p>
            <a:r>
              <a:rPr lang="ru-RU" sz="2400" dirty="0">
                <a:solidFill>
                  <a:srgbClr val="000066"/>
                </a:solidFill>
              </a:rPr>
              <a:t>Мне удалось…</a:t>
            </a:r>
            <a:endParaRPr lang="ru-RU" sz="2400" dirty="0">
              <a:solidFill>
                <a:srgbClr val="000066"/>
              </a:solidFill>
            </a:endParaRPr>
          </a:p>
          <a:p>
            <a:r>
              <a:rPr lang="ru-RU" sz="2400" dirty="0">
                <a:solidFill>
                  <a:srgbClr val="000066"/>
                </a:solidFill>
              </a:rPr>
              <a:t>Я могу похвалить…</a:t>
            </a:r>
            <a:endParaRPr lang="ru-RU" sz="2400" dirty="0">
              <a:solidFill>
                <a:srgbClr val="000066"/>
              </a:solidFill>
            </a:endParaRPr>
          </a:p>
          <a:p>
            <a:r>
              <a:rPr lang="ru-RU" sz="2400" dirty="0">
                <a:solidFill>
                  <a:srgbClr val="000066"/>
                </a:solidFill>
              </a:rPr>
              <a:t>Я недостаточно…</a:t>
            </a:r>
            <a:endParaRPr lang="ru-RU" sz="2400" dirty="0">
              <a:solidFill>
                <a:srgbClr val="000066"/>
              </a:solidFill>
            </a:endParaRPr>
          </a:p>
          <a:p>
            <a:r>
              <a:rPr lang="ru-RU" sz="2400" dirty="0">
                <a:solidFill>
                  <a:srgbClr val="000066"/>
                </a:solidFill>
              </a:rPr>
              <a:t>Я старался…</a:t>
            </a:r>
            <a:endParaRPr lang="ru-RU" sz="2400" dirty="0">
              <a:solidFill>
                <a:srgbClr val="000066"/>
              </a:solidFill>
            </a:endParaRPr>
          </a:p>
        </p:txBody>
      </p:sp>
      <p:sp>
        <p:nvSpPr>
          <p:cNvPr id="7" name="Прямоугольник 6"/>
          <p:cNvSpPr/>
          <p:nvPr/>
        </p:nvSpPr>
        <p:spPr>
          <a:xfrm>
            <a:off x="755576" y="372720"/>
            <a:ext cx="6840760" cy="3416320"/>
          </a:xfrm>
          <a:prstGeom prst="rect">
            <a:avLst/>
          </a:prstGeom>
        </p:spPr>
        <p:txBody>
          <a:bodyPr wrap="square">
            <a:spAutoFit/>
          </a:bodyPr>
          <a:lstStyle/>
          <a:p>
            <a:r>
              <a:rPr lang="ru-RU" sz="2400" dirty="0" smtClean="0">
                <a:solidFill>
                  <a:srgbClr val="000066"/>
                </a:solidFill>
              </a:rPr>
              <a:t>Я думаю иначе, чем (имя)…</a:t>
            </a:r>
            <a:endParaRPr lang="ru-RU" sz="2400" dirty="0" smtClean="0">
              <a:solidFill>
                <a:srgbClr val="000066"/>
              </a:solidFill>
            </a:endParaRPr>
          </a:p>
          <a:p>
            <a:r>
              <a:rPr lang="ru-RU" sz="2400" dirty="0" smtClean="0">
                <a:solidFill>
                  <a:srgbClr val="000066"/>
                </a:solidFill>
              </a:rPr>
              <a:t>Я с тобой не согласен, потому что…</a:t>
            </a:r>
            <a:endParaRPr lang="ru-RU" sz="2400" dirty="0" smtClean="0">
              <a:solidFill>
                <a:srgbClr val="000066"/>
              </a:solidFill>
            </a:endParaRPr>
          </a:p>
          <a:p>
            <a:r>
              <a:rPr lang="ru-RU" sz="2400" dirty="0" smtClean="0">
                <a:solidFill>
                  <a:srgbClr val="000066"/>
                </a:solidFill>
              </a:rPr>
              <a:t>Я согласен, но хочу дополнить ответ …</a:t>
            </a:r>
            <a:endParaRPr lang="ru-RU" sz="2400" dirty="0" smtClean="0">
              <a:solidFill>
                <a:srgbClr val="000066"/>
              </a:solidFill>
            </a:endParaRPr>
          </a:p>
          <a:p>
            <a:r>
              <a:rPr lang="ru-RU" sz="2400" dirty="0" smtClean="0">
                <a:solidFill>
                  <a:srgbClr val="000066"/>
                </a:solidFill>
              </a:rPr>
              <a:t>Я не согласен с мнением…</a:t>
            </a:r>
            <a:endParaRPr lang="ru-RU" sz="2400" dirty="0" smtClean="0">
              <a:solidFill>
                <a:srgbClr val="000066"/>
              </a:solidFill>
            </a:endParaRPr>
          </a:p>
          <a:p>
            <a:r>
              <a:rPr lang="ru-RU" sz="2400" dirty="0" smtClean="0">
                <a:solidFill>
                  <a:srgbClr val="000066"/>
                </a:solidFill>
              </a:rPr>
              <a:t>Моё мнение таково…</a:t>
            </a:r>
            <a:endParaRPr lang="ru-RU" sz="2400" dirty="0" smtClean="0">
              <a:solidFill>
                <a:srgbClr val="000066"/>
              </a:solidFill>
            </a:endParaRPr>
          </a:p>
          <a:p>
            <a:r>
              <a:rPr lang="ru-RU" sz="2400" dirty="0" smtClean="0">
                <a:solidFill>
                  <a:srgbClr val="000066"/>
                </a:solidFill>
              </a:rPr>
              <a:t>Я согласен с мнением (имя) и тоже считаю, что…</a:t>
            </a:r>
            <a:endParaRPr lang="ru-RU" sz="2400" dirty="0" smtClean="0">
              <a:solidFill>
                <a:srgbClr val="000066"/>
              </a:solidFill>
            </a:endParaRPr>
          </a:p>
          <a:p>
            <a:r>
              <a:rPr lang="ru-RU" sz="2400" dirty="0" smtClean="0">
                <a:solidFill>
                  <a:srgbClr val="000066"/>
                </a:solidFill>
              </a:rPr>
              <a:t>Я думаю что…</a:t>
            </a:r>
            <a:endParaRPr lang="ru-RU" sz="2400" dirty="0" smtClean="0">
              <a:solidFill>
                <a:srgbClr val="000066"/>
              </a:solidFill>
            </a:endParaRPr>
          </a:p>
          <a:p>
            <a:r>
              <a:rPr lang="ru-RU" sz="2400" dirty="0" smtClean="0">
                <a:solidFill>
                  <a:srgbClr val="000066"/>
                </a:solidFill>
              </a:rPr>
              <a:t>Я решил что…</a:t>
            </a:r>
            <a:endParaRPr lang="ru-RU" sz="2400" dirty="0" smtClean="0">
              <a:solidFill>
                <a:srgbClr val="000066"/>
              </a:solidFill>
            </a:endParaRPr>
          </a:p>
          <a:p>
            <a:endParaRPr lang="ru-RU" sz="2400" dirty="0">
              <a:solidFill>
                <a:srgbClr val="000066"/>
              </a:solidFill>
            </a:endParaRPr>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519061"/>
            <a:ext cx="2798763" cy="294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3235697" y="289840"/>
            <a:ext cx="3635226" cy="523220"/>
          </a:xfrm>
          <a:prstGeom prst="rect">
            <a:avLst/>
          </a:prstGeom>
        </p:spPr>
        <p:txBody>
          <a:bodyPr wrap="none">
            <a:spAutoFit/>
          </a:bodyPr>
          <a:lstStyle/>
          <a:p>
            <a:r>
              <a:rPr lang="ru-RU" sz="2800" b="1" dirty="0" smtClean="0">
                <a:solidFill>
                  <a:srgbClr val="FF0000"/>
                </a:solidFill>
              </a:rPr>
              <a:t>«Говорящие </a:t>
            </a:r>
            <a:r>
              <a:rPr lang="ru-RU" sz="2800" b="1" dirty="0">
                <a:solidFill>
                  <a:srgbClr val="FF0000"/>
                </a:solidFill>
              </a:rPr>
              <a:t>рисунки</a:t>
            </a:r>
            <a:r>
              <a:rPr lang="ru-RU" sz="2400" b="1" dirty="0">
                <a:solidFill>
                  <a:srgbClr val="FF0000"/>
                </a:solidFill>
              </a:rPr>
              <a:t>»</a:t>
            </a:r>
            <a:endParaRPr lang="ru-RU" sz="2400" b="1" dirty="0">
              <a:solidFill>
                <a:srgbClr val="FF0000"/>
              </a:solidFill>
            </a:endParaRPr>
          </a:p>
        </p:txBody>
      </p:sp>
      <p:pic>
        <p:nvPicPr>
          <p:cNvPr id="9218" name="Picture 2" descr="D:\Документы\Мама\pic\ромашка.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052736"/>
            <a:ext cx="2944368" cy="307848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590" y="1268760"/>
            <a:ext cx="3890565" cy="3578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59717" y="4437112"/>
            <a:ext cx="3371894" cy="1779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779912" y="104007"/>
            <a:ext cx="2972224" cy="523220"/>
          </a:xfrm>
          <a:prstGeom prst="rect">
            <a:avLst/>
          </a:prstGeom>
        </p:spPr>
        <p:txBody>
          <a:bodyPr wrap="none">
            <a:spAutoFit/>
          </a:bodyPr>
          <a:lstStyle/>
          <a:p>
            <a:r>
              <a:rPr lang="ru-RU" sz="2800" b="1" dirty="0">
                <a:solidFill>
                  <a:srgbClr val="C00000"/>
                </a:solidFill>
                <a:latin typeface="+mj-lt"/>
              </a:rPr>
              <a:t>«Лесенка успеха»</a:t>
            </a:r>
            <a:endParaRPr lang="ru-RU" sz="2800" b="1" dirty="0">
              <a:solidFill>
                <a:srgbClr val="C00000"/>
              </a:solidFill>
              <a:latin typeface="+mj-lt"/>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980728"/>
            <a:ext cx="3822086" cy="3096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179980" y="4561977"/>
            <a:ext cx="6035488" cy="217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2984" y="980729"/>
            <a:ext cx="2686396" cy="31148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490214" y="404664"/>
            <a:ext cx="6106121" cy="1631216"/>
          </a:xfrm>
          <a:prstGeom prst="rect">
            <a:avLst/>
          </a:prstGeom>
        </p:spPr>
        <p:txBody>
          <a:bodyPr wrap="square">
            <a:spAutoFit/>
          </a:bodyPr>
          <a:lstStyle/>
          <a:p>
            <a:pPr algn="ctr"/>
            <a:r>
              <a:rPr lang="ru-RU" sz="2800" b="1" dirty="0">
                <a:solidFill>
                  <a:srgbClr val="C00000"/>
                </a:solidFill>
                <a:latin typeface="+mj-lt"/>
              </a:rPr>
              <a:t>«Карточка сомнений»</a:t>
            </a:r>
            <a:endParaRPr lang="ru-RU" sz="2800" b="1" dirty="0">
              <a:solidFill>
                <a:srgbClr val="C00000"/>
              </a:solidFill>
              <a:latin typeface="+mj-lt"/>
            </a:endParaRPr>
          </a:p>
          <a:p>
            <a:r>
              <a:rPr lang="ru-RU" dirty="0"/>
              <a:t>+ </a:t>
            </a:r>
            <a:r>
              <a:rPr lang="ru-RU" sz="2400" dirty="0">
                <a:solidFill>
                  <a:srgbClr val="000066"/>
                </a:solidFill>
              </a:rPr>
              <a:t>- «Я понял все»;</a:t>
            </a:r>
            <a:endParaRPr lang="ru-RU" sz="2400" dirty="0">
              <a:solidFill>
                <a:srgbClr val="000066"/>
              </a:solidFill>
            </a:endParaRPr>
          </a:p>
          <a:p>
            <a:r>
              <a:rPr lang="ru-RU" sz="2400" dirty="0">
                <a:solidFill>
                  <a:srgbClr val="000066"/>
                </a:solidFill>
              </a:rPr>
              <a:t>- - «Не совсем усвоил, сомневаюсь»;</a:t>
            </a:r>
            <a:endParaRPr lang="ru-RU" sz="2400" dirty="0">
              <a:solidFill>
                <a:srgbClr val="000066"/>
              </a:solidFill>
            </a:endParaRPr>
          </a:p>
          <a:p>
            <a:r>
              <a:rPr lang="ru-RU" sz="2400" dirty="0">
                <a:solidFill>
                  <a:srgbClr val="000066"/>
                </a:solidFill>
              </a:rPr>
              <a:t>? – «Не понял».</a:t>
            </a:r>
            <a:endParaRPr lang="ru-RU" sz="2400" dirty="0">
              <a:solidFill>
                <a:srgbClr val="000066"/>
              </a:solidFill>
            </a:endParaRPr>
          </a:p>
        </p:txBody>
      </p:sp>
      <p:pic>
        <p:nvPicPr>
          <p:cNvPr id="11266" name="Picture 2" descr="D:\Документы\Мама\УМК\учись\Изображение0014.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12761" t="12529" r="15478" b="31850"/>
          <a:stretch>
            <a:fillRect/>
          </a:stretch>
        </p:blipFill>
        <p:spPr bwMode="auto">
          <a:xfrm>
            <a:off x="2831910" y="2276871"/>
            <a:ext cx="3900330" cy="42750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506723" y="476672"/>
            <a:ext cx="4009687" cy="523220"/>
          </a:xfrm>
          <a:prstGeom prst="rect">
            <a:avLst/>
          </a:prstGeom>
        </p:spPr>
        <p:txBody>
          <a:bodyPr wrap="none">
            <a:spAutoFit/>
          </a:bodyPr>
          <a:lstStyle/>
          <a:p>
            <a:r>
              <a:rPr lang="ru-RU" sz="2800" b="1" dirty="0">
                <a:solidFill>
                  <a:srgbClr val="C00000"/>
                </a:solidFill>
                <a:latin typeface="+mj-lt"/>
              </a:rPr>
              <a:t>«Волшебные линеечки»</a:t>
            </a:r>
            <a:endParaRPr lang="ru-RU" sz="2800" b="1" dirty="0">
              <a:solidFill>
                <a:srgbClr val="C00000"/>
              </a:solidFill>
              <a:latin typeface="+mj-lt"/>
            </a:endParaRPr>
          </a:p>
        </p:txBody>
      </p:sp>
      <p:sp>
        <p:nvSpPr>
          <p:cNvPr id="5" name="Rectangle 2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ru-RU"/>
          </a:p>
        </p:txBody>
      </p:sp>
      <p:grpSp>
        <p:nvGrpSpPr>
          <p:cNvPr id="6" name="Group 4"/>
          <p:cNvGrpSpPr/>
          <p:nvPr/>
        </p:nvGrpSpPr>
        <p:grpSpPr bwMode="auto">
          <a:xfrm>
            <a:off x="999413" y="1340768"/>
            <a:ext cx="7200800" cy="2559100"/>
            <a:chOff x="-810" y="0"/>
            <a:chExt cx="9711" cy="2447"/>
          </a:xfrm>
        </p:grpSpPr>
        <p:sp>
          <p:nvSpPr>
            <p:cNvPr id="7" name="Line 19"/>
            <p:cNvSpPr>
              <a:spLocks noChangeShapeType="1"/>
            </p:cNvSpPr>
            <p:nvPr/>
          </p:nvSpPr>
          <p:spPr bwMode="auto">
            <a:xfrm>
              <a:off x="901" y="645"/>
              <a:ext cx="1" cy="1800"/>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8" name="Line 18"/>
            <p:cNvSpPr>
              <a:spLocks noChangeShapeType="1"/>
            </p:cNvSpPr>
            <p:nvPr/>
          </p:nvSpPr>
          <p:spPr bwMode="auto">
            <a:xfrm>
              <a:off x="723" y="645"/>
              <a:ext cx="359" cy="1"/>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9" name="Line 17"/>
            <p:cNvSpPr>
              <a:spLocks noChangeShapeType="1"/>
            </p:cNvSpPr>
            <p:nvPr/>
          </p:nvSpPr>
          <p:spPr bwMode="auto">
            <a:xfrm>
              <a:off x="723" y="1545"/>
              <a:ext cx="357" cy="1"/>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10" name="Line 16"/>
            <p:cNvSpPr>
              <a:spLocks noChangeShapeType="1"/>
            </p:cNvSpPr>
            <p:nvPr/>
          </p:nvSpPr>
          <p:spPr bwMode="auto">
            <a:xfrm>
              <a:off x="723" y="2445"/>
              <a:ext cx="356" cy="1"/>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11" name="Text Box 15"/>
            <p:cNvSpPr txBox="1">
              <a:spLocks noChangeArrowheads="1"/>
            </p:cNvSpPr>
            <p:nvPr/>
          </p:nvSpPr>
          <p:spPr bwMode="auto">
            <a:xfrm>
              <a:off x="-810" y="0"/>
              <a:ext cx="3855"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ru-RU" altLang="ru-RU" sz="2400" b="0" i="0"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Г (грамотность)</a:t>
              </a:r>
              <a:endParaRPr kumimoji="0" lang="ru-RU" altLang="ru-RU" sz="2400" b="0" i="0" u="none" strike="noStrike" cap="none" normalizeH="0" baseline="0" dirty="0" smtClean="0">
                <a:ln>
                  <a:noFill/>
                </a:ln>
                <a:solidFill>
                  <a:srgbClr val="000066"/>
                </a:solidFill>
                <a:effectLst/>
                <a:latin typeface="Arial" panose="020B0604020202020204" pitchFamily="34" charset="0"/>
                <a:cs typeface="Arial" panose="020B0604020202020204" pitchFamily="34" charset="0"/>
              </a:endParaRPr>
            </a:p>
          </p:txBody>
        </p:sp>
        <p:sp>
          <p:nvSpPr>
            <p:cNvPr id="12" name="Line 14"/>
            <p:cNvSpPr>
              <a:spLocks noChangeShapeType="1"/>
            </p:cNvSpPr>
            <p:nvPr/>
          </p:nvSpPr>
          <p:spPr bwMode="auto">
            <a:xfrm>
              <a:off x="4142" y="646"/>
              <a:ext cx="1" cy="1800"/>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13" name="Line 13"/>
            <p:cNvSpPr>
              <a:spLocks noChangeShapeType="1"/>
            </p:cNvSpPr>
            <p:nvPr/>
          </p:nvSpPr>
          <p:spPr bwMode="auto">
            <a:xfrm>
              <a:off x="3964" y="646"/>
              <a:ext cx="359" cy="1"/>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14" name="Line 12"/>
            <p:cNvSpPr>
              <a:spLocks noChangeShapeType="1"/>
            </p:cNvSpPr>
            <p:nvPr/>
          </p:nvSpPr>
          <p:spPr bwMode="auto">
            <a:xfrm>
              <a:off x="3964" y="1546"/>
              <a:ext cx="357" cy="1"/>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15" name="Line 11"/>
            <p:cNvSpPr>
              <a:spLocks noChangeShapeType="1"/>
            </p:cNvSpPr>
            <p:nvPr/>
          </p:nvSpPr>
          <p:spPr bwMode="auto">
            <a:xfrm>
              <a:off x="3964" y="2446"/>
              <a:ext cx="356" cy="1"/>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16" name="Text Box 10"/>
            <p:cNvSpPr txBox="1">
              <a:spLocks noChangeArrowheads="1"/>
            </p:cNvSpPr>
            <p:nvPr/>
          </p:nvSpPr>
          <p:spPr bwMode="auto">
            <a:xfrm>
              <a:off x="2658" y="1"/>
              <a:ext cx="3761"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ru-RU" altLang="ru-RU" sz="2400" b="0" i="0"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А (аккуратность)</a:t>
              </a:r>
              <a:endParaRPr kumimoji="0" lang="ru-RU" altLang="ru-RU" sz="2400" b="0" i="0" u="none" strike="noStrike" cap="none" normalizeH="0" baseline="0" dirty="0" smtClean="0">
                <a:ln>
                  <a:noFill/>
                </a:ln>
                <a:solidFill>
                  <a:srgbClr val="000066"/>
                </a:solidFill>
                <a:effectLst/>
                <a:latin typeface="Arial" panose="020B0604020202020204" pitchFamily="34" charset="0"/>
                <a:cs typeface="Arial" panose="020B0604020202020204" pitchFamily="34" charset="0"/>
              </a:endParaRPr>
            </a:p>
          </p:txBody>
        </p:sp>
        <p:sp>
          <p:nvSpPr>
            <p:cNvPr id="17" name="Line 9"/>
            <p:cNvSpPr>
              <a:spLocks noChangeShapeType="1"/>
            </p:cNvSpPr>
            <p:nvPr/>
          </p:nvSpPr>
          <p:spPr bwMode="auto">
            <a:xfrm>
              <a:off x="7022" y="646"/>
              <a:ext cx="1" cy="1800"/>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18" name="Line 8"/>
            <p:cNvSpPr>
              <a:spLocks noChangeShapeType="1"/>
            </p:cNvSpPr>
            <p:nvPr/>
          </p:nvSpPr>
          <p:spPr bwMode="auto">
            <a:xfrm>
              <a:off x="6844" y="646"/>
              <a:ext cx="359" cy="1"/>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19" name="Line 7"/>
            <p:cNvSpPr>
              <a:spLocks noChangeShapeType="1"/>
            </p:cNvSpPr>
            <p:nvPr/>
          </p:nvSpPr>
          <p:spPr bwMode="auto">
            <a:xfrm>
              <a:off x="6844" y="1546"/>
              <a:ext cx="357" cy="1"/>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20" name="Line 6"/>
            <p:cNvSpPr>
              <a:spLocks noChangeShapeType="1"/>
            </p:cNvSpPr>
            <p:nvPr/>
          </p:nvSpPr>
          <p:spPr bwMode="auto">
            <a:xfrm>
              <a:off x="6844" y="2446"/>
              <a:ext cx="356" cy="1"/>
            </a:xfrm>
            <a:prstGeom prst="line">
              <a:avLst/>
            </a:prstGeom>
            <a:noFill/>
            <a:ln w="9360">
              <a:solidFill>
                <a:srgbClr val="000000"/>
              </a:solidFill>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p>
          </p:txBody>
        </p:sp>
        <p:sp>
          <p:nvSpPr>
            <p:cNvPr id="21" name="Text Box 5"/>
            <p:cNvSpPr txBox="1">
              <a:spLocks noChangeArrowheads="1"/>
            </p:cNvSpPr>
            <p:nvPr/>
          </p:nvSpPr>
          <p:spPr bwMode="auto">
            <a:xfrm>
              <a:off x="6121" y="1"/>
              <a:ext cx="278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ru-RU" altLang="ru-RU" sz="2400" b="0" i="0" u="none" strike="noStrike" cap="none" normalizeH="0" baseline="0" dirty="0" smtClean="0">
                  <a:ln>
                    <a:noFill/>
                  </a:ln>
                  <a:solidFill>
                    <a:srgbClr val="000066"/>
                  </a:solidFill>
                  <a:effectLst/>
                  <a:latin typeface="Times New Roman" panose="02020603050405020304" pitchFamily="18" charset="0"/>
                  <a:ea typeface="Times New Roman" panose="02020603050405020304" pitchFamily="18" charset="0"/>
                  <a:cs typeface="Times New Roman" panose="02020603050405020304" pitchFamily="18" charset="0"/>
                </a:rPr>
                <a:t>В (внимание</a:t>
              </a:r>
              <a:r>
                <a:rPr kumimoji="0" lang="ru-RU" altLang="ru-RU"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ru-RU" altLang="ru-RU" sz="24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grpSp>
      <p:sp>
        <p:nvSpPr>
          <p:cNvPr id="22" name="Rectangle 24"/>
          <p:cNvSpPr>
            <a:spLocks noChangeArrowheads="1"/>
          </p:cNvSpPr>
          <p:nvPr/>
        </p:nvSpPr>
        <p:spPr bwMode="auto">
          <a:xfrm>
            <a:off x="0" y="20113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ru-RU" altLang="ru-RU"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47115" y="2924944"/>
            <a:ext cx="2448806" cy="3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4674" name="Rectangle 2"/>
          <p:cNvSpPr>
            <a:spLocks noGrp="1" noChangeArrowheads="1"/>
          </p:cNvSpPr>
          <p:nvPr>
            <p:ph type="title"/>
          </p:nvPr>
        </p:nvSpPr>
        <p:spPr/>
        <p:txBody>
          <a:bodyPr/>
          <a:lstStyle/>
          <a:p>
            <a:r>
              <a:rPr lang="ru-RU" altLang="ru-RU" b="1" dirty="0" smtClean="0">
                <a:solidFill>
                  <a:srgbClr val="C00000"/>
                </a:solidFill>
              </a:rPr>
              <a:t>«Знаю» - «не знаю»</a:t>
            </a:r>
            <a:endParaRPr lang="ru-RU" altLang="ru-RU" b="1" dirty="0" smtClean="0">
              <a:solidFill>
                <a:srgbClr val="C00000"/>
              </a:solidFill>
            </a:endParaRPr>
          </a:p>
        </p:txBody>
      </p:sp>
      <p:sp>
        <p:nvSpPr>
          <p:cNvPr id="284675" name="Rectangle 3"/>
          <p:cNvSpPr>
            <a:spLocks noGrp="1" noChangeArrowheads="1"/>
          </p:cNvSpPr>
          <p:nvPr>
            <p:ph type="body" sz="half" idx="1"/>
          </p:nvPr>
        </p:nvSpPr>
        <p:spPr>
          <a:xfrm>
            <a:off x="611188" y="1196975"/>
            <a:ext cx="8147050" cy="4525963"/>
          </a:xfrm>
        </p:spPr>
        <p:txBody>
          <a:bodyPr/>
          <a:lstStyle/>
          <a:p>
            <a:pPr algn="ctr">
              <a:buFontTx/>
              <a:buNone/>
            </a:pPr>
            <a:r>
              <a:rPr lang="ru-RU" altLang="ru-RU" sz="4400" dirty="0" smtClean="0">
                <a:solidFill>
                  <a:srgbClr val="000066"/>
                </a:solidFill>
              </a:rPr>
              <a:t>Листок успеха</a:t>
            </a:r>
            <a:endParaRPr lang="ru-RU" altLang="ru-RU" sz="4400" dirty="0" smtClean="0">
              <a:solidFill>
                <a:srgbClr val="000066"/>
              </a:solidFill>
            </a:endParaRPr>
          </a:p>
          <a:p>
            <a:pPr algn="ctr"/>
            <a:endParaRPr lang="ru-RU" altLang="ru-RU" sz="2800" dirty="0" smtClean="0"/>
          </a:p>
        </p:txBody>
      </p:sp>
      <p:graphicFrame>
        <p:nvGraphicFramePr>
          <p:cNvPr id="59396" name="Group 4"/>
          <p:cNvGraphicFramePr>
            <a:graphicFrameLocks noGrp="1"/>
          </p:cNvGraphicFramePr>
          <p:nvPr>
            <p:ph sz="half" idx="2"/>
          </p:nvPr>
        </p:nvGraphicFramePr>
        <p:xfrm>
          <a:off x="827088" y="2133600"/>
          <a:ext cx="7715250" cy="3340100"/>
        </p:xfrm>
        <a:graphic>
          <a:graphicData uri="http://schemas.openxmlformats.org/drawingml/2006/table">
            <a:tbl>
              <a:tblPr/>
              <a:tblGrid>
                <a:gridCol w="2571750"/>
                <a:gridCol w="2571750"/>
                <a:gridCol w="2571750"/>
              </a:tblGrid>
              <a:tr h="1371626">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ru-RU" sz="2800" b="0" i="0" u="none" strike="noStrike" cap="none" normalizeH="0" baseline="0" dirty="0" smtClean="0">
                          <a:ln>
                            <a:noFill/>
                          </a:ln>
                          <a:solidFill>
                            <a:srgbClr val="000066"/>
                          </a:solidFill>
                          <a:effectLst/>
                          <a:latin typeface="Arial" panose="020B0604020202020204" pitchFamily="34" charset="0"/>
                        </a:rPr>
                        <a:t>Задача</a:t>
                      </a:r>
                      <a:endParaRPr kumimoji="0" lang="ru-RU" sz="2800" b="0" i="0" u="none" strike="noStrike" cap="none" normalizeH="0" baseline="0" dirty="0" smtClean="0">
                        <a:ln>
                          <a:noFill/>
                        </a:ln>
                        <a:solidFill>
                          <a:srgbClr val="000066"/>
                        </a:solidFill>
                        <a:effectLst/>
                        <a:latin typeface="Arial" panose="020B0604020202020204" pitchFamily="34" charset="0"/>
                      </a:endParaRP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ru-RU" sz="2800" b="0" i="0" u="none" strike="noStrike" cap="none" normalizeH="0" baseline="0" dirty="0" smtClean="0">
                          <a:ln>
                            <a:noFill/>
                          </a:ln>
                          <a:solidFill>
                            <a:srgbClr val="000066"/>
                          </a:solidFill>
                          <a:effectLst/>
                          <a:latin typeface="Arial" panose="020B0604020202020204" pitchFamily="34" charset="0"/>
                        </a:rPr>
                        <a:t>Условие и требование задачи </a:t>
                      </a:r>
                      <a:endParaRPr kumimoji="0" lang="ru-RU" sz="2800" b="0" i="0" u="none" strike="noStrike" cap="none" normalizeH="0" baseline="0" dirty="0" smtClean="0">
                        <a:ln>
                          <a:noFill/>
                        </a:ln>
                        <a:solidFill>
                          <a:srgbClr val="000066"/>
                        </a:solidFill>
                        <a:effectLst/>
                        <a:latin typeface="Arial" panose="020B0604020202020204" pitchFamily="34"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ru-RU" sz="2800" b="0" i="0" u="none" strike="noStrike" cap="none" normalizeH="0" baseline="0" smtClean="0">
                          <a:ln>
                            <a:noFill/>
                          </a:ln>
                          <a:solidFill>
                            <a:srgbClr val="000066"/>
                          </a:solidFill>
                          <a:effectLst/>
                          <a:latin typeface="Arial" panose="020B0604020202020204" pitchFamily="34" charset="0"/>
                        </a:rPr>
                        <a:t>Краткая запись задачи </a:t>
                      </a:r>
                      <a:endParaRPr kumimoji="0" lang="ru-RU" sz="2800" b="0" i="0" u="none" strike="noStrike" cap="none" normalizeH="0" baseline="0" smtClean="0">
                        <a:ln>
                          <a:noFill/>
                        </a:ln>
                        <a:solidFill>
                          <a:srgbClr val="000066"/>
                        </a:solidFill>
                        <a:effectLst/>
                        <a:latin typeface="Arial" panose="020B0604020202020204" pitchFamily="34" charset="0"/>
                      </a:endParaRP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38231">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ru-RU" sz="2800" b="0" i="0" u="none" strike="noStrike" cap="none" normalizeH="0" baseline="0" smtClean="0">
                        <a:ln>
                          <a:noFill/>
                        </a:ln>
                        <a:solidFill>
                          <a:srgbClr val="000066"/>
                        </a:solidFill>
                        <a:effectLst/>
                        <a:latin typeface="Arial" panose="020B0604020202020204" pitchFamily="34" charset="0"/>
                      </a:endParaRP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ru-RU" sz="2800" b="0" i="0" u="none" strike="noStrike" cap="none" normalizeH="0" baseline="0" dirty="0" smtClean="0">
                        <a:ln>
                          <a:noFill/>
                        </a:ln>
                        <a:solidFill>
                          <a:srgbClr val="000066"/>
                        </a:solidFill>
                        <a:effectLst/>
                        <a:latin typeface="Arial" panose="020B0604020202020204" pitchFamily="34"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ru-RU" sz="2800" b="0" i="0" u="none" strike="noStrike" cap="none" normalizeH="0" baseline="0" dirty="0" smtClean="0">
                        <a:ln>
                          <a:noFill/>
                        </a:ln>
                        <a:solidFill>
                          <a:srgbClr val="000066"/>
                        </a:solidFill>
                        <a:effectLst/>
                        <a:latin typeface="Arial" panose="020B0604020202020204" pitchFamily="34" charset="0"/>
                      </a:endParaRP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0243">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ru-RU" sz="2800" b="0" i="0" u="none" strike="noStrike" cap="none" normalizeH="0" baseline="0" smtClean="0">
                          <a:ln>
                            <a:noFill/>
                          </a:ln>
                          <a:solidFill>
                            <a:srgbClr val="000066"/>
                          </a:solidFill>
                          <a:effectLst/>
                          <a:latin typeface="Arial" panose="020B0604020202020204" pitchFamily="34" charset="0"/>
                        </a:rPr>
                        <a:t>Повторить…</a:t>
                      </a:r>
                      <a:endParaRPr kumimoji="0" lang="ru-RU" sz="2800" b="0" i="0" u="none" strike="noStrike" cap="none" normalizeH="0" baseline="0" smtClean="0">
                        <a:ln>
                          <a:noFill/>
                        </a:ln>
                        <a:solidFill>
                          <a:srgbClr val="000066"/>
                        </a:solidFill>
                        <a:effectLst/>
                        <a:latin typeface="Arial" panose="020B0604020202020204" pitchFamily="34" charset="0"/>
                      </a:endParaRP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ru-RU" sz="2800" b="0" i="0" u="none" strike="noStrike" cap="none" normalizeH="0" baseline="0" dirty="0" smtClean="0">
                          <a:ln>
                            <a:noFill/>
                          </a:ln>
                          <a:solidFill>
                            <a:srgbClr val="000066"/>
                          </a:solidFill>
                          <a:effectLst/>
                          <a:latin typeface="Arial" panose="020B0604020202020204" pitchFamily="34" charset="0"/>
                        </a:rPr>
                        <a:t>Повторить…</a:t>
                      </a:r>
                      <a:endParaRPr kumimoji="0" lang="ru-RU" sz="2800" b="0" i="0" u="none" strike="noStrike" cap="none" normalizeH="0" baseline="0" dirty="0" smtClean="0">
                        <a:ln>
                          <a:noFill/>
                        </a:ln>
                        <a:solidFill>
                          <a:srgbClr val="000066"/>
                        </a:solidFill>
                        <a:effectLst/>
                        <a:latin typeface="Arial" panose="020B0604020202020204" pitchFamily="34"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ru-RU" sz="2800" b="0" i="0" u="none" strike="noStrike" cap="none" normalizeH="0" baseline="0" dirty="0" smtClean="0">
                          <a:ln>
                            <a:noFill/>
                          </a:ln>
                          <a:solidFill>
                            <a:srgbClr val="000066"/>
                          </a:solidFill>
                          <a:effectLst/>
                          <a:latin typeface="Arial" panose="020B0604020202020204" pitchFamily="34" charset="0"/>
                        </a:rPr>
                        <a:t>Узнать…</a:t>
                      </a:r>
                      <a:endParaRPr kumimoji="0" lang="ru-RU" sz="2800" b="0" i="0" u="none" strike="noStrike" cap="none" normalizeH="0" baseline="0" dirty="0" smtClean="0">
                        <a:ln>
                          <a:noFill/>
                        </a:ln>
                        <a:solidFill>
                          <a:srgbClr val="000066"/>
                        </a:solidFill>
                        <a:effectLst/>
                        <a:latin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Tx/>
                        <a:buSzTx/>
                        <a:buFontTx/>
                        <a:buNone/>
                      </a:pPr>
                      <a:r>
                        <a:rPr kumimoji="0" lang="ru-RU" sz="2800" b="0" i="0" u="none" strike="noStrike" cap="none" normalizeH="0" baseline="0" dirty="0" smtClean="0">
                          <a:ln>
                            <a:noFill/>
                          </a:ln>
                          <a:solidFill>
                            <a:srgbClr val="000066"/>
                          </a:solidFill>
                          <a:effectLst/>
                          <a:latin typeface="Arial" panose="020B0604020202020204" pitchFamily="34" charset="0"/>
                        </a:rPr>
                        <a:t>Научиться… </a:t>
                      </a:r>
                      <a:endParaRPr kumimoji="0" lang="ru-RU" sz="2800" b="0" i="0" u="none" strike="noStrike" cap="none" normalizeH="0" baseline="0" dirty="0" smtClean="0">
                        <a:ln>
                          <a:noFill/>
                        </a:ln>
                        <a:solidFill>
                          <a:srgbClr val="000066"/>
                        </a:solidFill>
                        <a:effectLst/>
                        <a:latin typeface="Arial" panose="020B0604020202020204" pitchFamily="34" charset="0"/>
                      </a:endParaRP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9414" name="Rectangle 22"/>
          <p:cNvSpPr>
            <a:spLocks noChangeArrowheads="1"/>
          </p:cNvSpPr>
          <p:nvPr/>
        </p:nvSpPr>
        <p:spPr bwMode="auto">
          <a:xfrm>
            <a:off x="539750" y="5530850"/>
            <a:ext cx="80645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defRPr/>
            </a:pPr>
            <a:r>
              <a:rPr lang="ru-RU" dirty="0">
                <a:solidFill>
                  <a:srgbClr val="000066"/>
                </a:solidFill>
                <a:cs typeface="Arial" panose="020B0604020202020204" pitchFamily="34" charset="0"/>
              </a:rPr>
              <a:t>            </a:t>
            </a:r>
            <a:r>
              <a:rPr lang="ru-RU" sz="2400" dirty="0">
                <a:solidFill>
                  <a:srgbClr val="000066"/>
                </a:solidFill>
                <a:cs typeface="Arial" panose="020B0604020202020204" pitchFamily="34" charset="0"/>
              </a:rPr>
              <a:t>Я ЗНАЮ</a:t>
            </a:r>
            <a:r>
              <a:rPr lang="ru-RU" dirty="0">
                <a:solidFill>
                  <a:srgbClr val="000066"/>
                </a:solidFill>
                <a:cs typeface="Arial" panose="020B0604020202020204" pitchFamily="34" charset="0"/>
              </a:rPr>
              <a:t>       </a:t>
            </a:r>
            <a:r>
              <a:rPr lang="ru-RU" sz="4800" dirty="0">
                <a:solidFill>
                  <a:srgbClr val="000066"/>
                </a:solidFill>
                <a:cs typeface="Arial" panose="020B0604020202020204" pitchFamily="34" charset="0"/>
              </a:rPr>
              <a:t>☺</a:t>
            </a:r>
            <a:r>
              <a:rPr lang="ru-RU" dirty="0">
                <a:solidFill>
                  <a:srgbClr val="000066"/>
                </a:solidFill>
                <a:cs typeface="Arial" panose="020B0604020202020204" pitchFamily="34" charset="0"/>
              </a:rPr>
              <a:t>                                      </a:t>
            </a:r>
            <a:r>
              <a:rPr lang="ru-RU" sz="2400" dirty="0">
                <a:solidFill>
                  <a:srgbClr val="000066"/>
                </a:solidFill>
                <a:cs typeface="Arial" panose="020B0604020202020204" pitchFamily="34" charset="0"/>
              </a:rPr>
              <a:t>Я НЕ ЗНАЮ</a:t>
            </a:r>
            <a:r>
              <a:rPr lang="ru-RU" dirty="0">
                <a:solidFill>
                  <a:srgbClr val="000066"/>
                </a:solidFill>
                <a:cs typeface="Arial" panose="020B0604020202020204" pitchFamily="34" charset="0"/>
              </a:rPr>
              <a:t>    </a:t>
            </a:r>
            <a:r>
              <a:rPr lang="ru-RU" sz="5400" b="1" dirty="0">
                <a:solidFill>
                  <a:srgbClr val="000066"/>
                </a:solidFill>
                <a:cs typeface="Arial" panose="020B0604020202020204" pitchFamily="34" charset="0"/>
              </a:rPr>
              <a:t>○</a:t>
            </a:r>
            <a:r>
              <a:rPr lang="ru-RU" dirty="0">
                <a:solidFill>
                  <a:srgbClr val="000066"/>
                </a:solidFill>
                <a:cs typeface="Arial" panose="020B0604020202020204" pitchFamily="34" charset="0"/>
              </a:rPr>
              <a:t>               </a:t>
            </a:r>
            <a:endParaRPr lang="ru-RU" dirty="0">
              <a:solidFill>
                <a:srgbClr val="000066"/>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8770" name="Заголовок 1"/>
          <p:cNvSpPr>
            <a:spLocks noGrp="1"/>
          </p:cNvSpPr>
          <p:nvPr>
            <p:ph type="title"/>
          </p:nvPr>
        </p:nvSpPr>
        <p:spPr>
          <a:xfrm>
            <a:off x="642938" y="274638"/>
            <a:ext cx="8043862" cy="1143000"/>
          </a:xfrm>
        </p:spPr>
        <p:txBody>
          <a:bodyPr/>
          <a:lstStyle/>
          <a:p>
            <a:pPr eaLnBrk="1" hangingPunct="1"/>
            <a:r>
              <a:rPr lang="ru-RU" altLang="ru-RU" dirty="0" smtClean="0">
                <a:solidFill>
                  <a:srgbClr val="C00000"/>
                </a:solidFill>
              </a:rPr>
              <a:t>Инструкции</a:t>
            </a:r>
            <a:br>
              <a:rPr lang="ru-RU" altLang="ru-RU" dirty="0" smtClean="0">
                <a:solidFill>
                  <a:srgbClr val="C00000"/>
                </a:solidFill>
              </a:rPr>
            </a:br>
            <a:r>
              <a:rPr lang="ru-RU" altLang="ru-RU" sz="2800" dirty="0" smtClean="0">
                <a:solidFill>
                  <a:srgbClr val="C00000"/>
                </a:solidFill>
              </a:rPr>
              <a:t>(групповая деятельность)</a:t>
            </a:r>
            <a:endParaRPr lang="ru-RU" altLang="ru-RU" sz="2800" dirty="0" smtClean="0">
              <a:solidFill>
                <a:srgbClr val="C00000"/>
              </a:solidFill>
            </a:endParaRPr>
          </a:p>
        </p:txBody>
      </p:sp>
      <p:sp>
        <p:nvSpPr>
          <p:cNvPr id="6" name="TextBox 5"/>
          <p:cNvSpPr txBox="1"/>
          <p:nvPr/>
        </p:nvSpPr>
        <p:spPr>
          <a:xfrm>
            <a:off x="642938" y="1571625"/>
            <a:ext cx="8072437" cy="4062651"/>
          </a:xfrm>
          <a:prstGeom prst="rect">
            <a:avLst/>
          </a:prstGeom>
          <a:noFill/>
          <a:ln w="6350">
            <a:solidFill>
              <a:schemeClr val="tx1"/>
            </a:solidFill>
          </a:ln>
        </p:spPr>
        <p:txBody>
          <a:bodyPr>
            <a:spAutoFit/>
          </a:bodyPr>
          <a:lstStyle/>
          <a:p>
            <a:pPr algn="ctr" fontAlgn="base">
              <a:spcBef>
                <a:spcPct val="0"/>
              </a:spcBef>
              <a:spcAft>
                <a:spcPct val="0"/>
              </a:spcAft>
              <a:defRPr/>
            </a:pPr>
            <a:r>
              <a:rPr lang="ru-RU" sz="2400" i="1" dirty="0">
                <a:solidFill>
                  <a:srgbClr val="000066"/>
                </a:solidFill>
                <a:cs typeface="Arial" panose="020B0604020202020204" pitchFamily="34" charset="0"/>
              </a:rPr>
              <a:t>Инструкция </a:t>
            </a:r>
            <a:endParaRPr lang="ru-RU" sz="2400" i="1" dirty="0">
              <a:solidFill>
                <a:srgbClr val="000066"/>
              </a:solidFill>
              <a:cs typeface="Arial" panose="020B0604020202020204" pitchFamily="34" charset="0"/>
            </a:endParaRPr>
          </a:p>
          <a:p>
            <a:pPr algn="ctr" fontAlgn="base">
              <a:spcBef>
                <a:spcPct val="0"/>
              </a:spcBef>
              <a:spcAft>
                <a:spcPct val="0"/>
              </a:spcAft>
              <a:defRPr/>
            </a:pPr>
            <a:endParaRPr lang="ru-RU" i="1" dirty="0">
              <a:solidFill>
                <a:srgbClr val="000066"/>
              </a:solidFill>
              <a:cs typeface="Arial" panose="020B0604020202020204" pitchFamily="34" charset="0"/>
            </a:endParaRPr>
          </a:p>
          <a:p>
            <a:pPr algn="ctr" fontAlgn="base">
              <a:spcBef>
                <a:spcPct val="0"/>
              </a:spcBef>
              <a:spcAft>
                <a:spcPct val="0"/>
              </a:spcAft>
              <a:defRPr/>
            </a:pPr>
            <a:r>
              <a:rPr lang="ru-RU" i="1" dirty="0">
                <a:solidFill>
                  <a:srgbClr val="000066"/>
                </a:solidFill>
                <a:cs typeface="Arial" panose="020B0604020202020204" pitchFamily="34" charset="0"/>
              </a:rPr>
              <a:t>отдел № 1</a:t>
            </a:r>
            <a:endParaRPr lang="ru-RU" i="1" dirty="0">
              <a:solidFill>
                <a:srgbClr val="000066"/>
              </a:solidFill>
              <a:cs typeface="Arial" panose="020B0604020202020204" pitchFamily="34" charset="0"/>
            </a:endParaRPr>
          </a:p>
          <a:p>
            <a:pPr algn="ctr" fontAlgn="base">
              <a:spcBef>
                <a:spcPct val="0"/>
              </a:spcBef>
              <a:spcAft>
                <a:spcPct val="0"/>
              </a:spcAft>
              <a:defRPr/>
            </a:pPr>
            <a:endParaRPr lang="ru-RU" sz="2000" i="1" dirty="0">
              <a:solidFill>
                <a:srgbClr val="000066"/>
              </a:solidFill>
              <a:cs typeface="Arial" panose="020B0604020202020204" pitchFamily="34" charset="0"/>
            </a:endParaRPr>
          </a:p>
          <a:p>
            <a:pPr marL="457200" indent="-457200" fontAlgn="base">
              <a:spcBef>
                <a:spcPct val="0"/>
              </a:spcBef>
              <a:spcAft>
                <a:spcPct val="0"/>
              </a:spcAft>
              <a:buFontTx/>
              <a:buAutoNum type="arabicPeriod"/>
              <a:defRPr/>
            </a:pPr>
            <a:r>
              <a:rPr lang="ru-RU" sz="2000" i="1" dirty="0">
                <a:solidFill>
                  <a:srgbClr val="000066"/>
                </a:solidFill>
                <a:cs typeface="Arial" panose="020B0604020202020204" pitchFamily="34" charset="0"/>
              </a:rPr>
              <a:t>Внимательно прочтите предложенный текст </a:t>
            </a:r>
            <a:endParaRPr lang="ru-RU" sz="2000" i="1" dirty="0" smtClean="0">
              <a:solidFill>
                <a:srgbClr val="000066"/>
              </a:solidFill>
              <a:cs typeface="Arial" panose="020B0604020202020204" pitchFamily="34" charset="0"/>
            </a:endParaRPr>
          </a:p>
          <a:p>
            <a:pPr marL="457200" indent="-457200" fontAlgn="base">
              <a:spcBef>
                <a:spcPct val="0"/>
              </a:spcBef>
              <a:spcAft>
                <a:spcPct val="0"/>
              </a:spcAft>
              <a:buFontTx/>
              <a:buAutoNum type="arabicPeriod"/>
              <a:defRPr/>
            </a:pPr>
            <a:r>
              <a:rPr lang="ru-RU" sz="2000" i="1" dirty="0" smtClean="0">
                <a:solidFill>
                  <a:srgbClr val="000066"/>
                </a:solidFill>
                <a:cs typeface="Arial" panose="020B0604020202020204" pitchFamily="34" charset="0"/>
              </a:rPr>
              <a:t>Выделите </a:t>
            </a:r>
            <a:r>
              <a:rPr lang="ru-RU" sz="2000" i="1" dirty="0">
                <a:solidFill>
                  <a:srgbClr val="000066"/>
                </a:solidFill>
                <a:cs typeface="Arial" panose="020B0604020202020204" pitchFamily="34" charset="0"/>
              </a:rPr>
              <a:t>(подчеркните) главное.</a:t>
            </a:r>
            <a:endParaRPr lang="ru-RU" sz="2000" i="1" dirty="0">
              <a:solidFill>
                <a:srgbClr val="000066"/>
              </a:solidFill>
              <a:cs typeface="Arial" panose="020B0604020202020204" pitchFamily="34" charset="0"/>
            </a:endParaRPr>
          </a:p>
          <a:p>
            <a:pPr marL="457200" indent="-457200" fontAlgn="base">
              <a:spcBef>
                <a:spcPct val="0"/>
              </a:spcBef>
              <a:spcAft>
                <a:spcPct val="0"/>
              </a:spcAft>
              <a:buFont typeface="+mj-lt"/>
              <a:buAutoNum type="arabicPeriod"/>
              <a:defRPr/>
            </a:pPr>
            <a:r>
              <a:rPr lang="ru-RU" sz="2000" i="1" dirty="0">
                <a:solidFill>
                  <a:srgbClr val="000066"/>
                </a:solidFill>
                <a:cs typeface="Arial" panose="020B0604020202020204" pitchFamily="34" charset="0"/>
              </a:rPr>
              <a:t>Выполните задание № </a:t>
            </a:r>
            <a:endParaRPr lang="ru-RU" sz="2000" i="1" dirty="0" smtClean="0">
              <a:solidFill>
                <a:srgbClr val="000066"/>
              </a:solidFill>
              <a:cs typeface="Arial" panose="020B0604020202020204" pitchFamily="34" charset="0"/>
            </a:endParaRPr>
          </a:p>
          <a:p>
            <a:pPr marL="457200" indent="-457200" fontAlgn="base">
              <a:spcBef>
                <a:spcPct val="0"/>
              </a:spcBef>
              <a:spcAft>
                <a:spcPct val="0"/>
              </a:spcAft>
              <a:buFont typeface="+mj-lt"/>
              <a:buAutoNum type="arabicPeriod"/>
              <a:defRPr/>
            </a:pPr>
            <a:r>
              <a:rPr lang="ru-RU" sz="2000" i="1" dirty="0" smtClean="0">
                <a:solidFill>
                  <a:srgbClr val="000066"/>
                </a:solidFill>
                <a:cs typeface="Arial" panose="020B0604020202020204" pitchFamily="34" charset="0"/>
              </a:rPr>
              <a:t>Выберите </a:t>
            </a:r>
            <a:r>
              <a:rPr lang="ru-RU" sz="2000" i="1" dirty="0">
                <a:solidFill>
                  <a:srgbClr val="000066"/>
                </a:solidFill>
                <a:cs typeface="Arial" panose="020B0604020202020204" pitchFamily="34" charset="0"/>
              </a:rPr>
              <a:t>двух человек, которые будут представлять работу отдела перед классом. Один из них доносит важную информацию из текста;  другой комментирует решение.</a:t>
            </a:r>
            <a:endParaRPr lang="ru-RU" sz="2000" i="1" dirty="0">
              <a:solidFill>
                <a:srgbClr val="000066"/>
              </a:solidFill>
              <a:cs typeface="Arial" panose="020B0604020202020204" pitchFamily="34" charset="0"/>
            </a:endParaRPr>
          </a:p>
          <a:p>
            <a:pPr fontAlgn="base">
              <a:spcBef>
                <a:spcPct val="0"/>
              </a:spcBef>
              <a:spcAft>
                <a:spcPct val="0"/>
              </a:spcAft>
              <a:defRPr/>
            </a:pPr>
            <a:endParaRPr lang="ru-RU" sz="2000" i="1" dirty="0">
              <a:solidFill>
                <a:srgbClr val="000066"/>
              </a:solidFill>
              <a:cs typeface="Arial" panose="020B0604020202020204" pitchFamily="34" charset="0"/>
            </a:endParaRPr>
          </a:p>
          <a:p>
            <a:pPr algn="ctr" fontAlgn="base">
              <a:spcBef>
                <a:spcPct val="0"/>
              </a:spcBef>
              <a:spcAft>
                <a:spcPct val="0"/>
              </a:spcAft>
              <a:defRPr/>
            </a:pPr>
            <a:r>
              <a:rPr lang="ru-RU" sz="2000" i="1" dirty="0">
                <a:solidFill>
                  <a:srgbClr val="000066"/>
                </a:solidFill>
                <a:cs typeface="Arial" panose="020B0604020202020204" pitchFamily="34" charset="0"/>
              </a:rPr>
              <a:t>Удачи!</a:t>
            </a:r>
            <a:endParaRPr lang="ru-RU" sz="2000" i="1" dirty="0">
              <a:solidFill>
                <a:srgbClr val="000066"/>
              </a:solidFill>
              <a:cs typeface="Arial" panose="020B0604020202020204" pitchFamily="34" charset="0"/>
            </a:endParaRPr>
          </a:p>
          <a:p>
            <a:pPr fontAlgn="base">
              <a:spcBef>
                <a:spcPct val="0"/>
              </a:spcBef>
              <a:spcAft>
                <a:spcPct val="0"/>
              </a:spcAft>
              <a:defRPr/>
            </a:pPr>
            <a:endParaRPr lang="ru-RU" dirty="0">
              <a:solidFill>
                <a:srgbClr val="000000"/>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2866" name="Picture 2"/>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250825" y="269875"/>
            <a:ext cx="8516938" cy="6477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Содержимое 3"/>
          <p:cNvGraphicFramePr>
            <a:graphicFrameLocks noGrp="1"/>
          </p:cNvGraphicFramePr>
          <p:nvPr>
            <p:ph idx="1"/>
          </p:nvPr>
        </p:nvGraphicFramePr>
        <p:xfrm>
          <a:off x="357188" y="1071563"/>
          <a:ext cx="8429625" cy="5141914"/>
        </p:xfrm>
        <a:graphic>
          <a:graphicData uri="http://schemas.openxmlformats.org/drawingml/2006/table">
            <a:tbl>
              <a:tblPr/>
              <a:tblGrid>
                <a:gridCol w="5715000"/>
                <a:gridCol w="2714625"/>
              </a:tblGrid>
              <a:tr h="914400">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ru-RU" sz="2000" b="0" i="0" u="none" strike="noStrike" cap="none" normalizeH="0" baseline="0" dirty="0" smtClean="0">
                          <a:ln>
                            <a:noFill/>
                          </a:ln>
                          <a:solidFill>
                            <a:srgbClr val="0000FF"/>
                          </a:solidFill>
                          <a:effectLst/>
                          <a:latin typeface="Times New Roman" panose="02020603050405020304" pitchFamily="18" charset="0"/>
                          <a:cs typeface="Times New Roman" panose="02020603050405020304" pitchFamily="18" charset="0"/>
                        </a:rPr>
                        <a:t>Критерии оценивания</a:t>
                      </a:r>
                      <a:endPar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ru-RU" sz="2000" b="0" i="0" u="none" strike="noStrike" cap="none" normalizeH="0" baseline="0" smtClean="0">
                          <a:ln>
                            <a:noFill/>
                          </a:ln>
                          <a:solidFill>
                            <a:srgbClr val="0000FF"/>
                          </a:solidFill>
                          <a:effectLst/>
                          <a:latin typeface="Times New Roman" panose="02020603050405020304" pitchFamily="18" charset="0"/>
                          <a:cs typeface="Times New Roman" panose="02020603050405020304" pitchFamily="18" charset="0"/>
                        </a:rPr>
                        <a:t>Знак оценивания</a:t>
                      </a:r>
                      <a:endParaRPr kumimoji="0" lang="ru-RU" sz="20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50000"/>
                        </a:lnSpc>
                        <a:spcBef>
                          <a:spcPct val="0"/>
                        </a:spcBef>
                        <a:spcAft>
                          <a:spcPct val="0"/>
                        </a:spcAft>
                        <a:buClrTx/>
                        <a:buSzTx/>
                        <a:buFontTx/>
                        <a:buNone/>
                      </a:pPr>
                      <a:r>
                        <a:rPr kumimoji="0" lang="ru-RU" sz="2000" b="0" i="0" u="none" strike="noStrike" cap="none" normalizeH="0" baseline="0" smtClean="0">
                          <a:ln>
                            <a:noFill/>
                          </a:ln>
                          <a:solidFill>
                            <a:srgbClr val="0000FF"/>
                          </a:solidFill>
                          <a:effectLst/>
                          <a:latin typeface="Times New Roman" panose="02020603050405020304" pitchFamily="18" charset="0"/>
                          <a:cs typeface="Times New Roman" panose="02020603050405020304" pitchFamily="18" charset="0"/>
                        </a:rPr>
                        <a:t>+</a:t>
                      </a:r>
                      <a:endParaRPr kumimoji="0" lang="ru-RU" sz="20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1488">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1.Активно работал в группе.</a:t>
                      </a:r>
                      <a:endPar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endParaRPr kumimoji="0" lang="ru-RU" sz="20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1488">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Выдвигал интересные идеи.</a:t>
                      </a:r>
                      <a:endPar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endPar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4400">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 Пробовал привести группу к правильному выводу.</a:t>
                      </a:r>
                      <a:endPar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endParaRPr kumimoji="0" lang="ru-RU" sz="20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9613">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 Слушал мнение каждого участника группы.</a:t>
                      </a:r>
                      <a:endPar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endPar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6125">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5. Доказывал своё мнение, говорил четко, понятно. </a:t>
                      </a:r>
                      <a:endPar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endPar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4400">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6. Представил найденное решение (информацию) перед классом.</a:t>
                      </a:r>
                      <a:endPar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endParaRPr kumimoji="0" 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6495" marR="6649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9724" name="Rectangle 1"/>
          <p:cNvSpPr>
            <a:spLocks noChangeArrowheads="1"/>
          </p:cNvSpPr>
          <p:nvPr/>
        </p:nvSpPr>
        <p:spPr bwMode="auto">
          <a:xfrm>
            <a:off x="571500" y="53975"/>
            <a:ext cx="79295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base">
              <a:spcBef>
                <a:spcPct val="0"/>
              </a:spcBef>
              <a:spcAft>
                <a:spcPct val="0"/>
              </a:spcAft>
              <a:defRPr/>
            </a:pPr>
            <a:r>
              <a:rPr lang="ru-RU" sz="3600" dirty="0">
                <a:solidFill>
                  <a:srgbClr val="C00000"/>
                </a:solidFill>
                <a:latin typeface="Times New Roman" panose="02020603050405020304" pitchFamily="18" charset="0"/>
                <a:cs typeface="Times New Roman" panose="02020603050405020304" pitchFamily="18" charset="0"/>
              </a:rPr>
              <a:t>Оценочный лист</a:t>
            </a:r>
            <a:endParaRPr lang="ru-RU" sz="1050" dirty="0">
              <a:solidFill>
                <a:srgbClr val="C00000"/>
              </a:solidFill>
              <a:latin typeface="Times New Roman" panose="02020603050405020304" pitchFamily="18" charset="0"/>
              <a:cs typeface="Times New Roman" panose="02020603050405020304" pitchFamily="18" charset="0"/>
            </a:endParaRPr>
          </a:p>
          <a:p>
            <a:pPr algn="ctr" eaLnBrk="0" fontAlgn="base" hangingPunct="0">
              <a:spcBef>
                <a:spcPct val="0"/>
              </a:spcBef>
              <a:spcAft>
                <a:spcPct val="0"/>
              </a:spcAft>
              <a:defRPr/>
            </a:pPr>
            <a:r>
              <a:rPr lang="ru-RU" sz="2400" u="sng" dirty="0">
                <a:solidFill>
                  <a:srgbClr val="000000"/>
                </a:solidFill>
                <a:latin typeface="Times New Roman" panose="02020603050405020304" pitchFamily="18" charset="0"/>
                <a:cs typeface="Times New Roman" panose="02020603050405020304" pitchFamily="18" charset="0"/>
              </a:rPr>
              <a:t>Оцени действия участника учебного процесса</a:t>
            </a:r>
            <a:endParaRPr lang="ru-RU" sz="2800" dirty="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214282" y="1071546"/>
          <a:ext cx="8715431" cy="5163176"/>
        </p:xfrm>
        <a:graphic>
          <a:graphicData uri="http://schemas.openxmlformats.org/drawingml/2006/table">
            <a:tbl>
              <a:tblPr/>
              <a:tblGrid>
                <a:gridCol w="2000264"/>
                <a:gridCol w="357190"/>
                <a:gridCol w="285752"/>
                <a:gridCol w="285752"/>
                <a:gridCol w="357190"/>
                <a:gridCol w="357190"/>
                <a:gridCol w="311501"/>
                <a:gridCol w="396716"/>
                <a:gridCol w="396716"/>
                <a:gridCol w="396716"/>
                <a:gridCol w="396716"/>
                <a:gridCol w="396716"/>
                <a:gridCol w="396716"/>
                <a:gridCol w="396716"/>
                <a:gridCol w="396716"/>
                <a:gridCol w="396716"/>
                <a:gridCol w="396716"/>
                <a:gridCol w="396716"/>
                <a:gridCol w="396716"/>
              </a:tblGrid>
              <a:tr h="214314">
                <a:tc rowSpan="3">
                  <a:txBody>
                    <a:bodyPr/>
                    <a:lstStyle/>
                    <a:p>
                      <a:pPr>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Критерии для оценивания устного сообщения</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Тема сообщения</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3">
                  <a:txBody>
                    <a:bodyPr/>
                    <a:lstStyle/>
                    <a:p>
                      <a:pPr>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Тема сообщения</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3">
                  <a:txBody>
                    <a:bodyPr/>
                    <a:lstStyle/>
                    <a:p>
                      <a:pPr>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Тема сообщения</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3">
                  <a:txBody>
                    <a:bodyPr/>
                    <a:lstStyle/>
                    <a:p>
                      <a:pPr>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Тема сообщения</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3">
                  <a:txBody>
                    <a:bodyPr/>
                    <a:lstStyle/>
                    <a:p>
                      <a:pPr>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Тема сообщения</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3">
                  <a:txBody>
                    <a:bodyPr/>
                    <a:lstStyle/>
                    <a:p>
                      <a:pPr>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Тема сообщения</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r>
              <a:tr h="0">
                <a:tc vMerge="1">
                  <a:tcPr/>
                </a:tc>
                <a:tc gridSpan="3">
                  <a:txBody>
                    <a:bodyPr/>
                    <a:lstStyle/>
                    <a:p>
                      <a:pPr>
                        <a:lnSpc>
                          <a:spcPct val="115000"/>
                        </a:lnSpc>
                        <a:spcAft>
                          <a:spcPts val="0"/>
                        </a:spcAft>
                      </a:pP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3">
                  <a:txBody>
                    <a:bodyPr/>
                    <a:lstStyle/>
                    <a:p>
                      <a:pPr>
                        <a:lnSpc>
                          <a:spcPct val="115000"/>
                        </a:lnSpc>
                        <a:spcAft>
                          <a:spcPts val="0"/>
                        </a:spcAft>
                      </a:pP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3">
                  <a:txBody>
                    <a:bodyPr/>
                    <a:lstStyle/>
                    <a:p>
                      <a:pPr>
                        <a:lnSpc>
                          <a:spcPct val="115000"/>
                        </a:lnSpc>
                        <a:spcAft>
                          <a:spcPts val="0"/>
                        </a:spcAft>
                      </a:pP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3">
                  <a:txBody>
                    <a:bodyPr/>
                    <a:lstStyle/>
                    <a:p>
                      <a:pPr>
                        <a:lnSpc>
                          <a:spcPct val="115000"/>
                        </a:lnSpc>
                        <a:spcAft>
                          <a:spcPts val="0"/>
                        </a:spcAft>
                      </a:pP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3">
                  <a:txBody>
                    <a:bodyPr/>
                    <a:lstStyle/>
                    <a:p>
                      <a:pPr>
                        <a:lnSpc>
                          <a:spcPct val="115000"/>
                        </a:lnSpc>
                        <a:spcAft>
                          <a:spcPts val="0"/>
                        </a:spcAft>
                      </a:pP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3">
                  <a:txBody>
                    <a:bodyPr/>
                    <a:lstStyle/>
                    <a:p>
                      <a:pPr>
                        <a:lnSpc>
                          <a:spcPct val="115000"/>
                        </a:lnSpc>
                        <a:spcAft>
                          <a:spcPts val="0"/>
                        </a:spcAft>
                      </a:pP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r>
              <a:tr h="887547">
                <a:tc vMerge="1">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Самооценка</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Слушатель</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Учитель</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Самооценка</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Слушатель</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Учитель</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Самооценка</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Слушатель</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Учитель</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Самооценка</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Слушатель</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Учитель</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Самооценка</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Слушатель</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Учитель</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a:solidFill>
                            <a:schemeClr val="accent2"/>
                          </a:solidFill>
                          <a:latin typeface="Calibri" panose="020F0502020204030204"/>
                          <a:ea typeface="Calibri" panose="020F0502020204030204"/>
                          <a:cs typeface="Times New Roman" panose="02020603050405020304"/>
                        </a:rPr>
                        <a:t>Самооценка</a:t>
                      </a:r>
                      <a:endParaRPr lang="ru-RU" sz="105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Слушатель</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Учитель</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617">
                <a:tc>
                  <a:txBody>
                    <a:bodyPr/>
                    <a:lstStyle/>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При </a:t>
                      </a:r>
                      <a:r>
                        <a:rPr lang="ru-RU" sz="1050" dirty="0" smtClean="0">
                          <a:solidFill>
                            <a:schemeClr val="accent2"/>
                          </a:solidFill>
                          <a:latin typeface="Calibri" panose="020F0502020204030204"/>
                          <a:ea typeface="Calibri" panose="020F0502020204030204"/>
                          <a:cs typeface="Times New Roman" panose="02020603050405020304"/>
                        </a:rPr>
                        <a:t>подготовке составлен </a:t>
                      </a:r>
                      <a:r>
                        <a:rPr lang="ru-RU" sz="1050" dirty="0">
                          <a:solidFill>
                            <a:schemeClr val="accent2"/>
                          </a:solidFill>
                          <a:latin typeface="Calibri" panose="020F0502020204030204"/>
                          <a:ea typeface="Calibri" panose="020F0502020204030204"/>
                          <a:cs typeface="Times New Roman" panose="02020603050405020304"/>
                        </a:rPr>
                        <a:t>план</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2763">
                <a:tc>
                  <a:txBody>
                    <a:bodyPr/>
                    <a:lstStyle/>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При </a:t>
                      </a:r>
                      <a:r>
                        <a:rPr lang="ru-RU" sz="1050" dirty="0" smtClean="0">
                          <a:solidFill>
                            <a:schemeClr val="accent2"/>
                          </a:solidFill>
                          <a:latin typeface="Calibri" panose="020F0502020204030204"/>
                          <a:ea typeface="Calibri" panose="020F0502020204030204"/>
                          <a:cs typeface="Times New Roman" panose="02020603050405020304"/>
                        </a:rPr>
                        <a:t>подготовке использован </a:t>
                      </a:r>
                      <a:r>
                        <a:rPr lang="ru-RU" sz="1050" dirty="0">
                          <a:solidFill>
                            <a:schemeClr val="accent2"/>
                          </a:solidFill>
                          <a:latin typeface="Calibri" panose="020F0502020204030204"/>
                          <a:ea typeface="Calibri" panose="020F0502020204030204"/>
                          <a:cs typeface="Times New Roman" panose="02020603050405020304"/>
                        </a:rPr>
                        <a:t>только учебник</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0648">
                <a:tc>
                  <a:txBody>
                    <a:bodyPr/>
                    <a:lstStyle/>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При </a:t>
                      </a:r>
                      <a:r>
                        <a:rPr lang="ru-RU" sz="1050" dirty="0" smtClean="0">
                          <a:solidFill>
                            <a:schemeClr val="accent2"/>
                          </a:solidFill>
                          <a:latin typeface="Calibri" panose="020F0502020204030204"/>
                          <a:ea typeface="Calibri" panose="020F0502020204030204"/>
                          <a:cs typeface="Times New Roman" panose="02020603050405020304"/>
                        </a:rPr>
                        <a:t>подготовке использованы дополнительные источники информации</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3967">
                <a:tc>
                  <a:txBody>
                    <a:bodyPr/>
                    <a:lstStyle/>
                    <a:p>
                      <a:pPr>
                        <a:lnSpc>
                          <a:spcPct val="100000"/>
                        </a:lnSpc>
                        <a:spcAft>
                          <a:spcPts val="0"/>
                        </a:spcAft>
                      </a:pPr>
                      <a:r>
                        <a:rPr lang="ru-RU" sz="1050" dirty="0" smtClean="0">
                          <a:solidFill>
                            <a:schemeClr val="accent2"/>
                          </a:solidFill>
                          <a:latin typeface="Calibri" panose="020F0502020204030204"/>
                          <a:ea typeface="Calibri" panose="020F0502020204030204"/>
                          <a:cs typeface="Times New Roman" panose="02020603050405020304"/>
                        </a:rPr>
                        <a:t>Использованы</a:t>
                      </a:r>
                      <a:r>
                        <a:rPr lang="ru-RU" sz="1050" dirty="0">
                          <a:solidFill>
                            <a:schemeClr val="accent2"/>
                          </a:solidFill>
                          <a:latin typeface="Calibri" panose="020F0502020204030204"/>
                          <a:ea typeface="Calibri" panose="020F0502020204030204"/>
                          <a:cs typeface="Times New Roman" panose="02020603050405020304"/>
                        </a:rPr>
                        <a:t>:</a:t>
                      </a:r>
                      <a:endParaRPr lang="ru-RU" sz="1050" dirty="0">
                        <a:solidFill>
                          <a:schemeClr val="accent2"/>
                        </a:solidFill>
                        <a:latin typeface="Calibri" panose="020F0502020204030204"/>
                        <a:ea typeface="Calibri" panose="020F0502020204030204"/>
                        <a:cs typeface="Times New Roman" panose="02020603050405020304"/>
                      </a:endParaRPr>
                    </a:p>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 рисунки</a:t>
                      </a:r>
                      <a:endParaRPr lang="ru-RU" sz="1050" dirty="0">
                        <a:solidFill>
                          <a:schemeClr val="accent2"/>
                        </a:solidFill>
                        <a:latin typeface="Calibri" panose="020F0502020204030204"/>
                        <a:ea typeface="Calibri" panose="020F0502020204030204"/>
                        <a:cs typeface="Times New Roman" panose="02020603050405020304"/>
                      </a:endParaRPr>
                    </a:p>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 схемы</a:t>
                      </a:r>
                      <a:endParaRPr lang="ru-RU" sz="1050" dirty="0">
                        <a:solidFill>
                          <a:schemeClr val="accent2"/>
                        </a:solidFill>
                        <a:latin typeface="Calibri" panose="020F0502020204030204"/>
                        <a:ea typeface="Calibri" panose="020F0502020204030204"/>
                        <a:cs typeface="Times New Roman" panose="02020603050405020304"/>
                      </a:endParaRPr>
                    </a:p>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 фотографии</a:t>
                      </a:r>
                      <a:endParaRPr lang="ru-RU" sz="1050" dirty="0">
                        <a:solidFill>
                          <a:schemeClr val="accent2"/>
                        </a:solidFill>
                        <a:latin typeface="Calibri" panose="020F0502020204030204"/>
                        <a:ea typeface="Calibri" panose="020F0502020204030204"/>
                        <a:cs typeface="Times New Roman" panose="02020603050405020304"/>
                      </a:endParaRPr>
                    </a:p>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 </a:t>
                      </a:r>
                      <a:r>
                        <a:rPr lang="ru-RU" sz="1050" dirty="0" smtClean="0">
                          <a:solidFill>
                            <a:schemeClr val="accent2"/>
                          </a:solidFill>
                          <a:latin typeface="Calibri" panose="020F0502020204030204"/>
                          <a:ea typeface="Calibri" panose="020F0502020204030204"/>
                          <a:cs typeface="Times New Roman" panose="02020603050405020304"/>
                        </a:rPr>
                        <a:t>презентации</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dirty="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243">
                <a:tc>
                  <a:txBody>
                    <a:bodyPr/>
                    <a:lstStyle/>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Сообщение </a:t>
                      </a:r>
                      <a:r>
                        <a:rPr lang="ru-RU" sz="1050" dirty="0" smtClean="0">
                          <a:solidFill>
                            <a:schemeClr val="accent2"/>
                          </a:solidFill>
                          <a:latin typeface="Calibri" panose="020F0502020204030204"/>
                          <a:ea typeface="Calibri" panose="020F0502020204030204"/>
                          <a:cs typeface="Times New Roman" panose="02020603050405020304"/>
                        </a:rPr>
                        <a:t>соответствует заданной теме</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2830">
                <a:tc>
                  <a:txBody>
                    <a:bodyPr/>
                    <a:lstStyle/>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Сумел(а) </a:t>
                      </a:r>
                      <a:r>
                        <a:rPr lang="ru-RU" sz="1050" dirty="0" smtClean="0">
                          <a:solidFill>
                            <a:schemeClr val="accent2"/>
                          </a:solidFill>
                          <a:latin typeface="Calibri" panose="020F0502020204030204"/>
                          <a:ea typeface="Calibri" panose="020F0502020204030204"/>
                          <a:cs typeface="Times New Roman" panose="02020603050405020304"/>
                        </a:rPr>
                        <a:t>определить главную </a:t>
                      </a:r>
                      <a:r>
                        <a:rPr lang="ru-RU" sz="1050" dirty="0">
                          <a:solidFill>
                            <a:schemeClr val="accent2"/>
                          </a:solidFill>
                          <a:latin typeface="Calibri" panose="020F0502020204030204"/>
                          <a:ea typeface="Calibri" panose="020F0502020204030204"/>
                          <a:cs typeface="Times New Roman" panose="02020603050405020304"/>
                        </a:rPr>
                        <a:t>мысль </a:t>
                      </a:r>
                      <a:r>
                        <a:rPr lang="ru-RU" sz="1050" dirty="0" smtClean="0">
                          <a:solidFill>
                            <a:schemeClr val="accent2"/>
                          </a:solidFill>
                          <a:latin typeface="Calibri" panose="020F0502020204030204"/>
                          <a:ea typeface="Calibri" panose="020F0502020204030204"/>
                          <a:cs typeface="Times New Roman" panose="02020603050405020304"/>
                        </a:rPr>
                        <a:t>сообщения</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dirty="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940">
                <a:tc>
                  <a:txBody>
                    <a:bodyPr/>
                    <a:lstStyle/>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Материал </a:t>
                      </a:r>
                      <a:r>
                        <a:rPr lang="ru-RU" sz="1050" dirty="0" smtClean="0">
                          <a:solidFill>
                            <a:schemeClr val="accent2"/>
                          </a:solidFill>
                          <a:latin typeface="Calibri" panose="020F0502020204030204"/>
                          <a:ea typeface="Calibri" panose="020F0502020204030204"/>
                          <a:cs typeface="Times New Roman" panose="02020603050405020304"/>
                        </a:rPr>
                        <a:t>изложен последовательно</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314">
                <a:tc>
                  <a:txBody>
                    <a:bodyPr/>
                    <a:lstStyle/>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Факты </a:t>
                      </a:r>
                      <a:r>
                        <a:rPr lang="ru-RU" sz="1050" dirty="0" smtClean="0">
                          <a:solidFill>
                            <a:schemeClr val="accent2"/>
                          </a:solidFill>
                          <a:latin typeface="Calibri" panose="020F0502020204030204"/>
                          <a:ea typeface="Calibri" panose="020F0502020204030204"/>
                          <a:cs typeface="Times New Roman" panose="02020603050405020304"/>
                        </a:rPr>
                        <a:t>изложены </a:t>
                      </a:r>
                      <a:r>
                        <a:rPr lang="ru-RU" sz="1050" dirty="0">
                          <a:solidFill>
                            <a:schemeClr val="accent2"/>
                          </a:solidFill>
                          <a:latin typeface="Calibri" panose="020F0502020204030204"/>
                          <a:ea typeface="Calibri" panose="020F0502020204030204"/>
                          <a:cs typeface="Times New Roman" panose="02020603050405020304"/>
                        </a:rPr>
                        <a:t>точно</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238">
                <a:tc>
                  <a:txBody>
                    <a:bodyPr/>
                    <a:lstStyle/>
                    <a:p>
                      <a:pPr>
                        <a:lnSpc>
                          <a:spcPct val="100000"/>
                        </a:lnSpc>
                        <a:spcAft>
                          <a:spcPts val="0"/>
                        </a:spcAft>
                      </a:pPr>
                      <a:r>
                        <a:rPr lang="ru-RU" sz="1050" dirty="0">
                          <a:solidFill>
                            <a:schemeClr val="accent2"/>
                          </a:solidFill>
                          <a:latin typeface="Calibri" panose="020F0502020204030204"/>
                          <a:ea typeface="Calibri" panose="020F0502020204030204"/>
                          <a:cs typeface="Times New Roman" panose="02020603050405020304"/>
                        </a:rPr>
                        <a:t>Культура и </a:t>
                      </a:r>
                      <a:r>
                        <a:rPr lang="ru-RU" sz="1050" dirty="0" smtClean="0">
                          <a:solidFill>
                            <a:schemeClr val="accent2"/>
                          </a:solidFill>
                          <a:latin typeface="Calibri" panose="020F0502020204030204"/>
                          <a:ea typeface="Calibri" panose="020F0502020204030204"/>
                          <a:cs typeface="Times New Roman" panose="02020603050405020304"/>
                        </a:rPr>
                        <a:t>эмоциональность </a:t>
                      </a:r>
                      <a:r>
                        <a:rPr lang="ru-RU" sz="1050" dirty="0">
                          <a:solidFill>
                            <a:schemeClr val="accent2"/>
                          </a:solidFill>
                          <a:latin typeface="Calibri" panose="020F0502020204030204"/>
                          <a:ea typeface="Calibri" panose="020F0502020204030204"/>
                          <a:cs typeface="Times New Roman" panose="02020603050405020304"/>
                        </a:rPr>
                        <a:t>речи</a:t>
                      </a:r>
                      <a:endParaRPr lang="ru-RU" sz="1050" dirty="0">
                        <a:solidFill>
                          <a:schemeClr val="accent2"/>
                        </a:solidFill>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050" dirty="0">
                        <a:latin typeface="Calibri" panose="020F0502020204030204"/>
                        <a:ea typeface="Calibri" panose="020F0502020204030204"/>
                        <a:cs typeface="Times New Roman" panose="02020603050405020304"/>
                      </a:endParaRPr>
                    </a:p>
                  </a:txBody>
                  <a:tcPr marL="30595" marR="305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94915" name="Rectangle 1"/>
          <p:cNvSpPr>
            <a:spLocks noChangeArrowheads="1"/>
          </p:cNvSpPr>
          <p:nvPr/>
        </p:nvSpPr>
        <p:spPr bwMode="auto">
          <a:xfrm>
            <a:off x="0" y="71438"/>
            <a:ext cx="91440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pPr>
            <a:r>
              <a:rPr lang="ru-RU" altLang="ru-RU" sz="1600" dirty="0" smtClean="0">
                <a:solidFill>
                  <a:schemeClr val="accent2"/>
                </a:solidFill>
                <a:ea typeface="Calibri" panose="020F0502020204030204" pitchFamily="34" charset="0"/>
                <a:cs typeface="Times New Roman" panose="02020603050405020304" pitchFamily="18" charset="0"/>
              </a:rPr>
              <a:t>Оценочный лист</a:t>
            </a:r>
            <a:endParaRPr lang="ru-RU" altLang="ru-RU" sz="1600" dirty="0" smtClean="0">
              <a:solidFill>
                <a:schemeClr val="accent2"/>
              </a:solidFill>
              <a:ea typeface="Calibri" panose="020F0502020204030204" pitchFamily="34" charset="0"/>
              <a:cs typeface="Times New Roman" panose="02020603050405020304" pitchFamily="18" charset="0"/>
            </a:endParaRPr>
          </a:p>
          <a:p>
            <a:pPr fontAlgn="base">
              <a:spcBef>
                <a:spcPct val="0"/>
              </a:spcBef>
              <a:spcAft>
                <a:spcPct val="0"/>
              </a:spcAft>
            </a:pPr>
            <a:r>
              <a:rPr lang="ru-RU" altLang="ru-RU" sz="1300" dirty="0" smtClean="0">
                <a:solidFill>
                  <a:schemeClr val="accent2"/>
                </a:solidFill>
                <a:ea typeface="Calibri" panose="020F0502020204030204" pitchFamily="34" charset="0"/>
                <a:cs typeface="Times New Roman" panose="02020603050405020304" pitchFamily="18" charset="0"/>
              </a:rPr>
              <a:t>Инструкция: оцени устное сообщение участника учебного процесса по данным критериям знаками: «+» - да, «-» - нет, «</a:t>
            </a:r>
            <a:r>
              <a:rPr lang="en-US" altLang="ru-RU" sz="1300" dirty="0" smtClean="0">
                <a:solidFill>
                  <a:schemeClr val="accent2"/>
                </a:solidFill>
                <a:ea typeface="Calibri" panose="020F0502020204030204" pitchFamily="34" charset="0"/>
                <a:cs typeface="Times New Roman" panose="02020603050405020304" pitchFamily="18" charset="0"/>
              </a:rPr>
              <a:t>V</a:t>
            </a:r>
            <a:r>
              <a:rPr lang="ru-RU" altLang="ru-RU" sz="1300" dirty="0" smtClean="0">
                <a:solidFill>
                  <a:schemeClr val="accent2"/>
                </a:solidFill>
                <a:ea typeface="Calibri" panose="020F0502020204030204" pitchFamily="34" charset="0"/>
                <a:cs typeface="Times New Roman" panose="02020603050405020304" pitchFamily="18" charset="0"/>
              </a:rPr>
              <a:t>» - частично  (самооценка – синим; оценка слушателя – зеленым; оценка учителя – красным)</a:t>
            </a:r>
            <a:endParaRPr lang="ru-RU" altLang="ru-RU" dirty="0" smtClean="0">
              <a:solidFill>
                <a:schemeClr val="accent2"/>
              </a:solidFill>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611560" y="260648"/>
            <a:ext cx="7848872" cy="6278642"/>
          </a:xfrm>
          <a:prstGeom prst="rect">
            <a:avLst/>
          </a:prstGeom>
        </p:spPr>
        <p:txBody>
          <a:bodyPr wrap="square">
            <a:spAutoFit/>
          </a:bodyPr>
          <a:lstStyle/>
          <a:p>
            <a:pPr algn="just"/>
            <a:endParaRPr lang="ru-RU" sz="2000" dirty="0" smtClean="0">
              <a:latin typeface="Times New Roman" panose="02020603050405020304" pitchFamily="18" charset="0"/>
              <a:cs typeface="Times New Roman" panose="02020603050405020304" pitchFamily="18" charset="0"/>
            </a:endParaRPr>
          </a:p>
          <a:p>
            <a:pPr algn="just"/>
            <a:r>
              <a:rPr lang="ru-RU" sz="2800" dirty="0" smtClean="0">
                <a:solidFill>
                  <a:srgbClr val="000066"/>
                </a:solidFill>
                <a:cs typeface="Times New Roman" panose="02020603050405020304" pitchFamily="18" charset="0"/>
              </a:rPr>
              <a:t>Учебная </a:t>
            </a:r>
            <a:r>
              <a:rPr lang="ru-RU" sz="2800" dirty="0">
                <a:solidFill>
                  <a:srgbClr val="000066"/>
                </a:solidFill>
                <a:cs typeface="Times New Roman" panose="02020603050405020304" pitchFamily="18" charset="0"/>
              </a:rPr>
              <a:t>задача - это то, что ученик должен был </a:t>
            </a:r>
            <a:r>
              <a:rPr lang="ru-RU" sz="2800" dirty="0" smtClean="0">
                <a:solidFill>
                  <a:srgbClr val="000066"/>
                </a:solidFill>
                <a:cs typeface="Times New Roman" panose="02020603050405020304" pitchFamily="18" charset="0"/>
              </a:rPr>
              <a:t>освоить. </a:t>
            </a:r>
            <a:endParaRPr lang="ru-RU" sz="2800" dirty="0" smtClean="0">
              <a:solidFill>
                <a:srgbClr val="000066"/>
              </a:solidFill>
              <a:cs typeface="Times New Roman" panose="02020603050405020304" pitchFamily="18" charset="0"/>
            </a:endParaRPr>
          </a:p>
          <a:p>
            <a:pPr algn="just"/>
            <a:r>
              <a:rPr lang="ru-RU" sz="2800" dirty="0" smtClean="0">
                <a:solidFill>
                  <a:srgbClr val="000066"/>
                </a:solidFill>
                <a:cs typeface="Times New Roman" panose="02020603050405020304" pitchFamily="18" charset="0"/>
              </a:rPr>
              <a:t>Учебное </a:t>
            </a:r>
            <a:r>
              <a:rPr lang="ru-RU" sz="2800" dirty="0">
                <a:solidFill>
                  <a:srgbClr val="000066"/>
                </a:solidFill>
                <a:cs typeface="Times New Roman" panose="02020603050405020304" pitchFamily="18" charset="0"/>
              </a:rPr>
              <a:t>действие - это изменения учебного материала, необходимые </a:t>
            </a:r>
            <a:r>
              <a:rPr lang="ru-RU" sz="2800" dirty="0" smtClean="0">
                <a:solidFill>
                  <a:srgbClr val="000066"/>
                </a:solidFill>
                <a:cs typeface="Times New Roman" panose="02020603050405020304" pitchFamily="18" charset="0"/>
              </a:rPr>
              <a:t>      для </a:t>
            </a:r>
            <a:r>
              <a:rPr lang="ru-RU" sz="2800" dirty="0">
                <a:solidFill>
                  <a:srgbClr val="000066"/>
                </a:solidFill>
                <a:cs typeface="Times New Roman" panose="02020603050405020304" pitchFamily="18" charset="0"/>
              </a:rPr>
              <a:t>его усвоения </a:t>
            </a:r>
            <a:r>
              <a:rPr lang="ru-RU" sz="2800" dirty="0" smtClean="0">
                <a:solidFill>
                  <a:srgbClr val="000066"/>
                </a:solidFill>
                <a:cs typeface="Times New Roman" panose="02020603050405020304" pitchFamily="18" charset="0"/>
              </a:rPr>
              <a:t>учеником. Это </a:t>
            </a:r>
            <a:r>
              <a:rPr lang="ru-RU" sz="2800" dirty="0">
                <a:solidFill>
                  <a:srgbClr val="000066"/>
                </a:solidFill>
                <a:cs typeface="Times New Roman" panose="02020603050405020304" pitchFamily="18" charset="0"/>
              </a:rPr>
              <a:t>то, что ученик должен сделать, </a:t>
            </a:r>
            <a:r>
              <a:rPr lang="ru-RU" sz="2800" dirty="0" smtClean="0">
                <a:solidFill>
                  <a:srgbClr val="000066"/>
                </a:solidFill>
                <a:cs typeface="Times New Roman" panose="02020603050405020304" pitchFamily="18" charset="0"/>
              </a:rPr>
              <a:t>чтобы обнаружить </a:t>
            </a:r>
            <a:r>
              <a:rPr lang="ru-RU" sz="2800" dirty="0">
                <a:solidFill>
                  <a:srgbClr val="000066"/>
                </a:solidFill>
                <a:cs typeface="Times New Roman" panose="02020603050405020304" pitchFamily="18" charset="0"/>
              </a:rPr>
              <a:t>свойства того предмета, который он </a:t>
            </a:r>
            <a:r>
              <a:rPr lang="ru-RU" sz="2800" dirty="0" smtClean="0">
                <a:solidFill>
                  <a:srgbClr val="000066"/>
                </a:solidFill>
                <a:cs typeface="Times New Roman" panose="02020603050405020304" pitchFamily="18" charset="0"/>
              </a:rPr>
              <a:t>изучает. </a:t>
            </a:r>
            <a:endParaRPr lang="ru-RU" sz="2800" dirty="0" smtClean="0">
              <a:solidFill>
                <a:srgbClr val="000066"/>
              </a:solidFill>
              <a:cs typeface="Times New Roman" panose="02020603050405020304" pitchFamily="18" charset="0"/>
            </a:endParaRPr>
          </a:p>
          <a:p>
            <a:pPr algn="just"/>
            <a:r>
              <a:rPr lang="ru-RU" sz="2800" dirty="0" smtClean="0">
                <a:solidFill>
                  <a:srgbClr val="000066"/>
                </a:solidFill>
                <a:cs typeface="Times New Roman" panose="02020603050405020304" pitchFamily="18" charset="0"/>
              </a:rPr>
              <a:t>Действие </a:t>
            </a:r>
            <a:r>
              <a:rPr lang="ru-RU" sz="2800" dirty="0">
                <a:solidFill>
                  <a:srgbClr val="000066"/>
                </a:solidFill>
                <a:cs typeface="Times New Roman" panose="02020603050405020304" pitchFamily="18" charset="0"/>
              </a:rPr>
              <a:t>контроля - это указание на </a:t>
            </a:r>
            <a:r>
              <a:rPr lang="ru-RU" sz="2800" dirty="0" smtClean="0">
                <a:solidFill>
                  <a:srgbClr val="000066"/>
                </a:solidFill>
                <a:cs typeface="Times New Roman" panose="02020603050405020304" pitchFamily="18" charset="0"/>
              </a:rPr>
              <a:t>то, </a:t>
            </a:r>
            <a:r>
              <a:rPr lang="ru-RU" sz="2800" dirty="0">
                <a:solidFill>
                  <a:srgbClr val="000066"/>
                </a:solidFill>
                <a:cs typeface="Times New Roman" panose="02020603050405020304" pitchFamily="18" charset="0"/>
              </a:rPr>
              <a:t>правильно ли </a:t>
            </a:r>
            <a:r>
              <a:rPr lang="ru-RU" sz="2800" dirty="0" smtClean="0">
                <a:solidFill>
                  <a:srgbClr val="000066"/>
                </a:solidFill>
                <a:cs typeface="Times New Roman" panose="02020603050405020304" pitchFamily="18" charset="0"/>
              </a:rPr>
              <a:t>ученик      </a:t>
            </a:r>
            <a:r>
              <a:rPr lang="ru-RU" sz="2800" dirty="0">
                <a:solidFill>
                  <a:srgbClr val="000066"/>
                </a:solidFill>
                <a:cs typeface="Times New Roman" panose="02020603050405020304" pitchFamily="18" charset="0"/>
              </a:rPr>
              <a:t>осуществляет действие, соответствующее </a:t>
            </a:r>
            <a:r>
              <a:rPr lang="ru-RU" sz="2800" dirty="0" smtClean="0">
                <a:solidFill>
                  <a:srgbClr val="000066"/>
                </a:solidFill>
                <a:cs typeface="Times New Roman" panose="02020603050405020304" pitchFamily="18" charset="0"/>
              </a:rPr>
              <a:t>образцу. </a:t>
            </a:r>
            <a:endParaRPr lang="ru-RU" sz="2800" dirty="0" smtClean="0">
              <a:solidFill>
                <a:srgbClr val="000066"/>
              </a:solidFill>
              <a:cs typeface="Times New Roman" panose="02020603050405020304" pitchFamily="18" charset="0"/>
            </a:endParaRPr>
          </a:p>
          <a:p>
            <a:pPr algn="just"/>
            <a:r>
              <a:rPr lang="ru-RU" sz="2800" dirty="0" smtClean="0">
                <a:solidFill>
                  <a:srgbClr val="000066"/>
                </a:solidFill>
                <a:cs typeface="Times New Roman" panose="02020603050405020304" pitchFamily="18" charset="0"/>
              </a:rPr>
              <a:t>Действие </a:t>
            </a:r>
            <a:r>
              <a:rPr lang="ru-RU" sz="2800" dirty="0">
                <a:solidFill>
                  <a:srgbClr val="000066"/>
                </a:solidFill>
                <a:cs typeface="Times New Roman" panose="02020603050405020304" pitchFamily="18" charset="0"/>
              </a:rPr>
              <a:t>оценки - определение </a:t>
            </a:r>
            <a:r>
              <a:rPr lang="ru-RU" sz="2800" dirty="0" smtClean="0">
                <a:solidFill>
                  <a:srgbClr val="000066"/>
                </a:solidFill>
                <a:cs typeface="Times New Roman" panose="02020603050405020304" pitchFamily="18" charset="0"/>
              </a:rPr>
              <a:t>того, </a:t>
            </a:r>
            <a:r>
              <a:rPr lang="ru-RU" sz="2800" dirty="0">
                <a:solidFill>
                  <a:srgbClr val="000066"/>
                </a:solidFill>
                <a:cs typeface="Times New Roman" panose="02020603050405020304" pitchFamily="18" charset="0"/>
              </a:rPr>
              <a:t>достиг ли ученик </a:t>
            </a:r>
            <a:r>
              <a:rPr lang="ru-RU" sz="2800" dirty="0" smtClean="0">
                <a:solidFill>
                  <a:srgbClr val="000066"/>
                </a:solidFill>
                <a:cs typeface="Times New Roman" panose="02020603050405020304" pitchFamily="18" charset="0"/>
              </a:rPr>
              <a:t>результата       </a:t>
            </a:r>
            <a:r>
              <a:rPr lang="ru-RU" sz="2800" dirty="0">
                <a:solidFill>
                  <a:srgbClr val="000066"/>
                </a:solidFill>
                <a:cs typeface="Times New Roman" panose="02020603050405020304" pitchFamily="18" charset="0"/>
              </a:rPr>
              <a:t>или нет.</a:t>
            </a:r>
            <a:endParaRPr lang="ru-RU" sz="2800" dirty="0">
              <a:solidFill>
                <a:srgbClr val="000066"/>
              </a:solidFill>
              <a:cs typeface="Times New Roman" panose="02020603050405020304" pitchFamily="18" charset="0"/>
            </a:endParaRPr>
          </a:p>
          <a:p>
            <a:endParaRPr lang="ru-RU" sz="2800" dirty="0">
              <a:solidFill>
                <a:srgbClr val="000066"/>
              </a:solidFill>
              <a:latin typeface="Times New Roman" panose="02020603050405020304" pitchFamily="18" charset="0"/>
              <a:cs typeface="Times New Roman" panose="02020603050405020304" pitchFamily="18" charset="0"/>
            </a:endParaRPr>
          </a:p>
          <a:p>
            <a:pPr algn="just"/>
            <a:endParaRPr lang="ru-R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Содержимое 3"/>
          <p:cNvGraphicFramePr>
            <a:graphicFrameLocks noGrp="1"/>
          </p:cNvGraphicFramePr>
          <p:nvPr>
            <p:ph idx="1"/>
          </p:nvPr>
        </p:nvGraphicFramePr>
        <p:xfrm>
          <a:off x="642938" y="1071563"/>
          <a:ext cx="7856537" cy="4559302"/>
        </p:xfrm>
        <a:graphic>
          <a:graphicData uri="http://schemas.openxmlformats.org/drawingml/2006/table">
            <a:tbl>
              <a:tblPr/>
              <a:tblGrid>
                <a:gridCol w="2268537"/>
                <a:gridCol w="3925888"/>
                <a:gridCol w="1662112"/>
              </a:tblGrid>
              <a:tr h="612775">
                <a:tc>
                  <a:txBody>
                    <a:bodyPr/>
                    <a:lstStyle/>
                    <a:p>
                      <a:pPr marL="0" marR="0" lvl="0" indent="0" algn="l" defTabSz="914400" rtl="0" eaLnBrk="1" fontAlgn="base" latinLnBrk="0" hangingPunct="1">
                        <a:lnSpc>
                          <a:spcPct val="115000"/>
                        </a:lnSpc>
                        <a:spcBef>
                          <a:spcPct val="0"/>
                        </a:spcBef>
                        <a:spcAft>
                          <a:spcPct val="0"/>
                        </a:spcAft>
                        <a:buClrTx/>
                        <a:buSzTx/>
                        <a:buFontTx/>
                        <a:buNone/>
                      </a:pPr>
                      <a:r>
                        <a:rPr kumimoji="0" lang="ru-RU" sz="1200" b="1"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rPr>
                        <a:t>Автор, название произведения</a:t>
                      </a:r>
                      <a:r>
                        <a:rPr kumimoji="0" lang="ru-RU" sz="800" b="0"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dirty="0" smtClean="0">
                        <a:ln>
                          <a:noFill/>
                        </a:ln>
                        <a:solidFill>
                          <a:srgbClr val="000066"/>
                        </a:solidFill>
                        <a:effectLst/>
                        <a:latin typeface="Calibri" panose="020F0502020204030204" pitchFamily="34" charset="0"/>
                        <a:ea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ru-RU" sz="1200" b="1" i="0" u="none" strike="noStrike" cap="none" normalizeH="0" baseline="0" smtClean="0">
                          <a:ln>
                            <a:noFill/>
                          </a:ln>
                          <a:solidFill>
                            <a:srgbClr val="000066"/>
                          </a:solidFill>
                          <a:effectLst/>
                          <a:latin typeface="Times New Roman" panose="02020603050405020304" pitchFamily="18" charset="0"/>
                          <a:cs typeface="Times New Roman" panose="02020603050405020304" pitchFamily="18" charset="0"/>
                        </a:rPr>
                        <a:t>Я УЗНАЛ (А)</a:t>
                      </a:r>
                      <a:r>
                        <a:rPr kumimoji="0" lang="ru-RU" sz="800" b="0" i="0" u="none" strike="noStrike" cap="none" normalizeH="0" baseline="0" smtClean="0">
                          <a:ln>
                            <a:noFill/>
                          </a:ln>
                          <a:solidFill>
                            <a:srgbClr val="000066"/>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smtClean="0">
                        <a:ln>
                          <a:noFill/>
                        </a:ln>
                        <a:solidFill>
                          <a:srgbClr val="00006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15000"/>
                        </a:lnSpc>
                        <a:spcBef>
                          <a:spcPct val="0"/>
                        </a:spcBef>
                        <a:spcAft>
                          <a:spcPct val="0"/>
                        </a:spcAft>
                        <a:buClrTx/>
                        <a:buSzTx/>
                        <a:buFontTx/>
                        <a:buNone/>
                      </a:pPr>
                      <a:r>
                        <a:rPr kumimoji="0" lang="ru-RU" sz="1200" b="1" i="0" u="none" strike="noStrike" cap="none" normalizeH="0" baseline="0" smtClean="0">
                          <a:ln>
                            <a:noFill/>
                          </a:ln>
                          <a:solidFill>
                            <a:srgbClr val="000066"/>
                          </a:solidFill>
                          <a:effectLst/>
                          <a:latin typeface="Times New Roman" panose="02020603050405020304" pitchFamily="18" charset="0"/>
                          <a:cs typeface="Times New Roman" panose="02020603050405020304" pitchFamily="18" charset="0"/>
                        </a:rPr>
                        <a:t>Я НАУЧИЛСЯ (ЛАСЬ)                               </a:t>
                      </a:r>
                      <a:endParaRPr kumimoji="0" lang="ru-RU" sz="900" b="0" i="0" u="none" strike="noStrike" cap="none" normalizeH="0" baseline="0" smtClean="0">
                        <a:ln>
                          <a:noFill/>
                        </a:ln>
                        <a:solidFill>
                          <a:srgbClr val="000066"/>
                        </a:solidFill>
                        <a:effectLst/>
                        <a:latin typeface="Calibri" panose="020F0502020204030204" pitchFamily="34" charset="0"/>
                        <a:cs typeface="Calibri" panose="020F0502020204030204" pitchFamily="34"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ts val="340"/>
                        </a:spcBef>
                        <a:spcAft>
                          <a:spcPct val="0"/>
                        </a:spcAft>
                        <a:buClrTx/>
                        <a:buSzTx/>
                        <a:buFontTx/>
                        <a:buNone/>
                      </a:pPr>
                      <a:r>
                        <a:rPr kumimoji="0" lang="ru-RU" sz="1200" b="1" i="0" u="none" strike="noStrike" cap="none" normalizeH="0" baseline="0" dirty="0" smtClean="0">
                          <a:ln>
                            <a:noFill/>
                          </a:ln>
                          <a:solidFill>
                            <a:srgbClr val="000066"/>
                          </a:solidFill>
                          <a:effectLst/>
                          <a:latin typeface="Times New Roman" panose="02020603050405020304" pitchFamily="18" charset="0"/>
                          <a:cs typeface="Times New Roman" panose="02020603050405020304" pitchFamily="18" charset="0"/>
                        </a:rPr>
                        <a:t>Самооценка</a:t>
                      </a:r>
                      <a:endParaRPr kumimoji="0" lang="ru-RU" sz="900" b="0" i="0" u="none" strike="noStrike" cap="none" normalizeH="0" baseline="0" dirty="0" smtClean="0">
                        <a:ln>
                          <a:noFill/>
                        </a:ln>
                        <a:solidFill>
                          <a:srgbClr val="000066"/>
                        </a:solidFill>
                        <a:effectLst/>
                        <a:latin typeface="Calibri" panose="020F0502020204030204" pitchFamily="34" charset="0"/>
                        <a:ea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815975">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ru-RU" sz="900" b="0" i="0" u="none" strike="noStrike" cap="none" normalizeH="0" baseline="0" smtClean="0">
                        <a:ln>
                          <a:noFill/>
                        </a:ln>
                        <a:solidFill>
                          <a:schemeClr val="tx1"/>
                        </a:solidFill>
                        <a:effectLst/>
                        <a:latin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8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1500" b="0" i="0" u="none" strike="noStrike" cap="none" normalizeH="0" baseline="0" smtClean="0">
                          <a:ln>
                            <a:noFill/>
                          </a:ln>
                          <a:solidFill>
                            <a:srgbClr val="000000"/>
                          </a:solidFill>
                          <a:effectLst/>
                          <a:latin typeface="Arial" panose="020B0604020202020204" pitchFamily="34"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pPr>
                      <a:r>
                        <a:rPr kumimoji="0" lang="ru-RU" sz="4000" b="1"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r>
                        <a:rPr kumimoji="0" lang="ru-RU" sz="1500" b="0" i="0" u="none" strike="noStrike" cap="none" normalizeH="0" baseline="0" smtClean="0">
                          <a:ln>
                            <a:noFill/>
                          </a:ln>
                          <a:solidFill>
                            <a:srgbClr val="000000"/>
                          </a:solidFill>
                          <a:effectLst/>
                          <a:latin typeface="Arial" panose="020B0604020202020204" pitchFamily="34"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782638">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ru-RU" sz="900" b="0" i="0" u="none" strike="noStrike" cap="none" normalizeH="0" baseline="0" smtClean="0">
                        <a:ln>
                          <a:noFill/>
                        </a:ln>
                        <a:solidFill>
                          <a:schemeClr val="tx1"/>
                        </a:solidFill>
                        <a:effectLst/>
                        <a:latin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8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                      </a:t>
                      </a:r>
                      <a:endParaRPr kumimoji="0" lang="ru-RU" sz="9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1500" b="0" i="0" u="none" strike="noStrike" cap="none" normalizeH="0" baseline="0" smtClean="0">
                          <a:ln>
                            <a:noFill/>
                          </a:ln>
                          <a:solidFill>
                            <a:srgbClr val="000000"/>
                          </a:solidFill>
                          <a:effectLst/>
                          <a:latin typeface="Arial" panose="020B0604020202020204" pitchFamily="34"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pPr>
                      <a:r>
                        <a:rPr kumimoji="0" lang="ru-RU" sz="4000" b="1"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r>
                        <a:rPr kumimoji="0" lang="ru-RU" sz="1500" b="0" i="0" u="none" strike="noStrike" cap="none" normalizeH="0" baseline="0" smtClean="0">
                          <a:ln>
                            <a:noFill/>
                          </a:ln>
                          <a:solidFill>
                            <a:srgbClr val="000000"/>
                          </a:solidFill>
                          <a:effectLst/>
                          <a:latin typeface="Arial" panose="020B0604020202020204" pitchFamily="34"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782638">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ru-RU" sz="900" b="0" i="0" u="none" strike="noStrike" cap="none" normalizeH="0" baseline="0" smtClean="0">
                        <a:ln>
                          <a:noFill/>
                        </a:ln>
                        <a:solidFill>
                          <a:schemeClr val="tx1"/>
                        </a:solidFill>
                        <a:effectLst/>
                        <a:latin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8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8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8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pPr>
                      <a:r>
                        <a:rPr kumimoji="0" lang="ru-RU" sz="4000" b="1"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r>
                        <a:rPr kumimoji="0" lang="ru-RU" sz="1500" b="0" i="0" u="none" strike="noStrike" cap="none" normalizeH="0" baseline="0" smtClean="0">
                          <a:ln>
                            <a:noFill/>
                          </a:ln>
                          <a:solidFill>
                            <a:srgbClr val="000000"/>
                          </a:solidFill>
                          <a:effectLst/>
                          <a:latin typeface="Arial" panose="020B0604020202020204" pitchFamily="34"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782638">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ru-RU" sz="900" b="0" i="0" u="none" strike="noStrike" cap="none" normalizeH="0" baseline="0" smtClean="0">
                        <a:ln>
                          <a:noFill/>
                        </a:ln>
                        <a:solidFill>
                          <a:schemeClr val="tx1"/>
                        </a:solidFill>
                        <a:effectLst/>
                        <a:latin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8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8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1500" b="0" i="0" u="none" strike="noStrike" cap="none" normalizeH="0" baseline="0" smtClean="0">
                          <a:ln>
                            <a:noFill/>
                          </a:ln>
                          <a:solidFill>
                            <a:srgbClr val="000000"/>
                          </a:solidFill>
                          <a:effectLst/>
                          <a:latin typeface="Arial" panose="020B0604020202020204" pitchFamily="34"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pPr>
                      <a:r>
                        <a:rPr kumimoji="0" lang="ru-RU" sz="4000" b="1"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r>
                        <a:rPr kumimoji="0" lang="ru-RU" sz="1500" b="0" i="0" u="none" strike="noStrike" cap="none" normalizeH="0" baseline="0" smtClean="0">
                          <a:ln>
                            <a:noFill/>
                          </a:ln>
                          <a:solidFill>
                            <a:srgbClr val="000000"/>
                          </a:solidFill>
                          <a:effectLst/>
                          <a:latin typeface="Arial" panose="020B0604020202020204" pitchFamily="34"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782638">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ru-RU" sz="900" b="0" i="0" u="none" strike="noStrike" cap="none" normalizeH="0" baseline="0" dirty="0" smtClean="0">
                        <a:ln>
                          <a:noFill/>
                        </a:ln>
                        <a:solidFill>
                          <a:schemeClr val="tx1"/>
                        </a:solidFill>
                        <a:effectLst/>
                        <a:latin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8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8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15000"/>
                        </a:lnSpc>
                        <a:spcBef>
                          <a:spcPct val="0"/>
                        </a:spcBef>
                        <a:spcAft>
                          <a:spcPct val="0"/>
                        </a:spcAft>
                        <a:buClrTx/>
                        <a:buSzTx/>
                        <a:buFontTx/>
                        <a:buNone/>
                      </a:pPr>
                      <a:r>
                        <a:rPr kumimoji="0" lang="ru-RU" sz="1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_______________________________________</a:t>
                      </a:r>
                      <a:r>
                        <a:rPr kumimoji="0" lang="ru-RU" sz="8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pPr>
                      <a:r>
                        <a:rPr kumimoji="0" lang="ru-RU" sz="4000" b="1"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r>
                        <a:rPr kumimoji="0" lang="ru-RU" sz="1500" b="0" i="0" u="none" strike="noStrike" cap="none" normalizeH="0" baseline="0" smtClean="0">
                          <a:ln>
                            <a:noFill/>
                          </a:ln>
                          <a:solidFill>
                            <a:srgbClr val="000000"/>
                          </a:solidFill>
                          <a:effectLst/>
                          <a:latin typeface="Arial" panose="020B0604020202020204" pitchFamily="34" charset="0"/>
                          <a:cs typeface="Times New Roman" panose="02020603050405020304" pitchFamily="18" charset="0"/>
                        </a:rPr>
                        <a:t> </a:t>
                      </a:r>
                      <a:endParaRPr kumimoji="0" lang="ru-RU" sz="9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6729" marR="76729" marT="38365" marB="38365"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95968" name="Rectangle 1"/>
          <p:cNvSpPr>
            <a:spLocks noChangeArrowheads="1"/>
          </p:cNvSpPr>
          <p:nvPr/>
        </p:nvSpPr>
        <p:spPr bwMode="auto">
          <a:xfrm>
            <a:off x="1714500" y="260350"/>
            <a:ext cx="5651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ru-RU" altLang="ru-RU" sz="2800" b="1" dirty="0" smtClean="0">
                <a:solidFill>
                  <a:srgbClr val="000000"/>
                </a:solidFill>
                <a:ea typeface="Calibri" panose="020F0502020204030204" pitchFamily="34" charset="0"/>
                <a:cs typeface="Times New Roman" panose="02020603050405020304" pitchFamily="18" charset="0"/>
              </a:rPr>
              <a:t>       </a:t>
            </a:r>
            <a:r>
              <a:rPr lang="ru-RU" altLang="ru-RU" sz="2800" b="1" dirty="0" smtClean="0">
                <a:solidFill>
                  <a:srgbClr val="C00000"/>
                </a:solidFill>
                <a:ea typeface="Calibri" panose="020F0502020204030204" pitchFamily="34" charset="0"/>
                <a:cs typeface="Times New Roman" panose="02020603050405020304" pitchFamily="18" charset="0"/>
              </a:rPr>
              <a:t>КОПИЛКА ВПЕЧАТЛЕНИЙ</a:t>
            </a:r>
            <a:endParaRPr lang="ru-RU" altLang="ru-RU" dirty="0" smtClean="0">
              <a:solidFill>
                <a:srgbClr val="C00000"/>
              </a:solidFill>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2" name="Объект 11"/>
          <p:cNvGraphicFramePr>
            <a:graphicFrameLocks noGrp="1"/>
          </p:cNvGraphicFramePr>
          <p:nvPr>
            <p:ph idx="1"/>
          </p:nvPr>
        </p:nvGraphicFramePr>
        <p:xfrm>
          <a:off x="468313" y="933450"/>
          <a:ext cx="8307387" cy="2830513"/>
        </p:xfrm>
        <a:graphic>
          <a:graphicData uri="http://schemas.openxmlformats.org/drawingml/2006/table">
            <a:tbl>
              <a:tblPr firstRow="1" firstCol="1" bandRow="1"/>
              <a:tblGrid>
                <a:gridCol w="4153290"/>
                <a:gridCol w="4154097"/>
              </a:tblGrid>
              <a:tr h="631010">
                <a:tc>
                  <a:txBody>
                    <a:bodyPr/>
                    <a:lstStyle/>
                    <a:p>
                      <a:pPr>
                        <a:lnSpc>
                          <a:spcPct val="115000"/>
                        </a:lnSpc>
                        <a:spcAft>
                          <a:spcPts val="0"/>
                        </a:spcAft>
                        <a:tabLst>
                          <a:tab pos="90170" algn="l"/>
                        </a:tabLst>
                      </a:pPr>
                      <a:r>
                        <a:rPr lang="ru-RU" sz="1800" dirty="0">
                          <a:effectLst/>
                          <a:latin typeface="Times New Roman" panose="02020603050405020304"/>
                          <a:ea typeface="Calibri" panose="020F0502020204030204"/>
                          <a:cs typeface="Times New Roman" panose="02020603050405020304"/>
                        </a:rPr>
                        <a:t>                Тема урока</a:t>
                      </a:r>
                      <a:endParaRPr lang="ru-RU" sz="1400" dirty="0">
                        <a:effectLst/>
                        <a:latin typeface="Calibri" panose="020F0502020204030204"/>
                        <a:ea typeface="Calibri" panose="020F0502020204030204"/>
                        <a:cs typeface="Times New Roman" panose="02020603050405020304"/>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90170" algn="l"/>
                        </a:tabLst>
                      </a:pPr>
                      <a:r>
                        <a:rPr lang="ru-RU" sz="1800">
                          <a:effectLst/>
                          <a:latin typeface="Times New Roman" panose="02020603050405020304"/>
                          <a:ea typeface="Calibri" panose="020F0502020204030204"/>
                          <a:cs typeface="Times New Roman" panose="02020603050405020304"/>
                        </a:rPr>
                        <a:t> Открытие, сделанное на уроке, которое мне необходимо в дальнейшей работе</a:t>
                      </a:r>
                      <a:endParaRPr lang="ru-RU" sz="1400">
                        <a:effectLst/>
                        <a:latin typeface="Calibri" panose="020F0502020204030204"/>
                        <a:ea typeface="Calibri" panose="020F0502020204030204"/>
                        <a:cs typeface="Times New Roman" panose="02020603050405020304"/>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8355">
                <a:tc>
                  <a:txBody>
                    <a:bodyPr/>
                    <a:lstStyle/>
                    <a:p>
                      <a:pPr>
                        <a:lnSpc>
                          <a:spcPct val="115000"/>
                        </a:lnSpc>
                        <a:spcAft>
                          <a:spcPts val="0"/>
                        </a:spcAft>
                        <a:tabLst>
                          <a:tab pos="90170" algn="l"/>
                        </a:tabLst>
                      </a:pPr>
                      <a:r>
                        <a:rPr lang="ru-RU" sz="1800" dirty="0">
                          <a:effectLst/>
                          <a:latin typeface="Times New Roman" panose="02020603050405020304"/>
                          <a:ea typeface="Calibri" panose="020F0502020204030204"/>
                          <a:cs typeface="Times New Roman" panose="02020603050405020304"/>
                        </a:rPr>
                        <a:t>1.</a:t>
                      </a:r>
                      <a:endParaRPr lang="ru-RU" sz="1400" dirty="0">
                        <a:effectLst/>
                        <a:latin typeface="Calibri" panose="020F0502020204030204"/>
                        <a:ea typeface="Calibri" panose="020F0502020204030204"/>
                        <a:cs typeface="Times New Roman" panose="02020603050405020304"/>
                      </a:endParaRPr>
                    </a:p>
                    <a:p>
                      <a:pPr>
                        <a:lnSpc>
                          <a:spcPct val="115000"/>
                        </a:lnSpc>
                        <a:spcAft>
                          <a:spcPts val="0"/>
                        </a:spcAft>
                        <a:tabLst>
                          <a:tab pos="90170" algn="l"/>
                        </a:tabLst>
                      </a:pPr>
                      <a:r>
                        <a:rPr lang="ru-RU" sz="1800" dirty="0">
                          <a:effectLst/>
                          <a:latin typeface="Times New Roman" panose="02020603050405020304"/>
                          <a:ea typeface="Calibri" panose="020F0502020204030204"/>
                          <a:cs typeface="Times New Roman" panose="02020603050405020304"/>
                        </a:rPr>
                        <a:t> </a:t>
                      </a:r>
                      <a:endParaRPr lang="ru-RU" sz="1400" dirty="0">
                        <a:effectLst/>
                        <a:latin typeface="Calibri" panose="020F0502020204030204"/>
                        <a:ea typeface="Calibri" panose="020F0502020204030204"/>
                        <a:cs typeface="Times New Roman" panose="02020603050405020304"/>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90170" algn="l"/>
                        </a:tabLst>
                      </a:pPr>
                      <a:r>
                        <a:rPr lang="ru-RU" sz="1800" dirty="0">
                          <a:effectLst/>
                          <a:latin typeface="Times New Roman" panose="02020603050405020304"/>
                          <a:ea typeface="Calibri" panose="020F0502020204030204"/>
                          <a:cs typeface="Times New Roman" panose="02020603050405020304"/>
                        </a:rPr>
                        <a:t> </a:t>
                      </a:r>
                      <a:endParaRPr lang="ru-RU" sz="1400" dirty="0">
                        <a:effectLst/>
                        <a:latin typeface="Calibri" panose="020F0502020204030204"/>
                        <a:ea typeface="Calibri" panose="020F0502020204030204"/>
                        <a:cs typeface="Times New Roman" panose="02020603050405020304"/>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8355">
                <a:tc>
                  <a:txBody>
                    <a:bodyPr/>
                    <a:lstStyle/>
                    <a:p>
                      <a:pPr>
                        <a:lnSpc>
                          <a:spcPct val="115000"/>
                        </a:lnSpc>
                        <a:spcAft>
                          <a:spcPts val="0"/>
                        </a:spcAft>
                        <a:tabLst>
                          <a:tab pos="90170" algn="l"/>
                        </a:tabLst>
                      </a:pPr>
                      <a:r>
                        <a:rPr lang="ru-RU" sz="1800" dirty="0">
                          <a:effectLst/>
                          <a:latin typeface="Times New Roman" panose="02020603050405020304"/>
                          <a:ea typeface="Calibri" panose="020F0502020204030204"/>
                          <a:cs typeface="Times New Roman" panose="02020603050405020304"/>
                        </a:rPr>
                        <a:t>2.</a:t>
                      </a:r>
                      <a:endParaRPr lang="ru-RU" sz="1400" dirty="0">
                        <a:effectLst/>
                        <a:latin typeface="Calibri" panose="020F0502020204030204"/>
                        <a:ea typeface="Calibri" panose="020F0502020204030204"/>
                        <a:cs typeface="Times New Roman" panose="02020603050405020304"/>
                      </a:endParaRPr>
                    </a:p>
                    <a:p>
                      <a:pPr>
                        <a:lnSpc>
                          <a:spcPct val="115000"/>
                        </a:lnSpc>
                        <a:spcAft>
                          <a:spcPts val="0"/>
                        </a:spcAft>
                        <a:tabLst>
                          <a:tab pos="90170" algn="l"/>
                        </a:tabLst>
                      </a:pPr>
                      <a:r>
                        <a:rPr lang="ru-RU" sz="1800" dirty="0">
                          <a:effectLst/>
                          <a:latin typeface="Times New Roman" panose="02020603050405020304"/>
                          <a:ea typeface="Calibri" panose="020F0502020204030204"/>
                          <a:cs typeface="Times New Roman" panose="02020603050405020304"/>
                        </a:rPr>
                        <a:t> </a:t>
                      </a:r>
                      <a:endParaRPr lang="ru-RU" sz="1400" dirty="0">
                        <a:effectLst/>
                        <a:latin typeface="Calibri" panose="020F0502020204030204"/>
                        <a:ea typeface="Calibri" panose="020F0502020204030204"/>
                        <a:cs typeface="Times New Roman" panose="02020603050405020304"/>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90170" algn="l"/>
                        </a:tabLst>
                      </a:pPr>
                      <a:r>
                        <a:rPr lang="ru-RU" sz="1800" dirty="0">
                          <a:effectLst/>
                          <a:latin typeface="Times New Roman" panose="02020603050405020304"/>
                          <a:ea typeface="Calibri" panose="020F0502020204030204"/>
                          <a:cs typeface="Times New Roman" panose="02020603050405020304"/>
                        </a:rPr>
                        <a:t> </a:t>
                      </a:r>
                      <a:endParaRPr lang="ru-RU" sz="1400" dirty="0">
                        <a:effectLst/>
                        <a:latin typeface="Calibri" panose="020F0502020204030204"/>
                        <a:ea typeface="Calibri" panose="020F0502020204030204"/>
                        <a:cs typeface="Times New Roman" panose="02020603050405020304"/>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793">
                <a:tc>
                  <a:txBody>
                    <a:bodyPr/>
                    <a:lstStyle/>
                    <a:p>
                      <a:pPr>
                        <a:lnSpc>
                          <a:spcPct val="115000"/>
                        </a:lnSpc>
                        <a:spcAft>
                          <a:spcPts val="0"/>
                        </a:spcAft>
                        <a:tabLst>
                          <a:tab pos="90170" algn="l"/>
                        </a:tabLst>
                      </a:pPr>
                      <a:r>
                        <a:rPr lang="ru-RU" sz="1800" dirty="0">
                          <a:effectLst/>
                          <a:latin typeface="Times New Roman" panose="02020603050405020304"/>
                          <a:ea typeface="Calibri" panose="020F0502020204030204"/>
                          <a:cs typeface="Times New Roman" panose="02020603050405020304"/>
                        </a:rPr>
                        <a:t>3.</a:t>
                      </a:r>
                      <a:endParaRPr lang="ru-RU" sz="1400" dirty="0">
                        <a:effectLst/>
                        <a:latin typeface="Calibri" panose="020F0502020204030204"/>
                        <a:ea typeface="Calibri" panose="020F0502020204030204"/>
                        <a:cs typeface="Times New Roman" panose="02020603050405020304"/>
                      </a:endParaRPr>
                    </a:p>
                    <a:p>
                      <a:pPr>
                        <a:lnSpc>
                          <a:spcPct val="115000"/>
                        </a:lnSpc>
                        <a:spcAft>
                          <a:spcPts val="0"/>
                        </a:spcAft>
                        <a:tabLst>
                          <a:tab pos="90170" algn="l"/>
                        </a:tabLst>
                      </a:pPr>
                      <a:endParaRPr lang="ru-RU" sz="1400" dirty="0">
                        <a:effectLst/>
                        <a:latin typeface="Calibri" panose="020F0502020204030204"/>
                        <a:ea typeface="Calibri" panose="020F0502020204030204"/>
                        <a:cs typeface="Times New Roman" panose="02020603050405020304"/>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90170" algn="l"/>
                        </a:tabLst>
                      </a:pPr>
                      <a:r>
                        <a:rPr lang="ru-RU" sz="1800" dirty="0">
                          <a:effectLst/>
                          <a:latin typeface="Times New Roman" panose="02020603050405020304"/>
                          <a:ea typeface="Calibri" panose="020F0502020204030204"/>
                          <a:cs typeface="Times New Roman" panose="02020603050405020304"/>
                        </a:rPr>
                        <a:t> </a:t>
                      </a:r>
                      <a:endParaRPr lang="ru-RU" sz="1400" dirty="0">
                        <a:effectLst/>
                        <a:latin typeface="Calibri" panose="020F0502020204030204"/>
                        <a:ea typeface="Calibri" panose="020F0502020204030204"/>
                        <a:cs typeface="Times New Roman" panose="02020603050405020304"/>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00051" name="Rectangle 8"/>
          <p:cNvSpPr>
            <a:spLocks noChangeArrowheads="1"/>
          </p:cNvSpPr>
          <p:nvPr/>
        </p:nvSpPr>
        <p:spPr bwMode="auto">
          <a:xfrm>
            <a:off x="468313" y="142875"/>
            <a:ext cx="72231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tabLst>
                <a:tab pos="90170"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90170"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90170"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90170"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9017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9017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9017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9017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90170" algn="l"/>
              </a:tabLs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ru-RU" altLang="ru-RU" sz="2000" dirty="0" smtClean="0">
                <a:solidFill>
                  <a:srgbClr val="000000"/>
                </a:solidFill>
                <a:latin typeface="Times New Roman" panose="02020603050405020304" pitchFamily="18" charset="0"/>
              </a:rPr>
              <a:t>Лист открытий </a:t>
            </a:r>
            <a:r>
              <a:rPr lang="ru-RU" altLang="ru-RU" sz="2000" dirty="0" err="1" smtClean="0">
                <a:solidFill>
                  <a:srgbClr val="000000"/>
                </a:solidFill>
                <a:latin typeface="Times New Roman" panose="02020603050405020304" pitchFamily="18" charset="0"/>
              </a:rPr>
              <a:t>учени</a:t>
            </a:r>
            <a:r>
              <a:rPr lang="ru-RU" altLang="ru-RU" sz="2000" dirty="0" smtClean="0">
                <a:solidFill>
                  <a:srgbClr val="000000"/>
                </a:solidFill>
                <a:latin typeface="Calibri" panose="020F0502020204030204" pitchFamily="34" charset="0"/>
              </a:rPr>
              <a:t>………</a:t>
            </a:r>
            <a:r>
              <a:rPr lang="ru-RU" altLang="ru-RU" sz="2000" dirty="0" smtClean="0">
                <a:solidFill>
                  <a:srgbClr val="000000"/>
                </a:solidFill>
                <a:latin typeface="Times New Roman" panose="02020603050405020304" pitchFamily="18" charset="0"/>
              </a:rPr>
              <a:t> 3-4 класса</a:t>
            </a:r>
            <a:r>
              <a:rPr lang="ru-RU" altLang="ru-RU" sz="2000" dirty="0" smtClean="0">
                <a:solidFill>
                  <a:srgbClr val="000000"/>
                </a:solidFill>
                <a:latin typeface="Calibri" panose="020F0502020204030204" pitchFamily="34" charset="0"/>
              </a:rPr>
              <a:t>…………………………………………</a:t>
            </a:r>
            <a:endParaRPr lang="ru-RU" altLang="ru-RU" sz="2800" dirty="0" smtClean="0">
              <a:solidFill>
                <a:srgbClr val="000000"/>
              </a:solidFill>
            </a:endParaRPr>
          </a:p>
        </p:txBody>
      </p:sp>
      <p:graphicFrame>
        <p:nvGraphicFramePr>
          <p:cNvPr id="14" name="Таблица 13"/>
          <p:cNvGraphicFramePr>
            <a:graphicFrameLocks noGrp="1"/>
          </p:cNvGraphicFramePr>
          <p:nvPr/>
        </p:nvGraphicFramePr>
        <p:xfrm>
          <a:off x="468313" y="4005263"/>
          <a:ext cx="8280400" cy="2347935"/>
        </p:xfrm>
        <a:graphic>
          <a:graphicData uri="http://schemas.openxmlformats.org/drawingml/2006/table">
            <a:tbl>
              <a:tblPr firstRow="1" firstCol="1" bandRow="1"/>
              <a:tblGrid>
                <a:gridCol w="4382011"/>
                <a:gridCol w="3898389"/>
              </a:tblGrid>
              <a:tr h="455127">
                <a:tc>
                  <a:txBody>
                    <a:bodyPr/>
                    <a:lstStyle/>
                    <a:p>
                      <a:pPr>
                        <a:lnSpc>
                          <a:spcPct val="115000"/>
                        </a:lnSpc>
                        <a:spcAft>
                          <a:spcPts val="0"/>
                        </a:spcAft>
                      </a:pPr>
                      <a:r>
                        <a:rPr lang="ru-RU" sz="1800" dirty="0">
                          <a:effectLst/>
                          <a:latin typeface="Times New Roman" panose="02020603050405020304"/>
                          <a:ea typeface="Calibri" panose="020F0502020204030204"/>
                          <a:cs typeface="Times New Roman" panose="02020603050405020304"/>
                        </a:rPr>
                        <a:t>Критерии оценивания</a:t>
                      </a:r>
                      <a:endParaRPr lang="ru-RU" sz="1600" dirty="0">
                        <a:effectLst/>
                        <a:latin typeface="Calibri" panose="020F0502020204030204"/>
                        <a:ea typeface="Calibri" panose="020F0502020204030204"/>
                        <a:cs typeface="Times New Roman" panose="02020603050405020304"/>
                      </a:endParaRPr>
                    </a:p>
                  </a:txBody>
                  <a:tcPr marL="68576" marR="6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a:effectLst/>
                          <a:latin typeface="Times New Roman" panose="02020603050405020304"/>
                          <a:ea typeface="Calibri" panose="020F0502020204030204"/>
                          <a:cs typeface="Times New Roman" panose="02020603050405020304"/>
                        </a:rPr>
                        <a:t>Анализ усвоения материала</a:t>
                      </a:r>
                      <a:endParaRPr lang="ru-RU" sz="1600">
                        <a:effectLst/>
                        <a:latin typeface="Calibri" panose="020F0502020204030204"/>
                        <a:ea typeface="Calibri" panose="020F0502020204030204"/>
                        <a:cs typeface="Times New Roman" panose="02020603050405020304"/>
                      </a:endParaRPr>
                    </a:p>
                  </a:txBody>
                  <a:tcPr marL="68576" marR="6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928">
                <a:tc>
                  <a:txBody>
                    <a:bodyPr/>
                    <a:lstStyle/>
                    <a:p>
                      <a:pPr>
                        <a:lnSpc>
                          <a:spcPct val="115000"/>
                        </a:lnSpc>
                        <a:spcAft>
                          <a:spcPts val="0"/>
                        </a:spcAft>
                      </a:pPr>
                      <a:r>
                        <a:rPr lang="ru-RU" sz="1800" dirty="0">
                          <a:effectLst/>
                          <a:latin typeface="Times New Roman" panose="02020603050405020304"/>
                          <a:ea typeface="Calibri" panose="020F0502020204030204"/>
                          <a:cs typeface="Times New Roman" panose="02020603050405020304"/>
                        </a:rPr>
                        <a:t>1.Умею правильно переводить одни единицы длины в другие</a:t>
                      </a:r>
                      <a:endParaRPr lang="ru-RU" sz="1600" dirty="0">
                        <a:effectLst/>
                        <a:latin typeface="Calibri" panose="020F0502020204030204"/>
                        <a:ea typeface="Calibri" panose="020F0502020204030204"/>
                        <a:cs typeface="Times New Roman" panose="02020603050405020304"/>
                      </a:endParaRPr>
                    </a:p>
                  </a:txBody>
                  <a:tcPr marL="68576" marR="6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a:effectLst/>
                          <a:latin typeface="Times New Roman" panose="02020603050405020304"/>
                          <a:ea typeface="Calibri" panose="020F0502020204030204"/>
                          <a:cs typeface="Times New Roman" panose="02020603050405020304"/>
                        </a:rPr>
                        <a:t> </a:t>
                      </a:r>
                      <a:endParaRPr lang="ru-RU" sz="1600">
                        <a:effectLst/>
                        <a:latin typeface="Calibri" panose="020F0502020204030204"/>
                        <a:ea typeface="Calibri" panose="020F0502020204030204"/>
                        <a:cs typeface="Times New Roman" panose="02020603050405020304"/>
                      </a:endParaRPr>
                    </a:p>
                  </a:txBody>
                  <a:tcPr marL="68576" marR="6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928">
                <a:tc>
                  <a:txBody>
                    <a:bodyPr/>
                    <a:lstStyle/>
                    <a:p>
                      <a:pPr>
                        <a:lnSpc>
                          <a:spcPct val="115000"/>
                        </a:lnSpc>
                        <a:spcAft>
                          <a:spcPts val="0"/>
                        </a:spcAft>
                      </a:pPr>
                      <a:r>
                        <a:rPr lang="ru-RU" sz="1800" dirty="0">
                          <a:effectLst/>
                          <a:latin typeface="Times New Roman" panose="02020603050405020304"/>
                          <a:ea typeface="Calibri" panose="020F0502020204030204"/>
                          <a:cs typeface="Times New Roman" panose="02020603050405020304"/>
                        </a:rPr>
                        <a:t>2. Умею правильно вычислять при сложении.</a:t>
                      </a:r>
                      <a:endParaRPr lang="ru-RU" sz="1600" dirty="0">
                        <a:effectLst/>
                        <a:latin typeface="Calibri" panose="020F0502020204030204"/>
                        <a:ea typeface="Calibri" panose="020F0502020204030204"/>
                        <a:cs typeface="Times New Roman" panose="02020603050405020304"/>
                      </a:endParaRPr>
                    </a:p>
                  </a:txBody>
                  <a:tcPr marL="68576" marR="6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a:effectLst/>
                          <a:latin typeface="Times New Roman" panose="02020603050405020304"/>
                          <a:ea typeface="Calibri" panose="020F0502020204030204"/>
                          <a:cs typeface="Times New Roman" panose="02020603050405020304"/>
                        </a:rPr>
                        <a:t> </a:t>
                      </a:r>
                      <a:endParaRPr lang="ru-RU" sz="1600">
                        <a:effectLst/>
                        <a:latin typeface="Calibri" panose="020F0502020204030204"/>
                        <a:ea typeface="Calibri" panose="020F0502020204030204"/>
                        <a:cs typeface="Times New Roman" panose="02020603050405020304"/>
                      </a:endParaRPr>
                    </a:p>
                  </a:txBody>
                  <a:tcPr marL="68576" marR="6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928">
                <a:tc>
                  <a:txBody>
                    <a:bodyPr/>
                    <a:lstStyle/>
                    <a:p>
                      <a:pPr>
                        <a:lnSpc>
                          <a:spcPct val="115000"/>
                        </a:lnSpc>
                        <a:spcAft>
                          <a:spcPts val="0"/>
                        </a:spcAft>
                      </a:pPr>
                      <a:r>
                        <a:rPr lang="ru-RU" sz="1800" dirty="0">
                          <a:effectLst/>
                          <a:latin typeface="Times New Roman" panose="02020603050405020304"/>
                          <a:ea typeface="Calibri" panose="020F0502020204030204"/>
                          <a:cs typeface="Times New Roman" panose="02020603050405020304"/>
                        </a:rPr>
                        <a:t>3.Умею правильно вычислять при вычитании</a:t>
                      </a:r>
                      <a:endParaRPr lang="ru-RU" sz="1600" dirty="0">
                        <a:effectLst/>
                        <a:latin typeface="Calibri" panose="020F0502020204030204"/>
                        <a:ea typeface="Calibri" panose="020F0502020204030204"/>
                        <a:cs typeface="Times New Roman" panose="02020603050405020304"/>
                      </a:endParaRPr>
                    </a:p>
                  </a:txBody>
                  <a:tcPr marL="68576" marR="6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dirty="0">
                          <a:effectLst/>
                          <a:latin typeface="Times New Roman" panose="02020603050405020304"/>
                          <a:ea typeface="Calibri" panose="020F0502020204030204"/>
                          <a:cs typeface="Times New Roman" panose="02020603050405020304"/>
                        </a:rPr>
                        <a:t> </a:t>
                      </a:r>
                      <a:endParaRPr lang="ru-RU" sz="1600" dirty="0">
                        <a:effectLst/>
                        <a:latin typeface="Calibri" panose="020F0502020204030204"/>
                        <a:ea typeface="Calibri" panose="020F0502020204030204"/>
                        <a:cs typeface="Times New Roman" panose="02020603050405020304"/>
                      </a:endParaRPr>
                    </a:p>
                  </a:txBody>
                  <a:tcPr marL="68576" marR="6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00069" name="Rectangle 9"/>
          <p:cNvSpPr>
            <a:spLocks noChangeArrowheads="1"/>
          </p:cNvSpPr>
          <p:nvPr/>
        </p:nvSpPr>
        <p:spPr bwMode="auto">
          <a:xfrm>
            <a:off x="1533525" y="33369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endParaRPr lang="ru-RU" altLang="ru-RU" smtClean="0">
              <a:solidFill>
                <a:srgbClr val="000000"/>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2"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95536" y="151180"/>
            <a:ext cx="8352928" cy="3785652"/>
          </a:xfrm>
          <a:prstGeom prst="rect">
            <a:avLst/>
          </a:prstGeom>
        </p:spPr>
        <p:txBody>
          <a:bodyPr wrap="square">
            <a:spAutoFit/>
          </a:bodyPr>
          <a:lstStyle/>
          <a:p>
            <a:pPr algn="just"/>
            <a:r>
              <a:rPr lang="ru-RU" dirty="0"/>
              <a:t> </a:t>
            </a:r>
            <a:r>
              <a:rPr lang="ru-RU" sz="2400" dirty="0">
                <a:solidFill>
                  <a:srgbClr val="000066"/>
                </a:solidFill>
              </a:rPr>
              <a:t>Самооценка младшего школьника чрезвычайно чувствительна к учительской оценке. От того, какова школьная система  оценочных взаимоотношений, во многом зависят  особенности складывающейся детской самооценки. Детям очень нравится занижать свою самооценку для того, чтобы затем получить более высокую оценку учителя. Но есть и ребята, которые завышают свою самооценку. Поэтому очень важно при установлении оценочных взаимоотношений  сравнение учительской и детской самооценки. Это является средством воспитания адекватности самооценки ребёнка.</a:t>
            </a:r>
            <a:endParaRPr lang="ru-RU" sz="2400" dirty="0">
              <a:solidFill>
                <a:srgbClr val="000066"/>
              </a:solidFill>
            </a:endParaRPr>
          </a:p>
        </p:txBody>
      </p:sp>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8488" y="3917753"/>
            <a:ext cx="3041464" cy="2820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4870" y="3949496"/>
            <a:ext cx="3837695" cy="2834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9"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460399" y="332656"/>
            <a:ext cx="8424936" cy="2308324"/>
          </a:xfrm>
          <a:prstGeom prst="rect">
            <a:avLst/>
          </a:prstGeom>
        </p:spPr>
        <p:txBody>
          <a:bodyPr wrap="square">
            <a:spAutoFit/>
          </a:bodyPr>
          <a:lstStyle/>
          <a:p>
            <a:r>
              <a:rPr lang="ru-RU" sz="2400" dirty="0" smtClean="0">
                <a:solidFill>
                  <a:srgbClr val="C00000"/>
                </a:solidFill>
              </a:rPr>
              <a:t>«Правила </a:t>
            </a:r>
            <a:r>
              <a:rPr lang="ru-RU" sz="2400" dirty="0">
                <a:solidFill>
                  <a:srgbClr val="C00000"/>
                </a:solidFill>
              </a:rPr>
              <a:t>оценочной безопасности» (термин Г.А. </a:t>
            </a:r>
            <a:r>
              <a:rPr lang="ru-RU" sz="2400" dirty="0" err="1">
                <a:solidFill>
                  <a:srgbClr val="C00000"/>
                </a:solidFill>
              </a:rPr>
              <a:t>Цукерман</a:t>
            </a:r>
            <a:r>
              <a:rPr lang="ru-RU" sz="2400" dirty="0">
                <a:solidFill>
                  <a:srgbClr val="C00000"/>
                </a:solidFill>
              </a:rPr>
              <a:t>)</a:t>
            </a:r>
            <a:r>
              <a:rPr lang="ru-RU" sz="2400" dirty="0"/>
              <a:t> </a:t>
            </a:r>
            <a:endParaRPr lang="ru-RU" sz="2400" dirty="0" smtClean="0"/>
          </a:p>
          <a:p>
            <a:r>
              <a:rPr lang="ru-RU" sz="2400" dirty="0" smtClean="0">
                <a:solidFill>
                  <a:srgbClr val="000066"/>
                </a:solidFill>
              </a:rPr>
              <a:t>в </a:t>
            </a:r>
            <a:r>
              <a:rPr lang="ru-RU" sz="2400" dirty="0">
                <a:solidFill>
                  <a:srgbClr val="000066"/>
                </a:solidFill>
              </a:rPr>
              <a:t>обращении с детской самооценкой:</a:t>
            </a:r>
            <a:endParaRPr lang="ru-RU" sz="2400" dirty="0">
              <a:solidFill>
                <a:srgbClr val="000066"/>
              </a:solidFill>
            </a:endParaRPr>
          </a:p>
          <a:p>
            <a:r>
              <a:rPr lang="ru-RU" sz="2400" dirty="0" smtClean="0">
                <a:solidFill>
                  <a:srgbClr val="000066"/>
                </a:solidFill>
              </a:rPr>
              <a:t>1. Детская </a:t>
            </a:r>
            <a:r>
              <a:rPr lang="ru-RU" sz="2400" dirty="0">
                <a:solidFill>
                  <a:srgbClr val="000066"/>
                </a:solidFill>
              </a:rPr>
              <a:t>самооценка развивается благополучно только на крепком фундаменте положительной общей самооценки.</a:t>
            </a:r>
            <a:endParaRPr lang="ru-RU" sz="2400" dirty="0">
              <a:solidFill>
                <a:srgbClr val="000066"/>
              </a:solidFill>
            </a:endParaRPr>
          </a:p>
          <a:p>
            <a:r>
              <a:rPr lang="ru-RU" sz="2400" dirty="0" smtClean="0">
                <a:solidFill>
                  <a:srgbClr val="000066"/>
                </a:solidFill>
              </a:rPr>
              <a:t>2. Детская </a:t>
            </a:r>
            <a:r>
              <a:rPr lang="ru-RU" sz="2400" dirty="0">
                <a:solidFill>
                  <a:srgbClr val="000066"/>
                </a:solidFill>
              </a:rPr>
              <a:t>самооценка должна быть адекватной,  дифференцированной, устойчивой, объективной. </a:t>
            </a:r>
            <a:endParaRPr lang="ru-RU" sz="2400" dirty="0">
              <a:solidFill>
                <a:srgbClr val="000066"/>
              </a:solidFill>
            </a:endParaRPr>
          </a:p>
        </p:txBody>
      </p:sp>
      <p:pic>
        <p:nvPicPr>
          <p:cNvPr id="727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733" y="2659469"/>
            <a:ext cx="4108450" cy="307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9471" y="2659469"/>
            <a:ext cx="4108450" cy="307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79512" y="188640"/>
            <a:ext cx="8712968" cy="4524315"/>
          </a:xfrm>
          <a:prstGeom prst="rect">
            <a:avLst/>
          </a:prstGeom>
        </p:spPr>
        <p:txBody>
          <a:bodyPr wrap="square">
            <a:spAutoFit/>
          </a:bodyPr>
          <a:lstStyle/>
          <a:p>
            <a:pPr algn="just"/>
            <a:r>
              <a:rPr lang="ru-RU" sz="2400" dirty="0">
                <a:solidFill>
                  <a:srgbClr val="000066"/>
                </a:solidFill>
              </a:rPr>
              <a:t>Для того, чтобы развитие самооценки было эффективным следует выполнять следующие условия:</a:t>
            </a:r>
            <a:endParaRPr lang="ru-RU" sz="2400" dirty="0">
              <a:solidFill>
                <a:srgbClr val="000066"/>
              </a:solidFill>
            </a:endParaRPr>
          </a:p>
          <a:p>
            <a:pPr marL="342900" indent="-342900" algn="just">
              <a:buFont typeface="Arial" panose="020B0604020202020204" pitchFamily="34" charset="0"/>
              <a:buChar char="•"/>
            </a:pPr>
            <a:r>
              <a:rPr lang="ru-RU" sz="2400" dirty="0">
                <a:solidFill>
                  <a:srgbClr val="000066"/>
                </a:solidFill>
              </a:rPr>
              <a:t>с</a:t>
            </a:r>
            <a:r>
              <a:rPr lang="ru-RU" sz="2400" dirty="0" smtClean="0">
                <a:solidFill>
                  <a:srgbClr val="000066"/>
                </a:solidFill>
              </a:rPr>
              <a:t>овместная </a:t>
            </a:r>
            <a:r>
              <a:rPr lang="ru-RU" sz="2400" dirty="0">
                <a:solidFill>
                  <a:srgbClr val="000066"/>
                </a:solidFill>
              </a:rPr>
              <a:t>разработка учителем и учениками четких эталонов оценивания для каждого конкретного </a:t>
            </a:r>
            <a:r>
              <a:rPr lang="ru-RU" sz="2400" dirty="0" smtClean="0">
                <a:solidFill>
                  <a:srgbClr val="000066"/>
                </a:solidFill>
              </a:rPr>
              <a:t>случая.</a:t>
            </a:r>
            <a:endParaRPr lang="ru-RU" sz="2400" dirty="0">
              <a:solidFill>
                <a:srgbClr val="000066"/>
              </a:solidFill>
            </a:endParaRPr>
          </a:p>
          <a:p>
            <a:pPr marL="342900" indent="-342900" algn="just">
              <a:buFont typeface="Arial" panose="020B0604020202020204" pitchFamily="34" charset="0"/>
              <a:buChar char="•"/>
            </a:pPr>
            <a:r>
              <a:rPr lang="ru-RU" sz="2400" dirty="0" smtClean="0">
                <a:solidFill>
                  <a:srgbClr val="000066"/>
                </a:solidFill>
              </a:rPr>
              <a:t>Создание </a:t>
            </a:r>
            <a:r>
              <a:rPr lang="ru-RU" sz="2400" dirty="0">
                <a:solidFill>
                  <a:srgbClr val="000066"/>
                </a:solidFill>
              </a:rPr>
              <a:t>необходимого психологического настроя обучающихся для анализа собственных </a:t>
            </a:r>
            <a:r>
              <a:rPr lang="ru-RU" sz="2400" dirty="0" smtClean="0">
                <a:solidFill>
                  <a:srgbClr val="000066"/>
                </a:solidFill>
              </a:rPr>
              <a:t>результатов.</a:t>
            </a:r>
            <a:endParaRPr lang="ru-RU" sz="2400" dirty="0">
              <a:solidFill>
                <a:srgbClr val="000066"/>
              </a:solidFill>
            </a:endParaRPr>
          </a:p>
          <a:p>
            <a:pPr marL="342900" indent="-342900" algn="just">
              <a:buFont typeface="Arial" panose="020B0604020202020204" pitchFamily="34" charset="0"/>
              <a:buChar char="•"/>
            </a:pPr>
            <a:r>
              <a:rPr lang="ru-RU" sz="2400" dirty="0" smtClean="0">
                <a:solidFill>
                  <a:srgbClr val="000066"/>
                </a:solidFill>
              </a:rPr>
              <a:t>Обеспечение </a:t>
            </a:r>
            <a:r>
              <a:rPr lang="ru-RU" sz="2400" dirty="0">
                <a:solidFill>
                  <a:srgbClr val="000066"/>
                </a:solidFill>
              </a:rPr>
              <a:t>ситуации самостоятельного свободного эталонного оценивания учащимися своих </a:t>
            </a:r>
            <a:r>
              <a:rPr lang="ru-RU" sz="2400" dirty="0" smtClean="0">
                <a:solidFill>
                  <a:srgbClr val="000066"/>
                </a:solidFill>
              </a:rPr>
              <a:t>результатов.</a:t>
            </a:r>
            <a:endParaRPr lang="ru-RU" sz="2400" dirty="0">
              <a:solidFill>
                <a:srgbClr val="000066"/>
              </a:solidFill>
            </a:endParaRPr>
          </a:p>
          <a:p>
            <a:pPr marL="342900" indent="-342900" algn="just">
              <a:buFont typeface="Arial" panose="020B0604020202020204" pitchFamily="34" charset="0"/>
              <a:buChar char="•"/>
            </a:pPr>
            <a:r>
              <a:rPr lang="ru-RU" sz="2400" dirty="0" smtClean="0">
                <a:solidFill>
                  <a:srgbClr val="000066"/>
                </a:solidFill>
              </a:rPr>
              <a:t>Сопоставление </a:t>
            </a:r>
            <a:r>
              <a:rPr lang="ru-RU" sz="2400" dirty="0">
                <a:solidFill>
                  <a:srgbClr val="000066"/>
                </a:solidFill>
              </a:rPr>
              <a:t>и выводы об эффективности </a:t>
            </a:r>
            <a:r>
              <a:rPr lang="ru-RU" sz="2400" dirty="0" smtClean="0">
                <a:solidFill>
                  <a:srgbClr val="000066"/>
                </a:solidFill>
              </a:rPr>
              <a:t>работы.</a:t>
            </a:r>
            <a:endParaRPr lang="ru-RU" sz="2400" dirty="0">
              <a:solidFill>
                <a:srgbClr val="000066"/>
              </a:solidFill>
            </a:endParaRPr>
          </a:p>
          <a:p>
            <a:pPr marL="342900" indent="-342900" algn="just">
              <a:buFont typeface="Arial" panose="020B0604020202020204" pitchFamily="34" charset="0"/>
              <a:buChar char="•"/>
            </a:pPr>
            <a:r>
              <a:rPr lang="ru-RU" sz="2400" dirty="0" smtClean="0">
                <a:solidFill>
                  <a:srgbClr val="000066"/>
                </a:solidFill>
              </a:rPr>
              <a:t>Составление </a:t>
            </a:r>
            <a:r>
              <a:rPr lang="ru-RU" sz="2400" dirty="0">
                <a:solidFill>
                  <a:srgbClr val="000066"/>
                </a:solidFill>
              </a:rPr>
              <a:t>учениками собственной программы деятельности на следующий этап обучения с учетом полученных </a:t>
            </a:r>
            <a:r>
              <a:rPr lang="ru-RU" sz="2400" dirty="0" smtClean="0">
                <a:solidFill>
                  <a:srgbClr val="000066"/>
                </a:solidFill>
              </a:rPr>
              <a:t>результатов.</a:t>
            </a:r>
            <a:endParaRPr lang="ru-RU" sz="2400" dirty="0">
              <a:solidFill>
                <a:srgbClr val="000066"/>
              </a:solidFill>
            </a:endParaRPr>
          </a:p>
        </p:txBody>
      </p:sp>
      <p:pic>
        <p:nvPicPr>
          <p:cNvPr id="747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5885" y="4293096"/>
            <a:ext cx="3240360" cy="243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67544" y="260648"/>
            <a:ext cx="7992888" cy="4093428"/>
          </a:xfrm>
          <a:prstGeom prst="rect">
            <a:avLst/>
          </a:prstGeom>
        </p:spPr>
        <p:txBody>
          <a:bodyPr wrap="square">
            <a:spAutoFit/>
          </a:bodyPr>
          <a:lstStyle/>
          <a:p>
            <a:pPr algn="just"/>
            <a:r>
              <a:rPr lang="ru-RU" sz="2000" dirty="0">
                <a:solidFill>
                  <a:srgbClr val="000066"/>
                </a:solidFill>
              </a:rPr>
              <a:t>Систематическая и целенаправленная работа по формированию самоконтроля оказывает положительное влияние на усвоение знаний, умений и навыков, предусмотренных программой, стимулирует творческую активность и самостоятельность мышления учащихся, и их мотивацию к учению. Самоконтроль укрепляет волю и дух, обеспечивает удержание себя в рамках принятых и внутренне одобренных правил. Овладение способами самоконтроля не только активизирует процесс учения, расширяя возможности усвоения, но и приводит к качественно новым формам активности, которая выступает как </a:t>
            </a:r>
            <a:r>
              <a:rPr lang="ru-RU" sz="2000" dirty="0" err="1">
                <a:solidFill>
                  <a:srgbClr val="000066"/>
                </a:solidFill>
              </a:rPr>
              <a:t>самоактивность</a:t>
            </a:r>
            <a:r>
              <a:rPr lang="ru-RU" sz="2000" dirty="0">
                <a:solidFill>
                  <a:srgbClr val="000066"/>
                </a:solidFill>
              </a:rPr>
              <a:t> ученика в виде самоорганизации, что непосредственно влияет на воспитание личности ученика, определяя его самосознание, отношение к себе, сверстникам и окружающему миру.</a:t>
            </a:r>
            <a:endParaRPr lang="ru-RU" sz="2000" dirty="0">
              <a:solidFill>
                <a:srgbClr val="000066"/>
              </a:solidFill>
            </a:endParaRPr>
          </a:p>
        </p:txBody>
      </p:sp>
      <p:pic>
        <p:nvPicPr>
          <p:cNvPr id="757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21369" y="4005064"/>
            <a:ext cx="3600400" cy="2706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D:\Документы\Мама\фото\фото опыты\DSC0118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451" r="14179"/>
          <a:stretch>
            <a:fillRect/>
          </a:stretch>
        </p:blipFill>
        <p:spPr bwMode="auto">
          <a:xfrm>
            <a:off x="5292080" y="3983467"/>
            <a:ext cx="3456383" cy="27278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260648"/>
            <a:ext cx="8640960" cy="6309420"/>
          </a:xfrm>
          <a:prstGeom prst="rect">
            <a:avLst/>
          </a:prstGeom>
        </p:spPr>
        <p:txBody>
          <a:bodyPr wrap="square">
            <a:spAutoFit/>
          </a:bodyPr>
          <a:lstStyle/>
          <a:p>
            <a:pPr algn="ctr"/>
            <a:r>
              <a:rPr lang="ru-RU" sz="2400" dirty="0">
                <a:solidFill>
                  <a:srgbClr val="C00000"/>
                </a:solidFill>
              </a:rPr>
              <a:t>Список используемой литературы: </a:t>
            </a:r>
            <a:br>
              <a:rPr lang="ru-RU" sz="2400" dirty="0">
                <a:solidFill>
                  <a:srgbClr val="C00000"/>
                </a:solidFill>
              </a:rPr>
            </a:br>
            <a:r>
              <a:rPr lang="ru-RU" sz="2000" dirty="0" smtClean="0">
                <a:solidFill>
                  <a:prstClr val="black"/>
                </a:solidFill>
              </a:rPr>
              <a:t> </a:t>
            </a:r>
            <a:endParaRPr lang="ru-RU" sz="2000" dirty="0" smtClean="0">
              <a:solidFill>
                <a:prstClr val="black"/>
              </a:solidFill>
            </a:endParaRPr>
          </a:p>
          <a:p>
            <a:pPr marL="342900" indent="-342900" algn="just">
              <a:buFont typeface="Arial" panose="020B0604020202020204" pitchFamily="34" charset="0"/>
              <a:buChar char="•"/>
            </a:pPr>
            <a:r>
              <a:rPr lang="ru-RU" sz="2400" dirty="0" err="1" smtClean="0">
                <a:solidFill>
                  <a:srgbClr val="000066"/>
                </a:solidFill>
              </a:rPr>
              <a:t>Бабанский</a:t>
            </a:r>
            <a:r>
              <a:rPr lang="ru-RU" sz="2400" dirty="0" smtClean="0">
                <a:solidFill>
                  <a:srgbClr val="000066"/>
                </a:solidFill>
              </a:rPr>
              <a:t> </a:t>
            </a:r>
            <a:r>
              <a:rPr lang="ru-RU" sz="2400" dirty="0">
                <a:solidFill>
                  <a:srgbClr val="000066"/>
                </a:solidFill>
              </a:rPr>
              <a:t>Ю.К. Оптимизация учебно-воспитательного процесса: (метод. основы). – М.: Просвещение, 1982. – 192с</a:t>
            </a:r>
            <a:r>
              <a:rPr lang="ru-RU" sz="2400" dirty="0" smtClean="0">
                <a:solidFill>
                  <a:srgbClr val="000066"/>
                </a:solidFill>
              </a:rPr>
              <a:t>.</a:t>
            </a:r>
            <a:endParaRPr lang="ru-RU" sz="2400" dirty="0" smtClean="0">
              <a:solidFill>
                <a:srgbClr val="000066"/>
              </a:solidFill>
            </a:endParaRPr>
          </a:p>
          <a:p>
            <a:pPr marL="342900" indent="-342900" algn="just">
              <a:buFont typeface="Arial" panose="020B0604020202020204" pitchFamily="34" charset="0"/>
              <a:buChar char="•"/>
            </a:pPr>
            <a:r>
              <a:rPr lang="ru-RU" sz="2400" dirty="0" smtClean="0">
                <a:solidFill>
                  <a:srgbClr val="000066"/>
                </a:solidFill>
              </a:rPr>
              <a:t> </a:t>
            </a:r>
            <a:r>
              <a:rPr lang="ru-RU" sz="2400" dirty="0" err="1">
                <a:solidFill>
                  <a:srgbClr val="000066"/>
                </a:solidFill>
              </a:rPr>
              <a:t>Тухман</a:t>
            </a:r>
            <a:r>
              <a:rPr lang="ru-RU" sz="2400" dirty="0">
                <a:solidFill>
                  <a:srgbClr val="000066"/>
                </a:solidFill>
              </a:rPr>
              <a:t> И.В. Развитие самоконтроля в учебной деятельности младших школьников // Нач. школа. – 2004. - №2. – С.20-24. </a:t>
            </a:r>
            <a:endParaRPr lang="ru-RU" sz="2400" dirty="0" smtClean="0">
              <a:solidFill>
                <a:srgbClr val="000066"/>
              </a:solidFill>
            </a:endParaRPr>
          </a:p>
          <a:p>
            <a:pPr marL="342900" indent="-342900" algn="just">
              <a:buFont typeface="Arial" panose="020B0604020202020204" pitchFamily="34" charset="0"/>
              <a:buChar char="•"/>
            </a:pPr>
            <a:r>
              <a:rPr lang="ru-RU" sz="2400" dirty="0" err="1" smtClean="0">
                <a:solidFill>
                  <a:srgbClr val="000066"/>
                </a:solidFill>
              </a:rPr>
              <a:t>Пачина</a:t>
            </a:r>
            <a:r>
              <a:rPr lang="ru-RU" sz="2400" dirty="0" smtClean="0">
                <a:solidFill>
                  <a:srgbClr val="000066"/>
                </a:solidFill>
              </a:rPr>
              <a:t> </a:t>
            </a:r>
            <a:r>
              <a:rPr lang="ru-RU" sz="2400" dirty="0">
                <a:solidFill>
                  <a:srgbClr val="000066"/>
                </a:solidFill>
              </a:rPr>
              <a:t>А. Г Самоконтроль в учебной деятельности младших школьников // Нач. школа. – 2004. - №11. – С.31-37</a:t>
            </a:r>
            <a:endParaRPr lang="ru-RU" sz="2400" dirty="0">
              <a:solidFill>
                <a:srgbClr val="000066"/>
              </a:solidFill>
            </a:endParaRPr>
          </a:p>
          <a:p>
            <a:pPr marL="342900" indent="-342900" algn="just">
              <a:buFont typeface="Arial" panose="020B0604020202020204" pitchFamily="34" charset="0"/>
              <a:buChar char="•"/>
            </a:pPr>
            <a:r>
              <a:rPr lang="ru-RU" sz="2400" dirty="0">
                <a:solidFill>
                  <a:srgbClr val="000066"/>
                </a:solidFill>
              </a:rPr>
              <a:t>Педагогика: Учеб. пособие для студентов </a:t>
            </a:r>
            <a:r>
              <a:rPr lang="ru-RU" sz="2400" dirty="0" err="1">
                <a:solidFill>
                  <a:srgbClr val="000066"/>
                </a:solidFill>
              </a:rPr>
              <a:t>пед</a:t>
            </a:r>
            <a:r>
              <a:rPr lang="ru-RU" sz="2400" dirty="0">
                <a:solidFill>
                  <a:srgbClr val="000066"/>
                </a:solidFill>
              </a:rPr>
              <a:t>. ин-</a:t>
            </a:r>
            <a:r>
              <a:rPr lang="ru-RU" sz="2400" dirty="0" err="1">
                <a:solidFill>
                  <a:srgbClr val="000066"/>
                </a:solidFill>
              </a:rPr>
              <a:t>тов</a:t>
            </a:r>
            <a:r>
              <a:rPr lang="ru-RU" sz="2400" dirty="0">
                <a:solidFill>
                  <a:srgbClr val="000066"/>
                </a:solidFill>
              </a:rPr>
              <a:t> / Под редакцией Ю.К. </a:t>
            </a:r>
            <a:r>
              <a:rPr lang="ru-RU" sz="2400" dirty="0" err="1">
                <a:solidFill>
                  <a:srgbClr val="000066"/>
                </a:solidFill>
              </a:rPr>
              <a:t>Бабанского</a:t>
            </a:r>
            <a:r>
              <a:rPr lang="ru-RU" sz="2400" dirty="0">
                <a:solidFill>
                  <a:srgbClr val="000066"/>
                </a:solidFill>
              </a:rPr>
              <a:t>. – М.: Просвещение, 1983. – 608с.</a:t>
            </a:r>
            <a:endParaRPr lang="ru-RU" sz="2400" dirty="0">
              <a:solidFill>
                <a:srgbClr val="000066"/>
              </a:solidFill>
            </a:endParaRPr>
          </a:p>
          <a:p>
            <a:pPr marL="342900" indent="-342900" algn="just">
              <a:buFont typeface="Arial" panose="020B0604020202020204" pitchFamily="34" charset="0"/>
              <a:buChar char="•"/>
            </a:pPr>
            <a:r>
              <a:rPr lang="ru-RU" sz="2400" dirty="0">
                <a:solidFill>
                  <a:srgbClr val="000066"/>
                </a:solidFill>
              </a:rPr>
              <a:t>Педагогический энциклопедический словарь / Гл. ред. Б.М. Бим-</a:t>
            </a:r>
            <a:r>
              <a:rPr lang="ru-RU" sz="2400" dirty="0" err="1">
                <a:solidFill>
                  <a:srgbClr val="000066"/>
                </a:solidFill>
              </a:rPr>
              <a:t>Бад</a:t>
            </a:r>
            <a:r>
              <a:rPr lang="ru-RU" sz="2400" dirty="0">
                <a:solidFill>
                  <a:srgbClr val="000066"/>
                </a:solidFill>
              </a:rPr>
              <a:t>; </a:t>
            </a:r>
            <a:r>
              <a:rPr lang="ru-RU" sz="2400" dirty="0" err="1">
                <a:solidFill>
                  <a:srgbClr val="000066"/>
                </a:solidFill>
              </a:rPr>
              <a:t>Редкол</a:t>
            </a:r>
            <a:r>
              <a:rPr lang="ru-RU" sz="2400" dirty="0">
                <a:solidFill>
                  <a:srgbClr val="000066"/>
                </a:solidFill>
              </a:rPr>
              <a:t>.: М.М. Безруких, В.А. </a:t>
            </a:r>
            <a:r>
              <a:rPr lang="ru-RU" sz="2400" dirty="0" err="1">
                <a:solidFill>
                  <a:srgbClr val="000066"/>
                </a:solidFill>
              </a:rPr>
              <a:t>Болотов</a:t>
            </a:r>
            <a:r>
              <a:rPr lang="ru-RU" sz="2400" dirty="0">
                <a:solidFill>
                  <a:srgbClr val="000066"/>
                </a:solidFill>
              </a:rPr>
              <a:t>, </a:t>
            </a:r>
            <a:r>
              <a:rPr lang="ru-RU" sz="2400" dirty="0" err="1">
                <a:solidFill>
                  <a:srgbClr val="000066"/>
                </a:solidFill>
              </a:rPr>
              <a:t>Л.С.Глебова</a:t>
            </a:r>
            <a:r>
              <a:rPr lang="ru-RU" sz="2400" dirty="0">
                <a:solidFill>
                  <a:srgbClr val="000066"/>
                </a:solidFill>
              </a:rPr>
              <a:t> и др. – М.: Большая Российская энциклопедия, 2003 – 528с.: ил</a:t>
            </a:r>
            <a:r>
              <a:rPr lang="ru-RU" sz="2400" dirty="0" smtClean="0">
                <a:solidFill>
                  <a:srgbClr val="000066"/>
                </a:solidFill>
              </a:rPr>
              <a:t>.</a:t>
            </a:r>
            <a:endParaRPr lang="ru-RU" sz="2400" dirty="0" smtClean="0">
              <a:solidFill>
                <a:srgbClr val="000066"/>
              </a:solidFill>
            </a:endParaRPr>
          </a:p>
          <a:p>
            <a:pPr marL="342900" indent="-342900" algn="just">
              <a:buFont typeface="Arial" panose="020B0604020202020204" pitchFamily="34" charset="0"/>
              <a:buChar char="•"/>
            </a:pPr>
            <a:r>
              <a:rPr lang="ru-RU" sz="2400" dirty="0">
                <a:solidFill>
                  <a:srgbClr val="000066"/>
                </a:solidFill>
              </a:rPr>
              <a:t>Потапенко Н.В. Игра «Математические </a:t>
            </a:r>
            <a:r>
              <a:rPr lang="ru-RU" sz="2400" dirty="0" err="1">
                <a:solidFill>
                  <a:srgbClr val="000066"/>
                </a:solidFill>
              </a:rPr>
              <a:t>пазлы</a:t>
            </a:r>
            <a:r>
              <a:rPr lang="ru-RU" sz="2400" dirty="0">
                <a:solidFill>
                  <a:srgbClr val="000066"/>
                </a:solidFill>
              </a:rPr>
              <a:t>» //Нач. школа. – 2006. - №9. – </a:t>
            </a:r>
            <a:r>
              <a:rPr lang="ru-RU" sz="2400" dirty="0" smtClean="0">
                <a:solidFill>
                  <a:srgbClr val="000066"/>
                </a:solidFill>
              </a:rPr>
              <a:t>С.91</a:t>
            </a:r>
            <a:endParaRPr lang="ru-RU" sz="2400" dirty="0" smtClean="0">
              <a:solidFill>
                <a:srgbClr val="000066"/>
              </a:solidFill>
            </a:endParaRPr>
          </a:p>
          <a:p>
            <a:pPr marL="342900" indent="-342900" algn="just">
              <a:buFont typeface="Arial" panose="020B0604020202020204" pitchFamily="34" charset="0"/>
              <a:buChar char="•"/>
            </a:pPr>
            <a:r>
              <a:rPr lang="ru-RU" sz="2400" dirty="0">
                <a:solidFill>
                  <a:srgbClr val="000066"/>
                </a:solidFill>
              </a:rPr>
              <a:t>Яковлева Н. </a:t>
            </a:r>
            <a:r>
              <a:rPr lang="ru-RU" sz="2400" dirty="0" err="1">
                <a:solidFill>
                  <a:srgbClr val="000066"/>
                </a:solidFill>
              </a:rPr>
              <a:t>П.Формирование</a:t>
            </a:r>
            <a:r>
              <a:rPr lang="ru-RU" sz="2400" dirty="0">
                <a:solidFill>
                  <a:srgbClr val="000066"/>
                </a:solidFill>
              </a:rPr>
              <a:t> действий контроля и оценки у младших школьников//Нач. школа. – 2006. -№7. – С.22-23.</a:t>
            </a:r>
            <a:endParaRPr lang="ru-RU" sz="2400" dirty="0" smtClean="0">
              <a:solidFill>
                <a:srgbClr val="000066"/>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635896" y="764704"/>
            <a:ext cx="4896544" cy="4893647"/>
          </a:xfrm>
          <a:prstGeom prst="rect">
            <a:avLst/>
          </a:prstGeom>
        </p:spPr>
        <p:txBody>
          <a:bodyPr wrap="square">
            <a:spAutoFit/>
          </a:bodyPr>
          <a:lstStyle/>
          <a:p>
            <a:pPr algn="just"/>
            <a:r>
              <a:rPr lang="ru-RU" sz="2400" dirty="0">
                <a:solidFill>
                  <a:srgbClr val="000066"/>
                </a:solidFill>
              </a:rPr>
              <a:t>Ю.К. </a:t>
            </a:r>
            <a:r>
              <a:rPr lang="ru-RU" sz="2400" dirty="0" err="1">
                <a:solidFill>
                  <a:srgbClr val="000066"/>
                </a:solidFill>
              </a:rPr>
              <a:t>Бабанский</a:t>
            </a:r>
            <a:r>
              <a:rPr lang="ru-RU" sz="2400" dirty="0">
                <a:solidFill>
                  <a:srgbClr val="000066"/>
                </a:solidFill>
              </a:rPr>
              <a:t>  определил самоконтроль как умение самостоятельно находить допущенные ошибки, неточности, намечать способы устранения обнаруженных пробелов. </a:t>
            </a:r>
            <a:endParaRPr lang="ru-RU" sz="2400" dirty="0" smtClean="0">
              <a:solidFill>
                <a:srgbClr val="000066"/>
              </a:solidFill>
            </a:endParaRPr>
          </a:p>
          <a:p>
            <a:pPr algn="just"/>
            <a:r>
              <a:rPr lang="ru-RU" sz="2400" dirty="0" smtClean="0">
                <a:solidFill>
                  <a:srgbClr val="000066"/>
                </a:solidFill>
              </a:rPr>
              <a:t>По </a:t>
            </a:r>
            <a:r>
              <a:rPr lang="ru-RU" sz="2400" dirty="0">
                <a:solidFill>
                  <a:srgbClr val="000066"/>
                </a:solidFill>
              </a:rPr>
              <a:t>Ю.К. </a:t>
            </a:r>
            <a:r>
              <a:rPr lang="ru-RU" sz="2400" dirty="0" err="1">
                <a:solidFill>
                  <a:srgbClr val="000066"/>
                </a:solidFill>
              </a:rPr>
              <a:t>Бабанскому</a:t>
            </a:r>
            <a:r>
              <a:rPr lang="ru-RU" sz="2400" dirty="0">
                <a:solidFill>
                  <a:srgbClr val="000066"/>
                </a:solidFill>
              </a:rPr>
              <a:t> самоконтроль относится к одному из методов развивающего контроля. </a:t>
            </a:r>
            <a:endParaRPr lang="ru-RU" sz="2400" dirty="0" smtClean="0">
              <a:solidFill>
                <a:srgbClr val="000066"/>
              </a:solidFill>
            </a:endParaRPr>
          </a:p>
          <a:p>
            <a:pPr algn="just"/>
            <a:r>
              <a:rPr lang="ru-RU" sz="2400" dirty="0" smtClean="0">
                <a:solidFill>
                  <a:srgbClr val="000066"/>
                </a:solidFill>
              </a:rPr>
              <a:t>Контроль </a:t>
            </a:r>
            <a:r>
              <a:rPr lang="ru-RU" sz="2400" dirty="0">
                <a:solidFill>
                  <a:srgbClr val="000066"/>
                </a:solidFill>
              </a:rPr>
              <a:t>оказывает влияние на формирование устойчивого внимания, памяти, приемов самоконтроля. </a:t>
            </a:r>
            <a:endParaRPr lang="ru-RU" sz="2400" dirty="0">
              <a:solidFill>
                <a:srgbClr val="000066"/>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849334"/>
            <a:ext cx="3252615" cy="472438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704777" y="985351"/>
            <a:ext cx="5094312" cy="4893647"/>
          </a:xfrm>
          <a:prstGeom prst="rect">
            <a:avLst/>
          </a:prstGeom>
        </p:spPr>
        <p:txBody>
          <a:bodyPr wrap="square">
            <a:spAutoFit/>
          </a:bodyPr>
          <a:lstStyle/>
          <a:p>
            <a:pPr algn="just"/>
            <a:r>
              <a:rPr lang="ru-RU" sz="2400" dirty="0">
                <a:solidFill>
                  <a:srgbClr val="000066"/>
                </a:solidFill>
              </a:rPr>
              <a:t>Л.С. Выготский предполагал, что именно в семилетнем возрасте начинает складываться, оформляться самооценка – обобщённое, т.е. устойчивое, </a:t>
            </a:r>
            <a:r>
              <a:rPr lang="ru-RU" sz="2400" dirty="0" err="1">
                <a:solidFill>
                  <a:srgbClr val="000066"/>
                </a:solidFill>
              </a:rPr>
              <a:t>внеситуативное</a:t>
            </a:r>
            <a:r>
              <a:rPr lang="ru-RU" sz="2400" dirty="0">
                <a:solidFill>
                  <a:srgbClr val="000066"/>
                </a:solidFill>
              </a:rPr>
              <a:t> и, вместе с тем, дифференцированное отношение ребёнка к себе. Самооценка опосредует отношение ребёнка к самому себе, интегрирует опыт его деятельности, общение с другими людьми, поскольку индивид созрел для такого анализа как физиологически, так и психически. </a:t>
            </a:r>
            <a:endParaRPr lang="ru-RU" sz="2400" dirty="0">
              <a:solidFill>
                <a:srgbClr val="000066"/>
              </a:solidFill>
            </a:endParaRPr>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78067"/>
            <a:ext cx="3075717"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491880" y="1124744"/>
            <a:ext cx="5328592" cy="4524315"/>
          </a:xfrm>
          <a:prstGeom prst="rect">
            <a:avLst/>
          </a:prstGeom>
        </p:spPr>
        <p:txBody>
          <a:bodyPr wrap="square">
            <a:spAutoFit/>
          </a:bodyPr>
          <a:lstStyle/>
          <a:p>
            <a:pPr algn="just"/>
            <a:r>
              <a:rPr lang="ru-RU" sz="2400" dirty="0">
                <a:solidFill>
                  <a:srgbClr val="000066"/>
                </a:solidFill>
              </a:rPr>
              <a:t>А.В. Захарова определяет самооценку «как  оценку человеком самого себя: своих качеств, возможностей, способностей, особенностей своей деятельности». </a:t>
            </a:r>
            <a:endParaRPr lang="ru-RU" sz="2400" dirty="0" smtClean="0">
              <a:solidFill>
                <a:srgbClr val="000066"/>
              </a:solidFill>
            </a:endParaRPr>
          </a:p>
          <a:p>
            <a:pPr algn="just"/>
            <a:r>
              <a:rPr lang="ru-RU" sz="2400" dirty="0" smtClean="0">
                <a:solidFill>
                  <a:srgbClr val="000066"/>
                </a:solidFill>
              </a:rPr>
              <a:t>Самооценка </a:t>
            </a:r>
            <a:r>
              <a:rPr lang="ru-RU" sz="2400" dirty="0">
                <a:solidFill>
                  <a:srgbClr val="000066"/>
                </a:solidFill>
              </a:rPr>
              <a:t>является важнейшим психологическим фактором формирования учебной деятельности учащихся,  играет значимую роль в становлении их индивидуальных особенностей и возрастных характеристик.</a:t>
            </a:r>
            <a:endParaRPr lang="ru-RU" sz="2400" dirty="0">
              <a:solidFill>
                <a:srgbClr val="000066"/>
              </a:solidFill>
            </a:endParaRPr>
          </a:p>
        </p:txBody>
      </p:sp>
      <p:pic>
        <p:nvPicPr>
          <p:cNvPr id="5122"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8076" b="6465"/>
          <a:stretch>
            <a:fillRect/>
          </a:stretch>
        </p:blipFill>
        <p:spPr bwMode="auto">
          <a:xfrm>
            <a:off x="590497" y="1164011"/>
            <a:ext cx="2749040" cy="3162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971600" y="2501899"/>
            <a:ext cx="7344816" cy="3416320"/>
          </a:xfrm>
          <a:prstGeom prst="rect">
            <a:avLst/>
          </a:prstGeom>
        </p:spPr>
        <p:txBody>
          <a:bodyPr wrap="square">
            <a:spAutoFit/>
          </a:bodyPr>
          <a:lstStyle/>
          <a:p>
            <a:pPr algn="just"/>
            <a:r>
              <a:rPr lang="ru-RU" sz="2400" dirty="0">
                <a:solidFill>
                  <a:srgbClr val="000066"/>
                </a:solidFill>
              </a:rPr>
              <a:t>Оценочная деятельность учителя – основа для формирования самооценки у обучающихся. Самооценка формируется и развивается, если учитель демонстрирует положительное отношение к ученику, веру в его возможности, желание всеми способами помочь ему учиться. Методическая сторона сводится к применению в учебном процессе преимущественно индивидуальных эталонов, создающих условие для рефлексивной оценки учащимися своих действий.</a:t>
            </a:r>
            <a:endParaRPr lang="ru-RU" sz="2400" dirty="0">
              <a:solidFill>
                <a:srgbClr val="000066"/>
              </a:solidFill>
            </a:endParaRPr>
          </a:p>
        </p:txBody>
      </p:sp>
      <p:sp>
        <p:nvSpPr>
          <p:cNvPr id="5" name="Прямоугольник 4"/>
          <p:cNvSpPr/>
          <p:nvPr/>
        </p:nvSpPr>
        <p:spPr>
          <a:xfrm>
            <a:off x="971600" y="374003"/>
            <a:ext cx="7416824" cy="1938992"/>
          </a:xfrm>
          <a:prstGeom prst="rect">
            <a:avLst/>
          </a:prstGeom>
        </p:spPr>
        <p:txBody>
          <a:bodyPr wrap="square">
            <a:spAutoFit/>
          </a:bodyPr>
          <a:lstStyle/>
          <a:p>
            <a:pPr algn="just"/>
            <a:r>
              <a:rPr lang="ru-RU" sz="2400" dirty="0">
                <a:solidFill>
                  <a:srgbClr val="000066"/>
                </a:solidFill>
              </a:rPr>
              <a:t>Самооценка – это важнейший психологический фактор формирования учебной деятельности учащегося, поэтому она играет значимую роль в становлении его индивидуальных особенностей и возрастных характеристик. </a:t>
            </a:r>
            <a:endParaRPr lang="ru-RU" sz="2400" dirty="0">
              <a:solidFill>
                <a:srgbClr val="000066"/>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87524" y="998788"/>
            <a:ext cx="8568952" cy="1815882"/>
          </a:xfrm>
          <a:prstGeom prst="rect">
            <a:avLst/>
          </a:prstGeom>
        </p:spPr>
        <p:txBody>
          <a:bodyPr wrap="square">
            <a:spAutoFit/>
          </a:bodyPr>
          <a:lstStyle/>
          <a:p>
            <a:r>
              <a:rPr lang="ru-RU" dirty="0" smtClean="0"/>
              <a:t> </a:t>
            </a:r>
            <a:r>
              <a:rPr lang="ru-RU" dirty="0"/>
              <a:t>	</a:t>
            </a:r>
            <a:r>
              <a:rPr lang="ru-RU" sz="2800" dirty="0">
                <a:solidFill>
                  <a:srgbClr val="000066"/>
                </a:solidFill>
              </a:rPr>
              <a:t>адекватная </a:t>
            </a:r>
            <a:r>
              <a:rPr lang="ru-RU" sz="2800" dirty="0" smtClean="0">
                <a:solidFill>
                  <a:srgbClr val="000066"/>
                </a:solidFill>
              </a:rPr>
              <a:t>устойчивая;</a:t>
            </a:r>
            <a:endParaRPr lang="ru-RU" sz="2800" dirty="0">
              <a:solidFill>
                <a:srgbClr val="000066"/>
              </a:solidFill>
            </a:endParaRPr>
          </a:p>
          <a:p>
            <a:r>
              <a:rPr lang="ru-RU" sz="2800" dirty="0">
                <a:solidFill>
                  <a:srgbClr val="000066"/>
                </a:solidFill>
              </a:rPr>
              <a:t>	завышенная </a:t>
            </a:r>
            <a:r>
              <a:rPr lang="ru-RU" sz="2800" dirty="0" smtClean="0">
                <a:solidFill>
                  <a:srgbClr val="000066"/>
                </a:solidFill>
              </a:rPr>
              <a:t>устойчивая;</a:t>
            </a:r>
            <a:endParaRPr lang="ru-RU" sz="2800" dirty="0">
              <a:solidFill>
                <a:srgbClr val="000066"/>
              </a:solidFill>
            </a:endParaRPr>
          </a:p>
          <a:p>
            <a:r>
              <a:rPr lang="ru-RU" sz="2800" dirty="0">
                <a:solidFill>
                  <a:srgbClr val="000066"/>
                </a:solidFill>
              </a:rPr>
              <a:t>	неустойчивая в сторону </a:t>
            </a:r>
            <a:r>
              <a:rPr lang="ru-RU" sz="2800" dirty="0" smtClean="0">
                <a:solidFill>
                  <a:srgbClr val="000066"/>
                </a:solidFill>
              </a:rPr>
              <a:t>неадекватного   </a:t>
            </a:r>
            <a:endParaRPr lang="ru-RU" sz="2800" dirty="0" smtClean="0">
              <a:solidFill>
                <a:srgbClr val="000066"/>
              </a:solidFill>
            </a:endParaRPr>
          </a:p>
          <a:p>
            <a:r>
              <a:rPr lang="ru-RU" sz="2800" dirty="0">
                <a:solidFill>
                  <a:srgbClr val="000066"/>
                </a:solidFill>
              </a:rPr>
              <a:t> </a:t>
            </a:r>
            <a:r>
              <a:rPr lang="ru-RU" sz="2800" dirty="0" smtClean="0">
                <a:solidFill>
                  <a:srgbClr val="000066"/>
                </a:solidFill>
              </a:rPr>
              <a:t>           завышения или  занижения</a:t>
            </a:r>
            <a:r>
              <a:rPr lang="ru-RU" sz="2800" dirty="0">
                <a:solidFill>
                  <a:srgbClr val="000066"/>
                </a:solidFill>
              </a:rPr>
              <a:t>.</a:t>
            </a:r>
            <a:endParaRPr lang="ru-RU" sz="2800" dirty="0">
              <a:solidFill>
                <a:srgbClr val="000066"/>
              </a:solidFill>
            </a:endParaRPr>
          </a:p>
        </p:txBody>
      </p:sp>
      <p:sp>
        <p:nvSpPr>
          <p:cNvPr id="5" name="Прямоугольник 4"/>
          <p:cNvSpPr/>
          <p:nvPr/>
        </p:nvSpPr>
        <p:spPr>
          <a:xfrm>
            <a:off x="2915816" y="296011"/>
            <a:ext cx="3144066" cy="523220"/>
          </a:xfrm>
          <a:prstGeom prst="rect">
            <a:avLst/>
          </a:prstGeom>
        </p:spPr>
        <p:txBody>
          <a:bodyPr wrap="none">
            <a:spAutoFit/>
          </a:bodyPr>
          <a:lstStyle/>
          <a:p>
            <a:r>
              <a:rPr lang="ru-RU" sz="2800" b="1" dirty="0" smtClean="0">
                <a:solidFill>
                  <a:srgbClr val="C00000"/>
                </a:solidFill>
                <a:latin typeface="+mj-lt"/>
              </a:rPr>
              <a:t>Виды </a:t>
            </a:r>
            <a:r>
              <a:rPr lang="ru-RU" sz="2800" b="1" dirty="0">
                <a:solidFill>
                  <a:srgbClr val="C00000"/>
                </a:solidFill>
                <a:latin typeface="+mj-lt"/>
              </a:rPr>
              <a:t>самооценок</a:t>
            </a:r>
            <a:r>
              <a:rPr lang="ru-RU" sz="2800" dirty="0">
                <a:solidFill>
                  <a:srgbClr val="C00000"/>
                </a:solidFill>
                <a:latin typeface="+mj-lt"/>
              </a:rPr>
              <a:t>:</a:t>
            </a:r>
            <a:endParaRPr lang="ru-RU" sz="2800" dirty="0">
              <a:solidFill>
                <a:srgbClr val="C00000"/>
              </a:solidFill>
              <a:latin typeface="+mj-lt"/>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911" y="2835106"/>
            <a:ext cx="3938314" cy="3714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4_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19316</Words>
  <Application>WPS Presentation</Application>
  <PresentationFormat>Экран (4:3)</PresentationFormat>
  <Paragraphs>532</Paragraphs>
  <Slides>46</Slides>
  <Notes>0</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46</vt:i4>
      </vt:variant>
    </vt:vector>
  </HeadingPairs>
  <TitlesOfParts>
    <vt:vector size="59" baseType="lpstr">
      <vt:lpstr>Arial</vt:lpstr>
      <vt:lpstr>SimSun</vt:lpstr>
      <vt:lpstr>Wingdings</vt:lpstr>
      <vt:lpstr>Times New Roman</vt:lpstr>
      <vt:lpstr>Calibri</vt:lpstr>
      <vt:lpstr>Times New Roman</vt:lpstr>
      <vt:lpstr>Microsoft YaHei</vt:lpstr>
      <vt:lpstr>Arial Unicode MS</vt:lpstr>
      <vt:lpstr>Calibri</vt:lpstr>
      <vt:lpstr>Arial Black</vt:lpstr>
      <vt:lpstr>Тема Office</vt:lpstr>
      <vt:lpstr>7_Оформление по умолчанию</vt:lpstr>
      <vt:lpstr>14_Оформление по умолчанию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«Знаю» - «не знаю»</vt:lpstr>
      <vt:lpstr>Инструкции (групповая деятельность)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Лёха</dc:creator>
  <cp:lastModifiedBy>WPS_1732901209</cp:lastModifiedBy>
  <cp:revision>41</cp:revision>
  <dcterms:created xsi:type="dcterms:W3CDTF">2016-02-08T16:18:00Z</dcterms:created>
  <dcterms:modified xsi:type="dcterms:W3CDTF">2025-02-06T16:34:04Z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1C5C71BAACFB434D91BFA0B6036330A7_12</vt:lpwstr>
  </property>
  <property fmtid="{D5CDD505-2E9C-101B-9397-08002B2CF9AE}" pid="3" name="KSOProductBuildVer">
    <vt:lpwstr>1049-12.2.0.19826</vt:lpwstr>
  </property>
</Properties>
</file>