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3" r:id="rId1"/>
  </p:sldMasterIdLst>
  <p:notesMasterIdLst>
    <p:notesMasterId r:id="rId14"/>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Lst>
  <p:sldSz cx="9144000" cy="5143500" type="screen16x9"/>
  <p:notesSz cx="6858000" cy="9144000"/>
  <p:embeddedFontLst>
    <p:embeddedFont>
      <p:font typeface="Lato" panose="020F0502020204030203" pitchFamily="34" charset="0"/>
      <p:regular r:id="rId15"/>
      <p:bold r:id="rId16"/>
      <p:italic r:id="rId17"/>
      <p:boldItalic r:id="rId18"/>
    </p:embeddedFont>
    <p:embeddedFont>
      <p:font typeface="Montserrat" panose="00000500000000000000" pitchFamily="2" charset="-52"/>
      <p:regular r:id="rId19"/>
      <p:bold r:id="rId20"/>
      <p:italic r:id="rId21"/>
      <p:boldItalic r:id="rId22"/>
    </p:embeddedFont>
    <p:embeddedFont>
      <p:font typeface="Vidaloka" panose="020B0604020202020204" charset="0"/>
      <p:regular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CD957F8-9816-4A50-A5F4-2CA9F9472B59}">
  <a:tblStyle styleId="{7CD957F8-9816-4A50-A5F4-2CA9F9472B5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0" d="100"/>
          <a:sy n="100" d="100"/>
        </p:scale>
        <p:origin x="704" y="4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7.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53536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82869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66879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324500"/>
            <a:ext cx="70641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77100"/>
            <a:ext cx="7064100" cy="441900"/>
          </a:xfrm>
          <a:prstGeom prst="rect">
            <a:avLst/>
          </a:prstGeom>
        </p:spPr>
        <p:txBody>
          <a:bodyPr spcFirstLastPara="1" wrap="square" lIns="91425" tIns="91425" rIns="91425" bIns="91425" anchor="b"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449"/>
        <p:cNvGrpSpPr/>
        <p:nvPr/>
      </p:nvGrpSpPr>
      <p:grpSpPr>
        <a:xfrm>
          <a:off x="0" y="0"/>
          <a:ext cx="0" cy="0"/>
          <a:chOff x="0" y="0"/>
          <a:chExt cx="0" cy="0"/>
        </a:xfrm>
      </p:grpSpPr>
      <p:cxnSp>
        <p:nvCxnSpPr>
          <p:cNvPr id="450" name="Google Shape;450;p5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452"/>
        <p:cNvGrpSpPr/>
        <p:nvPr/>
      </p:nvGrpSpPr>
      <p:grpSpPr>
        <a:xfrm>
          <a:off x="0" y="0"/>
          <a:ext cx="0" cy="0"/>
          <a:chOff x="0" y="0"/>
          <a:chExt cx="0" cy="0"/>
        </a:xfrm>
      </p:grpSpPr>
      <p:cxnSp>
        <p:nvCxnSpPr>
          <p:cNvPr id="453" name="Google Shape;453;p5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457"/>
        <p:cNvGrpSpPr/>
        <p:nvPr/>
      </p:nvGrpSpPr>
      <p:grpSpPr>
        <a:xfrm>
          <a:off x="0" y="0"/>
          <a:ext cx="0" cy="0"/>
          <a:chOff x="0" y="0"/>
          <a:chExt cx="0" cy="0"/>
        </a:xfrm>
      </p:grpSpPr>
      <p:cxnSp>
        <p:nvCxnSpPr>
          <p:cNvPr id="458" name="Google Shape;458;p5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3">
  <p:cSld name="CUSTOM_30">
    <p:spTree>
      <p:nvGrpSpPr>
        <p:cNvPr id="1" name="Shape 461"/>
        <p:cNvGrpSpPr/>
        <p:nvPr/>
      </p:nvGrpSpPr>
      <p:grpSpPr>
        <a:xfrm>
          <a:off x="0" y="0"/>
          <a:ext cx="0" cy="0"/>
          <a:chOff x="0" y="0"/>
          <a:chExt cx="0" cy="0"/>
        </a:xfrm>
      </p:grpSpPr>
      <p:cxnSp>
        <p:nvCxnSpPr>
          <p:cNvPr id="462" name="Google Shape;462;p5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96" r:id="rId4"/>
    <p:sldLayoutId id="2147483697" r:id="rId5"/>
    <p:sldLayoutId id="2147483698" r:id="rId6"/>
    <p:sldLayoutId id="2147483699"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therules.ru/" TargetMode="External"/><Relationship Id="rId13" Type="http://schemas.openxmlformats.org/officeDocument/2006/relationships/hyperlink" Target="http://www.philology.ru/" TargetMode="External"/><Relationship Id="rId3" Type="http://schemas.openxmlformats.org/officeDocument/2006/relationships/hyperlink" Target="http://gramota.ru/class/coach/idictation/" TargetMode="External"/><Relationship Id="rId7" Type="http://schemas.openxmlformats.org/officeDocument/2006/relationships/hyperlink" Target="http://www.slovari.ru/" TargetMode="External"/><Relationship Id="rId12" Type="http://schemas.openxmlformats.org/officeDocument/2006/relationships/hyperlink" Target="https://www.textologia.ru/" TargetMode="External"/><Relationship Id="rId2" Type="http://schemas.openxmlformats.org/officeDocument/2006/relationships/hyperlink" Target="http://www.gramota.ru/" TargetMode="External"/><Relationship Id="rId1" Type="http://schemas.openxmlformats.org/officeDocument/2006/relationships/slideLayout" Target="../slideLayouts/slideLayout2.xml"/><Relationship Id="rId6" Type="http://schemas.openxmlformats.org/officeDocument/2006/relationships/hyperlink" Target="http://rus.1september.ru/" TargetMode="External"/><Relationship Id="rId11" Type="http://schemas.openxmlformats.org/officeDocument/2006/relationships/hyperlink" Target="http://gramma.ru/" TargetMode="External"/><Relationship Id="rId5" Type="http://schemas.openxmlformats.org/officeDocument/2006/relationships/hyperlink" Target="https://proshkolu.ru/club/lit/list/1-11112-11990" TargetMode="External"/><Relationship Id="rId15" Type="http://schemas.openxmlformats.org/officeDocument/2006/relationships/hyperlink" Target="http://lit.1september.ru/" TargetMode="External"/><Relationship Id="rId10" Type="http://schemas.openxmlformats.org/officeDocument/2006/relationships/hyperlink" Target="http://www.naexamen.ru/gram" TargetMode="External"/><Relationship Id="rId4" Type="http://schemas.openxmlformats.org/officeDocument/2006/relationships/hyperlink" Target="https://ruscorpora.ru/" TargetMode="External"/><Relationship Id="rId9" Type="http://schemas.openxmlformats.org/officeDocument/2006/relationships/hyperlink" Target="https://best-language.ru/" TargetMode="External"/><Relationship Id="rId14" Type="http://schemas.openxmlformats.org/officeDocument/2006/relationships/hyperlink" Target="http://dict.mosmetod.r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app.onlinetestpad.com/lessons" TargetMode="External"/><Relationship Id="rId2" Type="http://schemas.openxmlformats.org/officeDocument/2006/relationships/hyperlink" Target="https://coreapp.ai/" TargetMode="External"/><Relationship Id="rId1" Type="http://schemas.openxmlformats.org/officeDocument/2006/relationships/slideLayout" Target="../slideLayouts/slideLayout2.xml"/><Relationship Id="rId4" Type="http://schemas.openxmlformats.org/officeDocument/2006/relationships/hyperlink" Target="https://app.onlinetestpad.com/tasks"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resh.edu.ru/subject/lesson/7671/start/306618" TargetMode="External"/><Relationship Id="rId3" Type="http://schemas.openxmlformats.org/officeDocument/2006/relationships/hyperlink" Target="https://resh.edu.ru/subject/lesson/7624/start/267756/" TargetMode="External"/><Relationship Id="rId7" Type="http://schemas.openxmlformats.org/officeDocument/2006/relationships/hyperlink" Target="http://www.rosental-book.ru/" TargetMode="External"/><Relationship Id="rId2" Type="http://schemas.openxmlformats.org/officeDocument/2006/relationships/hyperlink" Target="https://resh.edu.ru/subject/lesson/7621/start/306308/" TargetMode="External"/><Relationship Id="rId1" Type="http://schemas.openxmlformats.org/officeDocument/2006/relationships/slideLayout" Target="../slideLayouts/slideLayout2.xml"/><Relationship Id="rId6" Type="http://schemas.openxmlformats.org/officeDocument/2006/relationships/hyperlink" Target="https://urait.ru/viewer/stilistika-russkogo-yazyka-511649%23page/1" TargetMode="External"/><Relationship Id="rId5" Type="http://schemas.openxmlformats.org/officeDocument/2006/relationships/hyperlink" Target="https://resh.edu.ru/subject/lesson/7622/start/311655/" TargetMode="External"/><Relationship Id="rId4" Type="http://schemas.openxmlformats.org/officeDocument/2006/relationships/hyperlink" Target="https://resh.edu.ru/subject/lesson/7621/start/306308"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s://prosv.ru/umk/russian-ladyzhenskaya.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9"/>
          <p:cNvSpPr txBox="1">
            <a:spLocks noGrp="1"/>
          </p:cNvSpPr>
          <p:nvPr>
            <p:ph type="ctrTitle"/>
          </p:nvPr>
        </p:nvSpPr>
        <p:spPr>
          <a:xfrm>
            <a:off x="1039949" y="1016723"/>
            <a:ext cx="7064100" cy="2554316"/>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RU" sz="4000" dirty="0"/>
              <a:t>Выступление на тему:</a:t>
            </a:r>
            <a:br>
              <a:rPr lang="ru-RU" sz="4000" dirty="0"/>
            </a:br>
            <a:r>
              <a:rPr lang="ru-RU" sz="4000" dirty="0"/>
              <a:t>«Актуальные вопросы введения ФООП по русскому языку»</a:t>
            </a:r>
            <a:endParaRPr sz="4000" dirty="0"/>
          </a:p>
        </p:txBody>
      </p:sp>
      <p:sp>
        <p:nvSpPr>
          <p:cNvPr id="483" name="Google Shape;483;p59"/>
          <p:cNvSpPr txBox="1">
            <a:spLocks noGrp="1"/>
          </p:cNvSpPr>
          <p:nvPr>
            <p:ph type="subTitle" idx="1"/>
          </p:nvPr>
        </p:nvSpPr>
        <p:spPr>
          <a:xfrm>
            <a:off x="2190858" y="3684877"/>
            <a:ext cx="7064100" cy="441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ru-RU" dirty="0">
                <a:solidFill>
                  <a:schemeClr val="dk1"/>
                </a:solidFill>
              </a:rPr>
              <a:t>Учителя русского языка МКОУ «</a:t>
            </a:r>
            <a:r>
              <a:rPr lang="ru-RU" dirty="0" err="1">
                <a:solidFill>
                  <a:schemeClr val="dk1"/>
                </a:solidFill>
              </a:rPr>
              <a:t>Большекалмыкская</a:t>
            </a:r>
            <a:r>
              <a:rPr lang="ru-RU" dirty="0">
                <a:solidFill>
                  <a:schemeClr val="dk1"/>
                </a:solidFill>
              </a:rPr>
              <a:t> СОШ»</a:t>
            </a:r>
            <a:br>
              <a:rPr lang="ru-RU" dirty="0">
                <a:solidFill>
                  <a:schemeClr val="dk1"/>
                </a:solidFill>
              </a:rPr>
            </a:br>
            <a:r>
              <a:rPr lang="ru-RU" dirty="0">
                <a:solidFill>
                  <a:schemeClr val="dk1"/>
                </a:solidFill>
              </a:rPr>
              <a:t>Юрьевой О.А.</a:t>
            </a:r>
          </a:p>
          <a:p>
            <a:pPr marL="0" lvl="0" indent="0" algn="ctr" rtl="0">
              <a:spcBef>
                <a:spcPts val="0"/>
              </a:spcBef>
              <a:spcAft>
                <a:spcPts val="0"/>
              </a:spcAft>
              <a:buClr>
                <a:schemeClr val="dk1"/>
              </a:buClr>
              <a:buSzPts val="1100"/>
              <a:buFont typeface="Arial"/>
              <a:buNone/>
            </a:pPr>
            <a:endParaRPr lang="ru-RU" dirty="0">
              <a:solidFill>
                <a:schemeClr val="dk1"/>
              </a:solidFill>
            </a:endParaRPr>
          </a:p>
          <a:p>
            <a:pPr marL="0" lvl="0" indent="0" algn="l" rtl="0">
              <a:spcBef>
                <a:spcPts val="0"/>
              </a:spcBef>
              <a:spcAft>
                <a:spcPts val="0"/>
              </a:spcAft>
              <a:buClr>
                <a:schemeClr val="dk1"/>
              </a:buClr>
              <a:buSzPts val="1100"/>
              <a:buFont typeface="Arial"/>
              <a:buNone/>
            </a:pPr>
            <a:r>
              <a:rPr lang="ru-RU" dirty="0">
                <a:solidFill>
                  <a:schemeClr val="dk1"/>
                </a:solidFill>
              </a:rPr>
              <a:t>                             2024-2025</a:t>
            </a:r>
            <a:endParaRPr dirty="0"/>
          </a:p>
        </p:txBody>
      </p:sp>
      <p:sp>
        <p:nvSpPr>
          <p:cNvPr id="2" name="TextBox 1">
            <a:extLst>
              <a:ext uri="{FF2B5EF4-FFF2-40B4-BE49-F238E27FC236}">
                <a16:creationId xmlns:a16="http://schemas.microsoft.com/office/drawing/2014/main" id="{04AD6525-45FE-447A-B03A-B05D6B73343B}"/>
              </a:ext>
            </a:extLst>
          </p:cNvPr>
          <p:cNvSpPr txBox="1"/>
          <p:nvPr/>
        </p:nvSpPr>
        <p:spPr>
          <a:xfrm>
            <a:off x="1448387" y="498139"/>
            <a:ext cx="6247223" cy="307777"/>
          </a:xfrm>
          <a:prstGeom prst="rect">
            <a:avLst/>
          </a:prstGeom>
          <a:noFill/>
        </p:spPr>
        <p:txBody>
          <a:bodyPr wrap="none" rtlCol="0">
            <a:spAutoFit/>
          </a:bodyPr>
          <a:lstStyle/>
          <a:p>
            <a:r>
              <a:rPr lang="ru-RU" dirty="0">
                <a:latin typeface="Montserrat" panose="00000500000000000000" pitchFamily="2" charset="-52"/>
              </a:rPr>
              <a:t>Районное методическое объединение учителей русского языка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2"/>
                                        </p:tgtEl>
                                        <p:attrNameLst>
                                          <p:attrName>style.visibility</p:attrName>
                                        </p:attrNameLst>
                                      </p:cBhvr>
                                      <p:to>
                                        <p:strVal val="visible"/>
                                      </p:to>
                                    </p:set>
                                    <p:anim calcmode="lin" valueType="num">
                                      <p:cBhvr additive="base">
                                        <p:cTn id="7" dur="1000"/>
                                        <p:tgtEl>
                                          <p:spTgt spid="482"/>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483"/>
                                        </p:tgtEl>
                                        <p:attrNameLst>
                                          <p:attrName>style.visibility</p:attrName>
                                        </p:attrNameLst>
                                      </p:cBhvr>
                                      <p:to>
                                        <p:strVal val="visible"/>
                                      </p:to>
                                    </p:set>
                                    <p:anim calcmode="lin" valueType="num">
                                      <p:cBhvr additive="base">
                                        <p:cTn id="10" dur="1000"/>
                                        <p:tgtEl>
                                          <p:spTgt spid="4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FAF625-2419-4575-9BBA-4A3F53C83B1D}"/>
              </a:ext>
            </a:extLst>
          </p:cNvPr>
          <p:cNvSpPr>
            <a:spLocks noGrp="1"/>
          </p:cNvSpPr>
          <p:nvPr>
            <p:ph type="title"/>
          </p:nvPr>
        </p:nvSpPr>
        <p:spPr/>
        <p:txBody>
          <a:bodyPr/>
          <a:lstStyle/>
          <a:p>
            <a:r>
              <a:rPr lang="ru-RU" dirty="0"/>
              <a:t> </a:t>
            </a:r>
          </a:p>
        </p:txBody>
      </p:sp>
      <p:sp>
        <p:nvSpPr>
          <p:cNvPr id="3" name="Текст 2">
            <a:extLst>
              <a:ext uri="{FF2B5EF4-FFF2-40B4-BE49-F238E27FC236}">
                <a16:creationId xmlns:a16="http://schemas.microsoft.com/office/drawing/2014/main" id="{F526C728-6FE0-45B7-BA71-3399D74D1524}"/>
              </a:ext>
            </a:extLst>
          </p:cNvPr>
          <p:cNvSpPr>
            <a:spLocks noGrp="1"/>
          </p:cNvSpPr>
          <p:nvPr>
            <p:ph type="body" idx="1"/>
          </p:nvPr>
        </p:nvSpPr>
        <p:spPr>
          <a:xfrm>
            <a:off x="152400" y="307724"/>
            <a:ext cx="8851900" cy="4492875"/>
          </a:xfrm>
        </p:spPr>
        <p:txBody>
          <a:bodyPr/>
          <a:lstStyle/>
          <a:p>
            <a:pPr marL="114300" indent="0">
              <a:buNone/>
            </a:pPr>
            <a:r>
              <a:rPr lang="ru-RU" b="1" dirty="0"/>
              <a:t>В качестве дополнительных источников информационно-образовательных ресурсов педагогам-словесникам можно воспользоваться материалами порталов:</a:t>
            </a:r>
          </a:p>
        </p:txBody>
      </p:sp>
      <p:graphicFrame>
        <p:nvGraphicFramePr>
          <p:cNvPr id="7" name="Таблица 6">
            <a:extLst>
              <a:ext uri="{FF2B5EF4-FFF2-40B4-BE49-F238E27FC236}">
                <a16:creationId xmlns:a16="http://schemas.microsoft.com/office/drawing/2014/main" id="{0B25C9A7-1B7B-4CE5-A89B-6700E6DF9BD6}"/>
              </a:ext>
            </a:extLst>
          </p:cNvPr>
          <p:cNvGraphicFramePr>
            <a:graphicFrameLocks noGrp="1"/>
          </p:cNvGraphicFramePr>
          <p:nvPr>
            <p:extLst>
              <p:ext uri="{D42A27DB-BD31-4B8C-83A1-F6EECF244321}">
                <p14:modId xmlns:p14="http://schemas.microsoft.com/office/powerpoint/2010/main" val="3356478135"/>
              </p:ext>
            </p:extLst>
          </p:nvPr>
        </p:nvGraphicFramePr>
        <p:xfrm>
          <a:off x="357188" y="851288"/>
          <a:ext cx="7718425" cy="1603474"/>
        </p:xfrm>
        <a:graphic>
          <a:graphicData uri="http://schemas.openxmlformats.org/drawingml/2006/table">
            <a:tbl>
              <a:tblPr firstRow="1" firstCol="1" lastRow="1" lastCol="1" bandRow="1" bandCol="1">
                <a:tableStyleId>{7CD957F8-9816-4A50-A5F4-2CA9F9472B59}</a:tableStyleId>
              </a:tblPr>
              <a:tblGrid>
                <a:gridCol w="4616331">
                  <a:extLst>
                    <a:ext uri="{9D8B030D-6E8A-4147-A177-3AD203B41FA5}">
                      <a16:colId xmlns:a16="http://schemas.microsoft.com/office/drawing/2014/main" val="1025007140"/>
                    </a:ext>
                  </a:extLst>
                </a:gridCol>
                <a:gridCol w="3102094">
                  <a:extLst>
                    <a:ext uri="{9D8B030D-6E8A-4147-A177-3AD203B41FA5}">
                      <a16:colId xmlns:a16="http://schemas.microsoft.com/office/drawing/2014/main" val="3150175659"/>
                    </a:ext>
                  </a:extLst>
                </a:gridCol>
              </a:tblGrid>
              <a:tr h="230922">
                <a:tc>
                  <a:txBody>
                    <a:bodyPr/>
                    <a:lstStyle/>
                    <a:p>
                      <a:pPr marL="27940" algn="ctr">
                        <a:lnSpc>
                          <a:spcPts val="1375"/>
                        </a:lnSpc>
                      </a:pPr>
                      <a:r>
                        <a:rPr lang="ru-RU" sz="1000" spc="-10">
                          <a:effectLst/>
                        </a:rPr>
                        <a:t>Название</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26035" algn="ctr">
                        <a:lnSpc>
                          <a:spcPts val="1375"/>
                        </a:lnSpc>
                      </a:pPr>
                      <a:r>
                        <a:rPr lang="ru-RU" sz="1000" spc="-10">
                          <a:effectLst/>
                        </a:rPr>
                        <a:t>Адрес</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251950229"/>
                  </a:ext>
                </a:extLst>
              </a:tr>
              <a:tr h="230922">
                <a:tc gridSpan="2">
                  <a:txBody>
                    <a:bodyPr/>
                    <a:lstStyle/>
                    <a:p>
                      <a:pPr marL="26035" marR="2540" algn="ctr">
                        <a:lnSpc>
                          <a:spcPts val="1375"/>
                        </a:lnSpc>
                        <a:spcAft>
                          <a:spcPts val="0"/>
                        </a:spcAft>
                      </a:pPr>
                      <a:r>
                        <a:rPr lang="ru-RU" sz="1000">
                          <a:effectLst/>
                        </a:rPr>
                        <a:t>Интернет-сайты,</a:t>
                      </a:r>
                      <a:r>
                        <a:rPr lang="ru-RU" sz="1000" spc="-30">
                          <a:effectLst/>
                        </a:rPr>
                        <a:t> </a:t>
                      </a:r>
                      <a:r>
                        <a:rPr lang="ru-RU" sz="1000">
                          <a:effectLst/>
                        </a:rPr>
                        <a:t>поддерживающие</a:t>
                      </a:r>
                      <a:r>
                        <a:rPr lang="ru-RU" sz="1000" spc="-20">
                          <a:effectLst/>
                        </a:rPr>
                        <a:t> </a:t>
                      </a:r>
                      <a:r>
                        <a:rPr lang="ru-RU" sz="1000">
                          <a:effectLst/>
                        </a:rPr>
                        <a:t>изучение</a:t>
                      </a:r>
                      <a:r>
                        <a:rPr lang="ru-RU" sz="1000" spc="-25">
                          <a:effectLst/>
                        </a:rPr>
                        <a:t> </a:t>
                      </a:r>
                      <a:r>
                        <a:rPr lang="ru-RU" sz="1000">
                          <a:effectLst/>
                        </a:rPr>
                        <a:t>русского</a:t>
                      </a:r>
                      <a:r>
                        <a:rPr lang="ru-RU" sz="1000" spc="-15">
                          <a:effectLst/>
                        </a:rPr>
                        <a:t> </a:t>
                      </a:r>
                      <a:r>
                        <a:rPr lang="ru-RU" sz="1000">
                          <a:effectLst/>
                        </a:rPr>
                        <a:t>языка</a:t>
                      </a:r>
                      <a:r>
                        <a:rPr lang="ru-RU" sz="1000" spc="-20">
                          <a:effectLst/>
                        </a:rPr>
                        <a:t> </a:t>
                      </a:r>
                      <a:r>
                        <a:rPr lang="ru-RU" sz="1000">
                          <a:effectLst/>
                        </a:rPr>
                        <a:t>и</a:t>
                      </a:r>
                      <a:r>
                        <a:rPr lang="ru-RU" sz="1000" spc="-15">
                          <a:effectLst/>
                        </a:rPr>
                        <a:t> </a:t>
                      </a:r>
                      <a:r>
                        <a:rPr lang="ru-RU" sz="1000" spc="-10">
                          <a:effectLst/>
                        </a:rPr>
                        <a:t>литературы</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ru-RU"/>
                    </a:p>
                  </a:txBody>
                  <a:tcPr/>
                </a:tc>
                <a:extLst>
                  <a:ext uri="{0D108BD9-81ED-4DB2-BD59-A6C34878D82A}">
                    <a16:rowId xmlns:a16="http://schemas.microsoft.com/office/drawing/2014/main" val="3277199806"/>
                  </a:ext>
                </a:extLst>
              </a:tr>
              <a:tr h="307720">
                <a:tc>
                  <a:txBody>
                    <a:bodyPr/>
                    <a:lstStyle/>
                    <a:p>
                      <a:pPr marL="34925"/>
                      <a:r>
                        <a:rPr lang="ru-RU" sz="1000">
                          <a:effectLst/>
                        </a:rPr>
                        <a:t>Справочно-информационный</a:t>
                      </a:r>
                      <a:r>
                        <a:rPr lang="ru-RU" sz="1000" spc="-35">
                          <a:effectLst/>
                        </a:rPr>
                        <a:t> </a:t>
                      </a:r>
                      <a:r>
                        <a:rPr lang="ru-RU" sz="1000">
                          <a:effectLst/>
                        </a:rPr>
                        <a:t>портал</a:t>
                      </a:r>
                      <a:r>
                        <a:rPr lang="ru-RU" sz="1000" spc="-15">
                          <a:effectLst/>
                        </a:rPr>
                        <a:t> </a:t>
                      </a:r>
                      <a:r>
                        <a:rPr lang="ru-RU" sz="1000">
                          <a:effectLst/>
                        </a:rPr>
                        <a:t>«Грамота.ру»</a:t>
                      </a:r>
                      <a:r>
                        <a:rPr lang="ru-RU" sz="1000" spc="-35">
                          <a:effectLst/>
                        </a:rPr>
                        <a:t> </a:t>
                      </a:r>
                      <a:r>
                        <a:rPr lang="ru-RU" sz="1000">
                          <a:effectLst/>
                        </a:rPr>
                        <a:t>–</a:t>
                      </a:r>
                      <a:r>
                        <a:rPr lang="ru-RU" sz="1000" spc="-25">
                          <a:effectLst/>
                        </a:rPr>
                        <a:t> </a:t>
                      </a:r>
                      <a:r>
                        <a:rPr lang="ru-RU" sz="1000">
                          <a:effectLst/>
                        </a:rPr>
                        <a:t>русский</a:t>
                      </a:r>
                      <a:r>
                        <a:rPr lang="ru-RU" sz="1000" spc="-25">
                          <a:effectLst/>
                        </a:rPr>
                        <a:t> </a:t>
                      </a:r>
                      <a:r>
                        <a:rPr lang="ru-RU" sz="1000">
                          <a:effectLst/>
                        </a:rPr>
                        <a:t>язык</a:t>
                      </a:r>
                      <a:r>
                        <a:rPr lang="ru-RU" sz="1000" spc="-25">
                          <a:effectLst/>
                        </a:rPr>
                        <a:t> </a:t>
                      </a:r>
                      <a:r>
                        <a:rPr lang="ru-RU" sz="1000">
                          <a:effectLst/>
                        </a:rPr>
                        <a:t>для</a:t>
                      </a:r>
                      <a:r>
                        <a:rPr lang="ru-RU" sz="1000" spc="-40">
                          <a:effectLst/>
                        </a:rPr>
                        <a:t> </a:t>
                      </a:r>
                      <a:r>
                        <a:rPr lang="ru-RU" sz="1000">
                          <a:effectLst/>
                        </a:rPr>
                        <a:t>всех. Полезный раздел «Интерактивные диктанты»</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r>
                        <a:rPr lang="ru-RU" sz="1000" u="sng" spc="-10">
                          <a:effectLst/>
                          <a:hlinkClick r:id="rId2"/>
                        </a:rPr>
                        <a:t>http://www.gramota.ru/</a:t>
                      </a:r>
                      <a:r>
                        <a:rPr lang="ru-RU" sz="1000" spc="-10">
                          <a:effectLst/>
                        </a:rPr>
                        <a:t> </a:t>
                      </a:r>
                      <a:r>
                        <a:rPr lang="ru-RU" sz="1000" u="sng" spc="-10">
                          <a:effectLst/>
                          <a:hlinkClick r:id="rId3"/>
                        </a:rPr>
                        <a:t>http://gramota.ru/class/coach/idictation/</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936618917"/>
                  </a:ext>
                </a:extLst>
              </a:tr>
              <a:tr h="324669">
                <a:tc>
                  <a:txBody>
                    <a:bodyPr/>
                    <a:lstStyle/>
                    <a:p>
                      <a:pPr marL="34925"/>
                      <a:r>
                        <a:rPr lang="ru-RU" sz="1000">
                          <a:effectLst/>
                        </a:rPr>
                        <a:t>«Национальный</a:t>
                      </a:r>
                      <a:r>
                        <a:rPr lang="ru-RU" sz="1000" spc="-30">
                          <a:effectLst/>
                        </a:rPr>
                        <a:t> </a:t>
                      </a:r>
                      <a:r>
                        <a:rPr lang="ru-RU" sz="1000">
                          <a:effectLst/>
                        </a:rPr>
                        <a:t>корпус</a:t>
                      </a:r>
                      <a:r>
                        <a:rPr lang="ru-RU" sz="1000" spc="-25">
                          <a:effectLst/>
                        </a:rPr>
                        <a:t> </a:t>
                      </a:r>
                      <a:r>
                        <a:rPr lang="ru-RU" sz="1000">
                          <a:effectLst/>
                        </a:rPr>
                        <a:t>русского</a:t>
                      </a:r>
                      <a:r>
                        <a:rPr lang="ru-RU" sz="1000" spc="-30">
                          <a:effectLst/>
                        </a:rPr>
                        <a:t> </a:t>
                      </a:r>
                      <a:r>
                        <a:rPr lang="ru-RU" sz="1000">
                          <a:effectLst/>
                        </a:rPr>
                        <a:t>языка»</a:t>
                      </a:r>
                      <a:r>
                        <a:rPr lang="ru-RU" sz="1000" spc="-45">
                          <a:effectLst/>
                        </a:rPr>
                        <a:t> </a:t>
                      </a:r>
                      <a:r>
                        <a:rPr lang="ru-RU" sz="1000">
                          <a:effectLst/>
                        </a:rPr>
                        <a:t>–</a:t>
                      </a:r>
                      <a:r>
                        <a:rPr lang="ru-RU" sz="1000" spc="-30">
                          <a:effectLst/>
                        </a:rPr>
                        <a:t> </a:t>
                      </a:r>
                      <a:r>
                        <a:rPr lang="ru-RU" sz="1000">
                          <a:effectLst/>
                        </a:rPr>
                        <a:t>информационно-справочная</a:t>
                      </a:r>
                      <a:r>
                        <a:rPr lang="ru-RU" sz="1000" spc="-30">
                          <a:effectLst/>
                        </a:rPr>
                        <a:t> </a:t>
                      </a:r>
                      <a:r>
                        <a:rPr lang="ru-RU" sz="1000">
                          <a:effectLst/>
                        </a:rPr>
                        <a:t>система, содержащая миллионы текстов на русском языке</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4"/>
                        </a:rPr>
                        <a:t>https://ruscorpora.ru/</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145935901"/>
                  </a:ext>
                </a:extLst>
              </a:tr>
              <a:tr h="204441">
                <a:tc>
                  <a:txBody>
                    <a:bodyPr/>
                    <a:lstStyle/>
                    <a:p>
                      <a:pPr marL="34925">
                        <a:lnSpc>
                          <a:spcPts val="1375"/>
                        </a:lnSpc>
                      </a:pPr>
                      <a:r>
                        <a:rPr lang="ru-RU" sz="1000">
                          <a:effectLst/>
                        </a:rPr>
                        <a:t>Сообщество</a:t>
                      </a:r>
                      <a:r>
                        <a:rPr lang="ru-RU" sz="1000" spc="-15">
                          <a:effectLst/>
                        </a:rPr>
                        <a:t> </a:t>
                      </a:r>
                      <a:r>
                        <a:rPr lang="ru-RU" sz="1000">
                          <a:effectLst/>
                        </a:rPr>
                        <a:t>учителей</a:t>
                      </a:r>
                      <a:r>
                        <a:rPr lang="ru-RU" sz="1000" spc="-10">
                          <a:effectLst/>
                        </a:rPr>
                        <a:t> </a:t>
                      </a:r>
                      <a:r>
                        <a:rPr lang="ru-RU" sz="1000">
                          <a:effectLst/>
                        </a:rPr>
                        <a:t>русского</a:t>
                      </a:r>
                      <a:r>
                        <a:rPr lang="ru-RU" sz="1000" spc="-15">
                          <a:effectLst/>
                        </a:rPr>
                        <a:t> </a:t>
                      </a:r>
                      <a:r>
                        <a:rPr lang="ru-RU" sz="1000">
                          <a:effectLst/>
                        </a:rPr>
                        <a:t>языка</a:t>
                      </a:r>
                      <a:r>
                        <a:rPr lang="ru-RU" sz="1000" spc="-10">
                          <a:effectLst/>
                        </a:rPr>
                        <a:t> </a:t>
                      </a:r>
                      <a:r>
                        <a:rPr lang="ru-RU" sz="1000">
                          <a:effectLst/>
                        </a:rPr>
                        <a:t>и</a:t>
                      </a:r>
                      <a:r>
                        <a:rPr lang="ru-RU" sz="1000" spc="-15">
                          <a:effectLst/>
                        </a:rPr>
                        <a:t> </a:t>
                      </a:r>
                      <a:r>
                        <a:rPr lang="ru-RU" sz="1000" spc="-10">
                          <a:effectLst/>
                        </a:rPr>
                        <a:t>литературы</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5"/>
                        </a:rPr>
                        <a:t>https://proshkolu.ru/club/lit/list/1-11112-11990</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02915099"/>
                  </a:ext>
                </a:extLst>
              </a:tr>
              <a:tr h="205500">
                <a:tc>
                  <a:txBody>
                    <a:bodyPr/>
                    <a:lstStyle/>
                    <a:p>
                      <a:pPr marL="34925">
                        <a:spcBef>
                          <a:spcPts val="5"/>
                        </a:spcBef>
                        <a:spcAft>
                          <a:spcPts val="0"/>
                        </a:spcAft>
                      </a:pPr>
                      <a:r>
                        <a:rPr lang="ru-RU" sz="1000">
                          <a:effectLst/>
                        </a:rPr>
                        <a:t>Сайт</a:t>
                      </a:r>
                      <a:r>
                        <a:rPr lang="ru-RU" sz="1000" spc="15">
                          <a:effectLst/>
                        </a:rPr>
                        <a:t> </a:t>
                      </a:r>
                      <a:r>
                        <a:rPr lang="ru-RU" sz="1000">
                          <a:effectLst/>
                        </a:rPr>
                        <a:t>«Я</a:t>
                      </a:r>
                      <a:r>
                        <a:rPr lang="ru-RU" sz="1000" spc="-10">
                          <a:effectLst/>
                        </a:rPr>
                        <a:t> </a:t>
                      </a:r>
                      <a:r>
                        <a:rPr lang="ru-RU" sz="1000">
                          <a:effectLst/>
                        </a:rPr>
                        <a:t>иду</a:t>
                      </a:r>
                      <a:r>
                        <a:rPr lang="ru-RU" sz="1000" spc="-50">
                          <a:effectLst/>
                        </a:rPr>
                        <a:t> </a:t>
                      </a:r>
                      <a:r>
                        <a:rPr lang="ru-RU" sz="1000">
                          <a:effectLst/>
                        </a:rPr>
                        <a:t>на</a:t>
                      </a:r>
                      <a:r>
                        <a:rPr lang="ru-RU" sz="1000" spc="15">
                          <a:effectLst/>
                        </a:rPr>
                        <a:t> </a:t>
                      </a:r>
                      <a:r>
                        <a:rPr lang="ru-RU" sz="1000">
                          <a:effectLst/>
                        </a:rPr>
                        <a:t>урок</a:t>
                      </a:r>
                      <a:r>
                        <a:rPr lang="ru-RU" sz="1000" spc="-10">
                          <a:effectLst/>
                        </a:rPr>
                        <a:t> </a:t>
                      </a:r>
                      <a:r>
                        <a:rPr lang="ru-RU" sz="1000">
                          <a:effectLst/>
                        </a:rPr>
                        <a:t>русского</a:t>
                      </a:r>
                      <a:r>
                        <a:rPr lang="ru-RU" sz="1000" spc="-10">
                          <a:effectLst/>
                        </a:rPr>
                        <a:t> </a:t>
                      </a:r>
                      <a:r>
                        <a:rPr lang="ru-RU" sz="1000">
                          <a:effectLst/>
                        </a:rPr>
                        <a:t>языка»</a:t>
                      </a:r>
                      <a:r>
                        <a:rPr lang="ru-RU" sz="1000" spc="-50">
                          <a:effectLst/>
                        </a:rPr>
                        <a:t> </a:t>
                      </a:r>
                      <a:r>
                        <a:rPr lang="ru-RU" sz="1000">
                          <a:effectLst/>
                        </a:rPr>
                        <a:t>и</a:t>
                      </a:r>
                      <a:r>
                        <a:rPr lang="ru-RU" sz="1000" spc="-10">
                          <a:effectLst/>
                        </a:rPr>
                        <a:t> </a:t>
                      </a:r>
                      <a:r>
                        <a:rPr lang="ru-RU" sz="1000">
                          <a:effectLst/>
                        </a:rPr>
                        <a:t>электронная</a:t>
                      </a:r>
                      <a:r>
                        <a:rPr lang="ru-RU" sz="1000" spc="-10">
                          <a:effectLst/>
                        </a:rPr>
                        <a:t> </a:t>
                      </a:r>
                      <a:r>
                        <a:rPr lang="ru-RU" sz="1000">
                          <a:effectLst/>
                        </a:rPr>
                        <a:t>версия</a:t>
                      </a:r>
                      <a:r>
                        <a:rPr lang="ru-RU" sz="1000" spc="-15">
                          <a:effectLst/>
                        </a:rPr>
                        <a:t> </a:t>
                      </a:r>
                      <a:r>
                        <a:rPr lang="ru-RU" sz="1000">
                          <a:effectLst/>
                        </a:rPr>
                        <a:t>газеты</a:t>
                      </a:r>
                      <a:r>
                        <a:rPr lang="ru-RU" sz="1000" spc="40">
                          <a:effectLst/>
                        </a:rPr>
                        <a:t> </a:t>
                      </a:r>
                      <a:r>
                        <a:rPr lang="ru-RU" sz="1000">
                          <a:effectLst/>
                        </a:rPr>
                        <a:t>«Русский</a:t>
                      </a:r>
                      <a:r>
                        <a:rPr lang="ru-RU" sz="1000" spc="-5">
                          <a:effectLst/>
                        </a:rPr>
                        <a:t> </a:t>
                      </a:r>
                      <a:r>
                        <a:rPr lang="ru-RU" sz="1000" spc="-10">
                          <a:effectLst/>
                        </a:rPr>
                        <a:t>язык»</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spcBef>
                          <a:spcPts val="5"/>
                        </a:spcBef>
                        <a:spcAft>
                          <a:spcPts val="0"/>
                        </a:spcAft>
                      </a:pPr>
                      <a:r>
                        <a:rPr lang="ru-RU" sz="1000" u="sng" spc="-10" dirty="0">
                          <a:effectLst/>
                          <a:hlinkClick r:id="rId6"/>
                        </a:rPr>
                        <a:t>http://rus.1september.ru</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808718893"/>
                  </a:ext>
                </a:extLst>
              </a:tr>
            </a:tbl>
          </a:graphicData>
        </a:graphic>
      </p:graphicFrame>
      <p:graphicFrame>
        <p:nvGraphicFramePr>
          <p:cNvPr id="8" name="Таблица 7">
            <a:extLst>
              <a:ext uri="{FF2B5EF4-FFF2-40B4-BE49-F238E27FC236}">
                <a16:creationId xmlns:a16="http://schemas.microsoft.com/office/drawing/2014/main" id="{E22CEF83-4E1E-419C-A490-378D8FD3443E}"/>
              </a:ext>
            </a:extLst>
          </p:cNvPr>
          <p:cNvGraphicFramePr>
            <a:graphicFrameLocks noGrp="1"/>
          </p:cNvGraphicFramePr>
          <p:nvPr>
            <p:extLst>
              <p:ext uri="{D42A27DB-BD31-4B8C-83A1-F6EECF244321}">
                <p14:modId xmlns:p14="http://schemas.microsoft.com/office/powerpoint/2010/main" val="3709949859"/>
              </p:ext>
            </p:extLst>
          </p:nvPr>
        </p:nvGraphicFramePr>
        <p:xfrm>
          <a:off x="357188" y="2454762"/>
          <a:ext cx="7718425" cy="1328324"/>
        </p:xfrm>
        <a:graphic>
          <a:graphicData uri="http://schemas.openxmlformats.org/drawingml/2006/table">
            <a:tbl>
              <a:tblPr firstRow="1" firstCol="1" lastRow="1" lastCol="1" bandRow="1" bandCol="1">
                <a:tableStyleId>{7CD957F8-9816-4A50-A5F4-2CA9F9472B59}</a:tableStyleId>
              </a:tblPr>
              <a:tblGrid>
                <a:gridCol w="4616331">
                  <a:extLst>
                    <a:ext uri="{9D8B030D-6E8A-4147-A177-3AD203B41FA5}">
                      <a16:colId xmlns:a16="http://schemas.microsoft.com/office/drawing/2014/main" val="3555902296"/>
                    </a:ext>
                  </a:extLst>
                </a:gridCol>
                <a:gridCol w="3102094">
                  <a:extLst>
                    <a:ext uri="{9D8B030D-6E8A-4147-A177-3AD203B41FA5}">
                      <a16:colId xmlns:a16="http://schemas.microsoft.com/office/drawing/2014/main" val="1149209660"/>
                    </a:ext>
                  </a:extLst>
                </a:gridCol>
              </a:tblGrid>
              <a:tr h="224567">
                <a:tc>
                  <a:txBody>
                    <a:bodyPr/>
                    <a:lstStyle/>
                    <a:p>
                      <a:pPr marL="34925">
                        <a:lnSpc>
                          <a:spcPts val="1375"/>
                        </a:lnSpc>
                      </a:pPr>
                      <a:r>
                        <a:rPr lang="ru-RU" sz="1000">
                          <a:effectLst/>
                        </a:rPr>
                        <a:t>Проект «Русские</a:t>
                      </a:r>
                      <a:r>
                        <a:rPr lang="ru-RU" sz="1000" spc="-40">
                          <a:effectLst/>
                        </a:rPr>
                        <a:t> </a:t>
                      </a:r>
                      <a:r>
                        <a:rPr lang="ru-RU" sz="1000" spc="-10">
                          <a:effectLst/>
                        </a:rPr>
                        <a:t>словари»</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7"/>
                        </a:rPr>
                        <a:t>http://www.slovari.ru</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617350240"/>
                  </a:ext>
                </a:extLst>
              </a:tr>
              <a:tr h="295538">
                <a:tc>
                  <a:txBody>
                    <a:bodyPr/>
                    <a:lstStyle/>
                    <a:p>
                      <a:pPr marL="34925">
                        <a:spcBef>
                          <a:spcPts val="5"/>
                        </a:spcBef>
                        <a:spcAft>
                          <a:spcPts val="0"/>
                        </a:spcAft>
                      </a:pPr>
                      <a:r>
                        <a:rPr lang="ru-RU" sz="1000">
                          <a:effectLst/>
                        </a:rPr>
                        <a:t>Правила</a:t>
                      </a:r>
                      <a:r>
                        <a:rPr lang="ru-RU" sz="1000" spc="-20">
                          <a:effectLst/>
                        </a:rPr>
                        <a:t> </a:t>
                      </a:r>
                      <a:r>
                        <a:rPr lang="ru-RU" sz="1000">
                          <a:effectLst/>
                        </a:rPr>
                        <a:t>русского</a:t>
                      </a:r>
                      <a:r>
                        <a:rPr lang="ru-RU" sz="1000" spc="-15">
                          <a:effectLst/>
                        </a:rPr>
                        <a:t> </a:t>
                      </a:r>
                      <a:r>
                        <a:rPr lang="ru-RU" sz="1000" spc="-10">
                          <a:effectLst/>
                        </a:rPr>
                        <a:t>языка</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spcBef>
                          <a:spcPts val="5"/>
                        </a:spcBef>
                        <a:spcAft>
                          <a:spcPts val="0"/>
                        </a:spcAft>
                      </a:pPr>
                      <a:r>
                        <a:rPr lang="ru-RU" sz="1000" u="sng" spc="-10">
                          <a:effectLst/>
                          <a:hlinkClick r:id="rId8"/>
                        </a:rPr>
                        <a:t>https://therules.ru/</a:t>
                      </a:r>
                      <a:endParaRPr lang="ru-RU" sz="900">
                        <a:effectLst/>
                      </a:endParaRPr>
                    </a:p>
                    <a:p>
                      <a:pPr marL="34290">
                        <a:lnSpc>
                          <a:spcPts val="1305"/>
                        </a:lnSpc>
                      </a:pPr>
                      <a:r>
                        <a:rPr lang="ru-RU" sz="1000" u="sng">
                          <a:effectLst/>
                          <a:hlinkClick r:id="rId9"/>
                        </a:rPr>
                        <a:t>https://best-language.ru/</a:t>
                      </a:r>
                      <a:r>
                        <a:rPr lang="ru-RU" sz="1000" spc="-20">
                          <a:effectLst/>
                        </a:rPr>
                        <a:t> </a:t>
                      </a:r>
                      <a:r>
                        <a:rPr lang="ru-RU" sz="1000" u="sng" spc="-10">
                          <a:effectLst/>
                          <a:hlinkClick r:id="rId10"/>
                        </a:rPr>
                        <a:t>http://www.naexamen.ru/gram</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467375165"/>
                  </a:ext>
                </a:extLst>
              </a:tr>
              <a:tr h="373395">
                <a:tc>
                  <a:txBody>
                    <a:bodyPr/>
                    <a:lstStyle/>
                    <a:p>
                      <a:pPr marL="34925" marR="128270">
                        <a:spcAft>
                          <a:spcPts val="0"/>
                        </a:spcAft>
                      </a:pPr>
                      <a:r>
                        <a:rPr lang="ru-RU" sz="1000">
                          <a:effectLst/>
                        </a:rPr>
                        <a:t>Культура</a:t>
                      </a:r>
                      <a:r>
                        <a:rPr lang="ru-RU" sz="1000" spc="-35">
                          <a:effectLst/>
                        </a:rPr>
                        <a:t> </a:t>
                      </a:r>
                      <a:r>
                        <a:rPr lang="ru-RU" sz="1000">
                          <a:effectLst/>
                        </a:rPr>
                        <a:t>письменной</a:t>
                      </a:r>
                      <a:r>
                        <a:rPr lang="ru-RU" sz="1000" spc="-30">
                          <a:effectLst/>
                        </a:rPr>
                        <a:t> </a:t>
                      </a:r>
                      <a:r>
                        <a:rPr lang="ru-RU" sz="1000">
                          <a:effectLst/>
                        </a:rPr>
                        <a:t>речи.</a:t>
                      </a:r>
                      <a:r>
                        <a:rPr lang="ru-RU" sz="1000" spc="-30">
                          <a:effectLst/>
                        </a:rPr>
                        <a:t> </a:t>
                      </a:r>
                      <a:r>
                        <a:rPr lang="ru-RU" sz="1000">
                          <a:effectLst/>
                        </a:rPr>
                        <a:t>Интересные</a:t>
                      </a:r>
                      <a:r>
                        <a:rPr lang="ru-RU" sz="1000" spc="-40">
                          <a:effectLst/>
                        </a:rPr>
                        <a:t> </a:t>
                      </a:r>
                      <a:r>
                        <a:rPr lang="ru-RU" sz="1000">
                          <a:effectLst/>
                        </a:rPr>
                        <a:t>разделы:</a:t>
                      </a:r>
                      <a:r>
                        <a:rPr lang="ru-RU" sz="1000" spc="-30">
                          <a:effectLst/>
                        </a:rPr>
                        <a:t> </a:t>
                      </a:r>
                      <a:r>
                        <a:rPr lang="ru-RU" sz="1000">
                          <a:effectLst/>
                        </a:rPr>
                        <a:t>портретный</a:t>
                      </a:r>
                      <a:r>
                        <a:rPr lang="ru-RU" sz="1000" spc="-40">
                          <a:effectLst/>
                        </a:rPr>
                        <a:t> </a:t>
                      </a:r>
                      <a:r>
                        <a:rPr lang="ru-RU" sz="1000">
                          <a:effectLst/>
                        </a:rPr>
                        <a:t>тест,</a:t>
                      </a:r>
                      <a:r>
                        <a:rPr lang="ru-RU" sz="1000" spc="-30">
                          <a:effectLst/>
                        </a:rPr>
                        <a:t> </a:t>
                      </a:r>
                      <a:r>
                        <a:rPr lang="ru-RU" sz="1000">
                          <a:effectLst/>
                        </a:rPr>
                        <a:t>кроссворд, тесты на знание содержания литературных произведений и терминов</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11"/>
                        </a:rPr>
                        <a:t>http://gramma.ru/</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995697361"/>
                  </a:ext>
                </a:extLst>
              </a:tr>
              <a:tr h="296598">
                <a:tc>
                  <a:txBody>
                    <a:bodyPr/>
                    <a:lstStyle/>
                    <a:p>
                      <a:pPr marL="34925">
                        <a:lnSpc>
                          <a:spcPts val="1350"/>
                        </a:lnSpc>
                      </a:pPr>
                      <a:r>
                        <a:rPr lang="ru-RU" sz="1000">
                          <a:effectLst/>
                        </a:rPr>
                        <a:t>Интернет-журнал.</a:t>
                      </a:r>
                      <a:r>
                        <a:rPr lang="ru-RU" sz="1000" spc="-30">
                          <a:effectLst/>
                        </a:rPr>
                        <a:t> </a:t>
                      </a:r>
                      <a:r>
                        <a:rPr lang="ru-RU" sz="1000">
                          <a:effectLst/>
                        </a:rPr>
                        <a:t>Исторические</a:t>
                      </a:r>
                      <a:r>
                        <a:rPr lang="ru-RU" sz="1000" spc="-35">
                          <a:effectLst/>
                        </a:rPr>
                        <a:t> </a:t>
                      </a:r>
                      <a:r>
                        <a:rPr lang="ru-RU" sz="1000">
                          <a:effectLst/>
                        </a:rPr>
                        <a:t>вопросы,</a:t>
                      </a:r>
                      <a:r>
                        <a:rPr lang="ru-RU" sz="1000" spc="-30">
                          <a:effectLst/>
                        </a:rPr>
                        <a:t> </a:t>
                      </a:r>
                      <a:r>
                        <a:rPr lang="ru-RU" sz="1000">
                          <a:effectLst/>
                        </a:rPr>
                        <a:t>интересные</a:t>
                      </a:r>
                      <a:r>
                        <a:rPr lang="ru-RU" sz="1000" spc="-40">
                          <a:effectLst/>
                        </a:rPr>
                        <a:t> </a:t>
                      </a:r>
                      <a:r>
                        <a:rPr lang="ru-RU" sz="1000">
                          <a:effectLst/>
                        </a:rPr>
                        <a:t>факты,</a:t>
                      </a:r>
                      <a:r>
                        <a:rPr lang="ru-RU" sz="1000" spc="-30">
                          <a:effectLst/>
                        </a:rPr>
                        <a:t> </a:t>
                      </a:r>
                      <a:r>
                        <a:rPr lang="ru-RU" sz="1000">
                          <a:effectLst/>
                        </a:rPr>
                        <a:t>популярные</a:t>
                      </a:r>
                      <a:r>
                        <a:rPr lang="ru-RU" sz="1000" spc="-40">
                          <a:effectLst/>
                        </a:rPr>
                        <a:t> </a:t>
                      </a:r>
                      <a:r>
                        <a:rPr lang="ru-RU" sz="1000">
                          <a:effectLst/>
                        </a:rPr>
                        <a:t>статьи, по русскому языку, литературе, языкознанию</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spcBef>
                          <a:spcPts val="5"/>
                        </a:spcBef>
                        <a:spcAft>
                          <a:spcPts val="0"/>
                        </a:spcAft>
                      </a:pPr>
                      <a:r>
                        <a:rPr lang="ru-RU" sz="1000" u="sng" spc="-10" dirty="0">
                          <a:effectLst/>
                          <a:hlinkClick r:id="rId12"/>
                        </a:rPr>
                        <a:t>https://www.textologia.ru/</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481214610"/>
                  </a:ext>
                </a:extLst>
              </a:tr>
            </a:tbl>
          </a:graphicData>
        </a:graphic>
      </p:graphicFrame>
      <p:sp>
        <p:nvSpPr>
          <p:cNvPr id="9" name="Rectangle 2">
            <a:extLst>
              <a:ext uri="{FF2B5EF4-FFF2-40B4-BE49-F238E27FC236}">
                <a16:creationId xmlns:a16="http://schemas.microsoft.com/office/drawing/2014/main" id="{276BF362-7CE9-4BF7-953B-FC5FF363631E}"/>
              </a:ext>
            </a:extLst>
          </p:cNvPr>
          <p:cNvSpPr>
            <a:spLocks noChangeArrowheads="1"/>
          </p:cNvSpPr>
          <p:nvPr/>
        </p:nvSpPr>
        <p:spPr bwMode="auto">
          <a:xfrm>
            <a:off x="712787" y="37122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ru-RU" altLang="ru-RU"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ru-RU" altLang="ru-RU" sz="5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800" b="0" i="0" u="none" strike="noStrike" cap="none" normalizeH="0" baseline="0">
              <a:ln>
                <a:noFill/>
              </a:ln>
              <a:solidFill>
                <a:schemeClr val="tx1"/>
              </a:solidFill>
              <a:effectLst/>
              <a:latin typeface="Arial" panose="020B0604020202020204" pitchFamily="34" charset="0"/>
            </a:endParaRPr>
          </a:p>
        </p:txBody>
      </p:sp>
      <p:graphicFrame>
        <p:nvGraphicFramePr>
          <p:cNvPr id="11" name="Таблица 10">
            <a:extLst>
              <a:ext uri="{FF2B5EF4-FFF2-40B4-BE49-F238E27FC236}">
                <a16:creationId xmlns:a16="http://schemas.microsoft.com/office/drawing/2014/main" id="{6E2A5F40-EBE6-4CA1-83C8-B71E62C37006}"/>
              </a:ext>
            </a:extLst>
          </p:cNvPr>
          <p:cNvGraphicFramePr>
            <a:graphicFrameLocks noGrp="1"/>
          </p:cNvGraphicFramePr>
          <p:nvPr>
            <p:extLst>
              <p:ext uri="{D42A27DB-BD31-4B8C-83A1-F6EECF244321}">
                <p14:modId xmlns:p14="http://schemas.microsoft.com/office/powerpoint/2010/main" val="2613305561"/>
              </p:ext>
            </p:extLst>
          </p:nvPr>
        </p:nvGraphicFramePr>
        <p:xfrm>
          <a:off x="357187" y="3770012"/>
          <a:ext cx="7718425" cy="767100"/>
        </p:xfrm>
        <a:graphic>
          <a:graphicData uri="http://schemas.openxmlformats.org/drawingml/2006/table">
            <a:tbl>
              <a:tblPr firstRow="1" firstCol="1" lastRow="1" lastCol="1" bandRow="1" bandCol="1">
                <a:tableStyleId>{7CD957F8-9816-4A50-A5F4-2CA9F9472B59}</a:tableStyleId>
              </a:tblPr>
              <a:tblGrid>
                <a:gridCol w="4616331">
                  <a:extLst>
                    <a:ext uri="{9D8B030D-6E8A-4147-A177-3AD203B41FA5}">
                      <a16:colId xmlns:a16="http://schemas.microsoft.com/office/drawing/2014/main" val="737852590"/>
                    </a:ext>
                  </a:extLst>
                </a:gridCol>
                <a:gridCol w="3102094">
                  <a:extLst>
                    <a:ext uri="{9D8B030D-6E8A-4147-A177-3AD203B41FA5}">
                      <a16:colId xmlns:a16="http://schemas.microsoft.com/office/drawing/2014/main" val="3584904697"/>
                    </a:ext>
                  </a:extLst>
                </a:gridCol>
              </a:tblGrid>
              <a:tr h="213444">
                <a:tc>
                  <a:txBody>
                    <a:bodyPr/>
                    <a:lstStyle/>
                    <a:p>
                      <a:pPr marL="34925">
                        <a:lnSpc>
                          <a:spcPts val="1375"/>
                        </a:lnSpc>
                      </a:pPr>
                      <a:r>
                        <a:rPr lang="ru-RU" sz="1000">
                          <a:effectLst/>
                        </a:rPr>
                        <a:t>Русский</a:t>
                      </a:r>
                      <a:r>
                        <a:rPr lang="ru-RU" sz="1000" spc="-20">
                          <a:effectLst/>
                        </a:rPr>
                        <a:t> </a:t>
                      </a:r>
                      <a:r>
                        <a:rPr lang="ru-RU" sz="1000">
                          <a:effectLst/>
                        </a:rPr>
                        <a:t>филологический</a:t>
                      </a:r>
                      <a:r>
                        <a:rPr lang="ru-RU" sz="1000" spc="-15">
                          <a:effectLst/>
                        </a:rPr>
                        <a:t> </a:t>
                      </a:r>
                      <a:r>
                        <a:rPr lang="ru-RU" sz="1000" spc="-10">
                          <a:effectLst/>
                        </a:rPr>
                        <a:t>портал</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13"/>
                        </a:rPr>
                        <a:t>http://www.philology.ru</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73126772"/>
                  </a:ext>
                </a:extLst>
              </a:tr>
              <a:tr h="212915">
                <a:tc>
                  <a:txBody>
                    <a:bodyPr/>
                    <a:lstStyle/>
                    <a:p>
                      <a:pPr marL="34925">
                        <a:lnSpc>
                          <a:spcPts val="1375"/>
                        </a:lnSpc>
                      </a:pPr>
                      <a:r>
                        <a:rPr lang="ru-RU" sz="1000">
                          <a:effectLst/>
                        </a:rPr>
                        <a:t>Интерактивные</a:t>
                      </a:r>
                      <a:r>
                        <a:rPr lang="ru-RU" sz="1000" spc="-30">
                          <a:effectLst/>
                        </a:rPr>
                        <a:t> </a:t>
                      </a:r>
                      <a:r>
                        <a:rPr lang="ru-RU" sz="1000" spc="-10">
                          <a:effectLst/>
                        </a:rPr>
                        <a:t>диктанты</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a:effectLst/>
                          <a:hlinkClick r:id="rId14"/>
                        </a:rPr>
                        <a:t>http://dict.mosmetod.ru/</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018444760"/>
                  </a:ext>
                </a:extLst>
              </a:tr>
              <a:tr h="233571">
                <a:tc>
                  <a:txBody>
                    <a:bodyPr/>
                    <a:lstStyle/>
                    <a:p>
                      <a:pPr marL="34925">
                        <a:lnSpc>
                          <a:spcPts val="1375"/>
                        </a:lnSpc>
                      </a:pPr>
                      <a:r>
                        <a:rPr lang="ru-RU" sz="1000">
                          <a:effectLst/>
                        </a:rPr>
                        <a:t>Сайт</a:t>
                      </a:r>
                      <a:r>
                        <a:rPr lang="ru-RU" sz="1000" spc="95">
                          <a:effectLst/>
                        </a:rPr>
                        <a:t> </a:t>
                      </a:r>
                      <a:r>
                        <a:rPr lang="ru-RU" sz="1000">
                          <a:effectLst/>
                        </a:rPr>
                        <a:t>«Я</a:t>
                      </a:r>
                      <a:r>
                        <a:rPr lang="ru-RU" sz="1000" spc="55">
                          <a:effectLst/>
                        </a:rPr>
                        <a:t> </a:t>
                      </a:r>
                      <a:r>
                        <a:rPr lang="ru-RU" sz="1000">
                          <a:effectLst/>
                        </a:rPr>
                        <a:t>иду</a:t>
                      </a:r>
                      <a:r>
                        <a:rPr lang="ru-RU" sz="1000" spc="5">
                          <a:effectLst/>
                        </a:rPr>
                        <a:t> </a:t>
                      </a:r>
                      <a:r>
                        <a:rPr lang="ru-RU" sz="1000">
                          <a:effectLst/>
                        </a:rPr>
                        <a:t>на</a:t>
                      </a:r>
                      <a:r>
                        <a:rPr lang="ru-RU" sz="1000" spc="120">
                          <a:effectLst/>
                        </a:rPr>
                        <a:t> </a:t>
                      </a:r>
                      <a:r>
                        <a:rPr lang="ru-RU" sz="1000">
                          <a:effectLst/>
                        </a:rPr>
                        <a:t>урок</a:t>
                      </a:r>
                      <a:r>
                        <a:rPr lang="ru-RU" sz="1000" spc="70">
                          <a:effectLst/>
                        </a:rPr>
                        <a:t> </a:t>
                      </a:r>
                      <a:r>
                        <a:rPr lang="ru-RU" sz="1000">
                          <a:effectLst/>
                        </a:rPr>
                        <a:t>литературы»</a:t>
                      </a:r>
                      <a:r>
                        <a:rPr lang="ru-RU" sz="1000" spc="10">
                          <a:effectLst/>
                        </a:rPr>
                        <a:t> </a:t>
                      </a:r>
                      <a:r>
                        <a:rPr lang="ru-RU" sz="1000">
                          <a:effectLst/>
                        </a:rPr>
                        <a:t>и</a:t>
                      </a:r>
                      <a:r>
                        <a:rPr lang="ru-RU" sz="1000" spc="65">
                          <a:effectLst/>
                        </a:rPr>
                        <a:t> </a:t>
                      </a:r>
                      <a:r>
                        <a:rPr lang="ru-RU" sz="1000">
                          <a:effectLst/>
                        </a:rPr>
                        <a:t>электронная версия</a:t>
                      </a:r>
                      <a:r>
                        <a:rPr lang="ru-RU" sz="1000" spc="-5">
                          <a:effectLst/>
                        </a:rPr>
                        <a:t> </a:t>
                      </a:r>
                      <a:r>
                        <a:rPr lang="ru-RU" sz="1000">
                          <a:effectLst/>
                        </a:rPr>
                        <a:t>газеты</a:t>
                      </a:r>
                      <a:r>
                        <a:rPr lang="ru-RU" sz="1000" spc="45">
                          <a:effectLst/>
                        </a:rPr>
                        <a:t> </a:t>
                      </a:r>
                      <a:r>
                        <a:rPr lang="ru-RU" sz="1000" spc="-10">
                          <a:effectLst/>
                        </a:rPr>
                        <a:t>«Литература»</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34290">
                        <a:lnSpc>
                          <a:spcPts val="1375"/>
                        </a:lnSpc>
                      </a:pPr>
                      <a:r>
                        <a:rPr lang="ru-RU" sz="1000" u="sng" spc="-10" dirty="0">
                          <a:effectLst/>
                          <a:hlinkClick r:id="rId15"/>
                        </a:rPr>
                        <a:t>http://lit.1september.ru</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320291872"/>
                  </a:ext>
                </a:extLst>
              </a:tr>
            </a:tbl>
          </a:graphicData>
        </a:graphic>
      </p:graphicFrame>
    </p:spTree>
    <p:extLst>
      <p:ext uri="{BB962C8B-B14F-4D97-AF65-F5344CB8AC3E}">
        <p14:creationId xmlns:p14="http://schemas.microsoft.com/office/powerpoint/2010/main" val="11196846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24A320-D5B8-406A-8561-7FD50BE9ECD0}"/>
              </a:ext>
            </a:extLst>
          </p:cNvPr>
          <p:cNvSpPr>
            <a:spLocks noGrp="1"/>
          </p:cNvSpPr>
          <p:nvPr>
            <p:ph type="title"/>
          </p:nvPr>
        </p:nvSpPr>
        <p:spPr>
          <a:xfrm>
            <a:off x="-53975" y="197375"/>
            <a:ext cx="9251949" cy="572700"/>
          </a:xfrm>
        </p:spPr>
        <p:txBody>
          <a:bodyPr/>
          <a:lstStyle/>
          <a:p>
            <a:r>
              <a:rPr lang="ru-RU" dirty="0"/>
              <a:t>Российские платформы и сервисы для создания электронных образовательных ресурсов</a:t>
            </a:r>
            <a:br>
              <a:rPr lang="ru-RU" dirty="0"/>
            </a:br>
            <a:br>
              <a:rPr lang="ru-RU" dirty="0"/>
            </a:br>
            <a:endParaRPr lang="ru-RU" dirty="0"/>
          </a:p>
        </p:txBody>
      </p:sp>
      <p:sp>
        <p:nvSpPr>
          <p:cNvPr id="3" name="Текст 2">
            <a:extLst>
              <a:ext uri="{FF2B5EF4-FFF2-40B4-BE49-F238E27FC236}">
                <a16:creationId xmlns:a16="http://schemas.microsoft.com/office/drawing/2014/main" id="{AF8C6706-97A1-4E75-9798-E03D33E397EA}"/>
              </a:ext>
            </a:extLst>
          </p:cNvPr>
          <p:cNvSpPr>
            <a:spLocks noGrp="1"/>
          </p:cNvSpPr>
          <p:nvPr>
            <p:ph type="body" idx="1"/>
          </p:nvPr>
        </p:nvSpPr>
        <p:spPr>
          <a:xfrm>
            <a:off x="57150" y="1190375"/>
            <a:ext cx="8896350" cy="3295800"/>
          </a:xfrm>
        </p:spPr>
        <p:txBody>
          <a:bodyPr/>
          <a:lstStyle/>
          <a:p>
            <a:pPr marL="114300" indent="0">
              <a:buNone/>
            </a:pPr>
            <a:r>
              <a:rPr lang="ru-RU" dirty="0"/>
              <a:t>Для создания авторских электронных образовательных ресурсов в целях восполнения дефицитов учебных материалов и повышения мотивации обучающихся предлагаем воспользоваться российскими интернет-платформами и сервисами для разработки авторских электронных образовательных ресурсов.</a:t>
            </a:r>
          </a:p>
        </p:txBody>
      </p:sp>
      <p:graphicFrame>
        <p:nvGraphicFramePr>
          <p:cNvPr id="4" name="Таблица 3">
            <a:extLst>
              <a:ext uri="{FF2B5EF4-FFF2-40B4-BE49-F238E27FC236}">
                <a16:creationId xmlns:a16="http://schemas.microsoft.com/office/drawing/2014/main" id="{F582D537-3766-4DC5-AD59-EC8A6E7BF55B}"/>
              </a:ext>
            </a:extLst>
          </p:cNvPr>
          <p:cNvGraphicFramePr>
            <a:graphicFrameLocks noGrp="1"/>
          </p:cNvGraphicFramePr>
          <p:nvPr>
            <p:extLst>
              <p:ext uri="{D42A27DB-BD31-4B8C-83A1-F6EECF244321}">
                <p14:modId xmlns:p14="http://schemas.microsoft.com/office/powerpoint/2010/main" val="2625401188"/>
              </p:ext>
            </p:extLst>
          </p:nvPr>
        </p:nvGraphicFramePr>
        <p:xfrm>
          <a:off x="463550" y="1885624"/>
          <a:ext cx="7718425" cy="2603626"/>
        </p:xfrm>
        <a:graphic>
          <a:graphicData uri="http://schemas.openxmlformats.org/drawingml/2006/table">
            <a:tbl>
              <a:tblPr firstRow="1" firstCol="1" lastRow="1" lastCol="1" bandRow="1" bandCol="1">
                <a:tableStyleId>{7CD957F8-9816-4A50-A5F4-2CA9F9472B59}</a:tableStyleId>
              </a:tblPr>
              <a:tblGrid>
                <a:gridCol w="3246642">
                  <a:extLst>
                    <a:ext uri="{9D8B030D-6E8A-4147-A177-3AD203B41FA5}">
                      <a16:colId xmlns:a16="http://schemas.microsoft.com/office/drawing/2014/main" val="3061699570"/>
                    </a:ext>
                  </a:extLst>
                </a:gridCol>
                <a:gridCol w="3246642">
                  <a:extLst>
                    <a:ext uri="{9D8B030D-6E8A-4147-A177-3AD203B41FA5}">
                      <a16:colId xmlns:a16="http://schemas.microsoft.com/office/drawing/2014/main" val="4072855101"/>
                    </a:ext>
                  </a:extLst>
                </a:gridCol>
                <a:gridCol w="1225141">
                  <a:extLst>
                    <a:ext uri="{9D8B030D-6E8A-4147-A177-3AD203B41FA5}">
                      <a16:colId xmlns:a16="http://schemas.microsoft.com/office/drawing/2014/main" val="3454240995"/>
                    </a:ext>
                  </a:extLst>
                </a:gridCol>
              </a:tblGrid>
              <a:tr h="180974">
                <a:tc>
                  <a:txBody>
                    <a:bodyPr/>
                    <a:lstStyle/>
                    <a:p>
                      <a:pPr marL="174625">
                        <a:spcBef>
                          <a:spcPts val="510"/>
                        </a:spcBef>
                        <a:spcAft>
                          <a:spcPts val="0"/>
                        </a:spcAft>
                      </a:pPr>
                      <a:r>
                        <a:rPr lang="ru-RU" sz="700">
                          <a:effectLst/>
                        </a:rPr>
                        <a:t>Область</a:t>
                      </a:r>
                      <a:r>
                        <a:rPr lang="ru-RU" sz="700" spc="-10">
                          <a:effectLst/>
                        </a:rPr>
                        <a:t> применения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620" algn="ctr">
                        <a:spcBef>
                          <a:spcPts val="510"/>
                        </a:spcBef>
                        <a:spcAft>
                          <a:spcPts val="0"/>
                        </a:spcAft>
                      </a:pPr>
                      <a:r>
                        <a:rPr lang="ru-RU" sz="700" spc="-10">
                          <a:effectLst/>
                        </a:rPr>
                        <a:t>Описание</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4445" marR="3175" algn="ctr">
                        <a:spcBef>
                          <a:spcPts val="510"/>
                        </a:spcBef>
                        <a:spcAft>
                          <a:spcPts val="0"/>
                        </a:spcAft>
                      </a:pPr>
                      <a:r>
                        <a:rPr lang="ru-RU" sz="700" spc="-10">
                          <a:effectLst/>
                        </a:rPr>
                        <a:t>Адрес</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889617884"/>
                  </a:ext>
                </a:extLst>
              </a:tr>
              <a:tr h="1070825">
                <a:tc rowSpan="2">
                  <a:txBody>
                    <a:bodyPr/>
                    <a:lstStyle/>
                    <a:p>
                      <a:pPr marL="67945" marR="62230" algn="just"/>
                      <a:r>
                        <a:rPr lang="ru-RU" sz="700">
                          <a:effectLst/>
                        </a:rPr>
                        <a:t>Онлайн-урок (любой тип): изучение нового материала, обобщение, контроль, закрепление, повторение, домашние задания и т.д.</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marR="59690" algn="just"/>
                      <a:r>
                        <a:rPr lang="ru-RU" sz="700">
                          <a:effectLst/>
                        </a:rPr>
                        <a:t>Платформа Core для разработки онлайн-уроков: есть шаблон «Пустой урок» –</a:t>
                      </a:r>
                      <a:r>
                        <a:rPr lang="ru-RU" sz="700" spc="200">
                          <a:effectLst/>
                        </a:rPr>
                        <a:t> </a:t>
                      </a:r>
                      <a:r>
                        <a:rPr lang="ru-RU" sz="700">
                          <a:effectLst/>
                        </a:rPr>
                        <a:t>для размещения материала урока в соответствии с дидактическими целями учителя, шаблон для диагностики знаний, для размещения информационного материала, итогового теста, материала урока по технологии «перевернутый класс», организации обратной связи. Можно встраивать аудио, видео, любые файлы. Выполненные задания проверяются учителем, тесты проверяются автоматически. Статистика обучения сохраняется. Регистрация учеников необязательна. Можно делиться уроками с коллегами. Гибкая настройка параметров</a:t>
                      </a:r>
                      <a:r>
                        <a:rPr lang="ru-RU" sz="700" spc="80">
                          <a:effectLst/>
                        </a:rPr>
                        <a:t> </a:t>
                      </a:r>
                      <a:r>
                        <a:rPr lang="ru-RU" sz="700">
                          <a:effectLst/>
                        </a:rPr>
                        <a:t>прохождения.</a:t>
                      </a:r>
                      <a:r>
                        <a:rPr lang="ru-RU" sz="700" spc="85">
                          <a:effectLst/>
                        </a:rPr>
                        <a:t> </a:t>
                      </a:r>
                      <a:r>
                        <a:rPr lang="ru-RU" sz="700">
                          <a:effectLst/>
                        </a:rPr>
                        <a:t>Материалы</a:t>
                      </a:r>
                      <a:r>
                        <a:rPr lang="ru-RU" sz="700" spc="95">
                          <a:effectLst/>
                        </a:rPr>
                        <a:t> </a:t>
                      </a:r>
                      <a:r>
                        <a:rPr lang="ru-RU" sz="700">
                          <a:effectLst/>
                        </a:rPr>
                        <a:t>уроков</a:t>
                      </a:r>
                      <a:r>
                        <a:rPr lang="ru-RU" sz="700" spc="95">
                          <a:effectLst/>
                        </a:rPr>
                        <a:t> </a:t>
                      </a:r>
                      <a:r>
                        <a:rPr lang="ru-RU" sz="700">
                          <a:effectLst/>
                        </a:rPr>
                        <a:t>можно</a:t>
                      </a:r>
                      <a:r>
                        <a:rPr lang="ru-RU" sz="700" spc="85">
                          <a:effectLst/>
                        </a:rPr>
                        <a:t> </a:t>
                      </a:r>
                      <a:r>
                        <a:rPr lang="ru-RU" sz="700">
                          <a:effectLst/>
                        </a:rPr>
                        <a:t>группировать</a:t>
                      </a:r>
                      <a:r>
                        <a:rPr lang="ru-RU" sz="700" spc="90">
                          <a:effectLst/>
                        </a:rPr>
                        <a:t> </a:t>
                      </a:r>
                      <a:r>
                        <a:rPr lang="ru-RU" sz="700">
                          <a:effectLst/>
                        </a:rPr>
                        <a:t>по</a:t>
                      </a:r>
                      <a:r>
                        <a:rPr lang="ru-RU" sz="700" spc="85">
                          <a:effectLst/>
                        </a:rPr>
                        <a:t> </a:t>
                      </a:r>
                      <a:r>
                        <a:rPr lang="ru-RU" sz="700">
                          <a:effectLst/>
                        </a:rPr>
                        <a:t>папкам.</a:t>
                      </a:r>
                      <a:r>
                        <a:rPr lang="ru-RU" sz="700" spc="85">
                          <a:effectLst/>
                        </a:rPr>
                        <a:t> </a:t>
                      </a:r>
                      <a:r>
                        <a:rPr lang="ru-RU" sz="700" spc="-50">
                          <a:effectLst/>
                        </a:rPr>
                        <a:t>В</a:t>
                      </a:r>
                      <a:endParaRPr lang="ru-RU" sz="700">
                        <a:effectLst/>
                      </a:endParaRPr>
                    </a:p>
                    <a:p>
                      <a:pPr marL="67945" algn="just">
                        <a:lnSpc>
                          <a:spcPts val="1285"/>
                        </a:lnSpc>
                      </a:pPr>
                      <a:r>
                        <a:rPr lang="ru-RU" sz="700">
                          <a:effectLst/>
                        </a:rPr>
                        <a:t>платном</a:t>
                      </a:r>
                      <a:r>
                        <a:rPr lang="ru-RU" sz="700" spc="-20">
                          <a:effectLst/>
                        </a:rPr>
                        <a:t> </a:t>
                      </a:r>
                      <a:r>
                        <a:rPr lang="ru-RU" sz="700">
                          <a:effectLst/>
                        </a:rPr>
                        <a:t>тарифе</a:t>
                      </a:r>
                      <a:r>
                        <a:rPr lang="ru-RU" sz="700" spc="-20">
                          <a:effectLst/>
                        </a:rPr>
                        <a:t> </a:t>
                      </a:r>
                      <a:r>
                        <a:rPr lang="ru-RU" sz="700">
                          <a:effectLst/>
                        </a:rPr>
                        <a:t>можно</a:t>
                      </a:r>
                      <a:r>
                        <a:rPr lang="ru-RU" sz="700" spc="-25">
                          <a:effectLst/>
                        </a:rPr>
                        <a:t> </a:t>
                      </a:r>
                      <a:r>
                        <a:rPr lang="ru-RU" sz="700">
                          <a:effectLst/>
                        </a:rPr>
                        <a:t>создавать</a:t>
                      </a:r>
                      <a:r>
                        <a:rPr lang="ru-RU" sz="700" spc="-10">
                          <a:effectLst/>
                        </a:rPr>
                        <a:t> </a:t>
                      </a:r>
                      <a:r>
                        <a:rPr lang="ru-RU" sz="700">
                          <a:effectLst/>
                        </a:rPr>
                        <a:t>онлайн-</a:t>
                      </a:r>
                      <a:r>
                        <a:rPr lang="ru-RU" sz="700" spc="-20">
                          <a:effectLst/>
                        </a:rPr>
                        <a:t>курс.</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4445" marR="1905" algn="ctr">
                        <a:lnSpc>
                          <a:spcPts val="1375"/>
                        </a:lnSpc>
                        <a:spcAft>
                          <a:spcPts val="0"/>
                        </a:spcAft>
                      </a:pPr>
                      <a:r>
                        <a:rPr lang="ru-RU" sz="700" u="sng" spc="-10">
                          <a:effectLst/>
                          <a:hlinkClick r:id="rId2"/>
                        </a:rPr>
                        <a:t>https://coreapp.ai/</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341334557"/>
                  </a:ext>
                </a:extLst>
              </a:tr>
              <a:tr h="934216">
                <a:tc vMerge="1">
                  <a:txBody>
                    <a:bodyPr/>
                    <a:lstStyle/>
                    <a:p>
                      <a:endParaRPr lang="ru-RU"/>
                    </a:p>
                  </a:txBody>
                  <a:tcPr/>
                </a:tc>
                <a:tc>
                  <a:txBody>
                    <a:bodyPr/>
                    <a:lstStyle/>
                    <a:p>
                      <a:pPr marL="67945" marR="62865" algn="just"/>
                      <a:r>
                        <a:rPr lang="ru-RU" sz="700">
                          <a:effectLst/>
                        </a:rPr>
                        <a:t>Online Test Pad (тип ресурса – «Урок» и «Комплексные задания»). Создание</a:t>
                      </a:r>
                      <a:r>
                        <a:rPr lang="ru-RU" sz="700" spc="200">
                          <a:effectLst/>
                        </a:rPr>
                        <a:t> </a:t>
                      </a:r>
                      <a:r>
                        <a:rPr lang="ru-RU" sz="700">
                          <a:effectLst/>
                        </a:rPr>
                        <a:t>урока по шаблону: размещение материала для изучения (текст, файл, видео, ссылки) и заданий (тестовые вопросы различных типов и задания открытой формы). Возможность использования уроков из публичной коллекции.</a:t>
                      </a:r>
                    </a:p>
                    <a:p>
                      <a:pPr marL="67945" marR="61595" algn="just"/>
                      <a:r>
                        <a:rPr lang="ru-RU" sz="700">
                          <a:effectLst/>
                        </a:rPr>
                        <a:t>Комплексные задания – возможность соединить несколько тестов и кроссвордов, разработанных на платформе (включая публичные) для повторения и</a:t>
                      </a:r>
                      <a:r>
                        <a:rPr lang="ru-RU" sz="700" spc="200">
                          <a:effectLst/>
                        </a:rPr>
                        <a:t> </a:t>
                      </a:r>
                      <a:r>
                        <a:rPr lang="ru-RU" sz="700">
                          <a:effectLst/>
                        </a:rPr>
                        <a:t>закрепления раздела. Регистрация учащихся не требуется. Статистика сохраняется.</a:t>
                      </a:r>
                      <a:r>
                        <a:rPr lang="ru-RU" sz="700" spc="15">
                          <a:effectLst/>
                        </a:rPr>
                        <a:t> </a:t>
                      </a:r>
                      <a:r>
                        <a:rPr lang="ru-RU" sz="700">
                          <a:effectLst/>
                        </a:rPr>
                        <a:t>Гибкая</a:t>
                      </a:r>
                      <a:r>
                        <a:rPr lang="ru-RU" sz="700" spc="20">
                          <a:effectLst/>
                        </a:rPr>
                        <a:t> </a:t>
                      </a:r>
                      <a:r>
                        <a:rPr lang="ru-RU" sz="700">
                          <a:effectLst/>
                        </a:rPr>
                        <a:t>настройка</a:t>
                      </a:r>
                      <a:r>
                        <a:rPr lang="ru-RU" sz="700" spc="15">
                          <a:effectLst/>
                        </a:rPr>
                        <a:t> </a:t>
                      </a:r>
                      <a:r>
                        <a:rPr lang="ru-RU" sz="700">
                          <a:effectLst/>
                        </a:rPr>
                        <a:t>параметров</a:t>
                      </a:r>
                      <a:r>
                        <a:rPr lang="ru-RU" sz="700" spc="20">
                          <a:effectLst/>
                        </a:rPr>
                        <a:t> </a:t>
                      </a:r>
                      <a:r>
                        <a:rPr lang="ru-RU" sz="700">
                          <a:effectLst/>
                        </a:rPr>
                        <a:t>прохождения.</a:t>
                      </a:r>
                      <a:r>
                        <a:rPr lang="ru-RU" sz="700" spc="15">
                          <a:effectLst/>
                        </a:rPr>
                        <a:t> </a:t>
                      </a:r>
                      <a:r>
                        <a:rPr lang="ru-RU" sz="700">
                          <a:effectLst/>
                        </a:rPr>
                        <a:t>Доступен</a:t>
                      </a:r>
                      <a:r>
                        <a:rPr lang="ru-RU" sz="700" spc="25">
                          <a:effectLst/>
                        </a:rPr>
                        <a:t> </a:t>
                      </a:r>
                      <a:r>
                        <a:rPr lang="ru-RU" sz="700">
                          <a:effectLst/>
                        </a:rPr>
                        <a:t>банк</a:t>
                      </a:r>
                      <a:r>
                        <a:rPr lang="ru-RU" sz="700" spc="25">
                          <a:effectLst/>
                        </a:rPr>
                        <a:t> </a:t>
                      </a:r>
                      <a:r>
                        <a:rPr lang="ru-RU" sz="700" spc="-10">
                          <a:effectLst/>
                        </a:rPr>
                        <a:t>готовых</a:t>
                      </a:r>
                      <a:endParaRPr lang="ru-RU" sz="700">
                        <a:effectLst/>
                      </a:endParaRPr>
                    </a:p>
                    <a:p>
                      <a:pPr marL="67945" algn="just">
                        <a:lnSpc>
                          <a:spcPts val="1285"/>
                        </a:lnSpc>
                      </a:pPr>
                      <a:r>
                        <a:rPr lang="ru-RU" sz="700">
                          <a:effectLst/>
                        </a:rPr>
                        <a:t>ресурсов.</a:t>
                      </a:r>
                      <a:r>
                        <a:rPr lang="ru-RU" sz="700" spc="-20">
                          <a:effectLst/>
                        </a:rPr>
                        <a:t> </a:t>
                      </a:r>
                      <a:r>
                        <a:rPr lang="ru-RU" sz="700">
                          <a:effectLst/>
                        </a:rPr>
                        <a:t>Полностью</a:t>
                      </a:r>
                      <a:r>
                        <a:rPr lang="ru-RU" sz="700" spc="-15">
                          <a:effectLst/>
                        </a:rPr>
                        <a:t> </a:t>
                      </a:r>
                      <a:r>
                        <a:rPr lang="ru-RU" sz="700" spc="-10">
                          <a:effectLst/>
                        </a:rPr>
                        <a:t>бесплатный.</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835660" indent="-741045"/>
                      <a:r>
                        <a:rPr lang="en-US" sz="700" u="sng" spc="-10" dirty="0">
                          <a:effectLst/>
                          <a:hlinkClick r:id="rId3"/>
                        </a:rPr>
                        <a:t>https://app.onlinetestpad.com/l</a:t>
                      </a:r>
                      <a:r>
                        <a:rPr lang="en-US" sz="700" spc="-10" dirty="0">
                          <a:effectLst/>
                        </a:rPr>
                        <a:t> </a:t>
                      </a:r>
                      <a:r>
                        <a:rPr lang="en-US" sz="700" u="sng" spc="-10" dirty="0" err="1">
                          <a:effectLst/>
                          <a:hlinkClick r:id="rId3"/>
                        </a:rPr>
                        <a:t>essons</a:t>
                      </a:r>
                      <a:endParaRPr lang="ru-RU" sz="700" dirty="0">
                        <a:effectLst/>
                      </a:endParaRPr>
                    </a:p>
                    <a:p>
                      <a:pPr marL="67945">
                        <a:spcBef>
                          <a:spcPts val="1375"/>
                        </a:spcBef>
                        <a:spcAft>
                          <a:spcPts val="0"/>
                        </a:spcAft>
                      </a:pPr>
                      <a:r>
                        <a:rPr lang="en-US" sz="700" dirty="0">
                          <a:effectLst/>
                        </a:rPr>
                        <a:t> </a:t>
                      </a:r>
                      <a:endParaRPr lang="ru-RU" sz="700" dirty="0">
                        <a:effectLst/>
                      </a:endParaRPr>
                    </a:p>
                    <a:p>
                      <a:pPr marL="902335" indent="-807720"/>
                      <a:r>
                        <a:rPr lang="en-US" sz="700" u="sng" spc="-10" dirty="0">
                          <a:effectLst/>
                          <a:hlinkClick r:id="rId4"/>
                        </a:rPr>
                        <a:t>https://app.onlinetestpad.com/t</a:t>
                      </a:r>
                      <a:r>
                        <a:rPr lang="en-US" sz="700" spc="-10" dirty="0">
                          <a:effectLst/>
                        </a:rPr>
                        <a:t> </a:t>
                      </a:r>
                      <a:r>
                        <a:rPr lang="en-US" sz="700" u="sng" spc="-20" dirty="0">
                          <a:effectLst/>
                          <a:hlinkClick r:id="rId4"/>
                        </a:rPr>
                        <a:t>asks</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411453543"/>
                  </a:ext>
                </a:extLst>
              </a:tr>
            </a:tbl>
          </a:graphicData>
        </a:graphic>
      </p:graphicFrame>
    </p:spTree>
    <p:extLst>
      <p:ext uri="{BB962C8B-B14F-4D97-AF65-F5344CB8AC3E}">
        <p14:creationId xmlns:p14="http://schemas.microsoft.com/office/powerpoint/2010/main" val="2849280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A3F06D-33E8-43C3-B381-7983D7DAC4D3}"/>
              </a:ext>
            </a:extLst>
          </p:cNvPr>
          <p:cNvSpPr>
            <a:spLocks noGrp="1"/>
          </p:cNvSpPr>
          <p:nvPr>
            <p:ph type="title"/>
          </p:nvPr>
        </p:nvSpPr>
        <p:spPr>
          <a:xfrm>
            <a:off x="47624" y="114462"/>
            <a:ext cx="8953499" cy="572700"/>
          </a:xfrm>
        </p:spPr>
        <p:txBody>
          <a:bodyPr/>
          <a:lstStyle/>
          <a:p>
            <a:r>
              <a:rPr lang="ru-RU" sz="2400" dirty="0"/>
              <a:t>Рекомендации по компенсации содержания всех разделов примерной рабочей программы</a:t>
            </a:r>
          </a:p>
        </p:txBody>
      </p:sp>
      <p:sp>
        <p:nvSpPr>
          <p:cNvPr id="3" name="Текст 2">
            <a:extLst>
              <a:ext uri="{FF2B5EF4-FFF2-40B4-BE49-F238E27FC236}">
                <a16:creationId xmlns:a16="http://schemas.microsoft.com/office/drawing/2014/main" id="{F4BBB8F8-31D1-4F06-AC72-4FB399B19CDD}"/>
              </a:ext>
            </a:extLst>
          </p:cNvPr>
          <p:cNvSpPr>
            <a:spLocks noGrp="1"/>
          </p:cNvSpPr>
          <p:nvPr>
            <p:ph type="body" idx="1"/>
          </p:nvPr>
        </p:nvSpPr>
        <p:spPr/>
        <p:txBody>
          <a:bodyPr/>
          <a:lstStyle/>
          <a:p>
            <a:pPr marL="114300" indent="0">
              <a:buNone/>
            </a:pPr>
            <a:endParaRPr lang="ru-RU" dirty="0"/>
          </a:p>
        </p:txBody>
      </p:sp>
      <p:graphicFrame>
        <p:nvGraphicFramePr>
          <p:cNvPr id="4" name="Таблица 3">
            <a:extLst>
              <a:ext uri="{FF2B5EF4-FFF2-40B4-BE49-F238E27FC236}">
                <a16:creationId xmlns:a16="http://schemas.microsoft.com/office/drawing/2014/main" id="{BA4810A5-30B8-47FA-A006-C6122246A32C}"/>
              </a:ext>
            </a:extLst>
          </p:cNvPr>
          <p:cNvGraphicFramePr>
            <a:graphicFrameLocks noGrp="1"/>
          </p:cNvGraphicFramePr>
          <p:nvPr>
            <p:extLst>
              <p:ext uri="{D42A27DB-BD31-4B8C-83A1-F6EECF244321}">
                <p14:modId xmlns:p14="http://schemas.microsoft.com/office/powerpoint/2010/main" val="3040994196"/>
              </p:ext>
            </p:extLst>
          </p:nvPr>
        </p:nvGraphicFramePr>
        <p:xfrm>
          <a:off x="47625" y="910012"/>
          <a:ext cx="9048749" cy="3894263"/>
        </p:xfrm>
        <a:graphic>
          <a:graphicData uri="http://schemas.openxmlformats.org/drawingml/2006/table">
            <a:tbl>
              <a:tblPr firstRow="1" firstCol="1" lastRow="1" lastCol="1" bandRow="1" bandCol="1">
                <a:tableStyleId>{7CD957F8-9816-4A50-A5F4-2CA9F9472B59}</a:tableStyleId>
              </a:tblPr>
              <a:tblGrid>
                <a:gridCol w="2322151">
                  <a:extLst>
                    <a:ext uri="{9D8B030D-6E8A-4147-A177-3AD203B41FA5}">
                      <a16:colId xmlns:a16="http://schemas.microsoft.com/office/drawing/2014/main" val="137508108"/>
                    </a:ext>
                  </a:extLst>
                </a:gridCol>
                <a:gridCol w="6726598">
                  <a:extLst>
                    <a:ext uri="{9D8B030D-6E8A-4147-A177-3AD203B41FA5}">
                      <a16:colId xmlns:a16="http://schemas.microsoft.com/office/drawing/2014/main" val="1047519220"/>
                    </a:ext>
                  </a:extLst>
                </a:gridCol>
              </a:tblGrid>
              <a:tr h="236568">
                <a:tc>
                  <a:txBody>
                    <a:bodyPr/>
                    <a:lstStyle/>
                    <a:p>
                      <a:pPr marL="835025" indent="-581025">
                        <a:lnSpc>
                          <a:spcPts val="1380"/>
                        </a:lnSpc>
                      </a:pPr>
                      <a:r>
                        <a:rPr lang="ru-RU" sz="800">
                          <a:effectLst/>
                        </a:rPr>
                        <a:t>Раздел</a:t>
                      </a:r>
                      <a:r>
                        <a:rPr lang="ru-RU" sz="800" spc="-70">
                          <a:effectLst/>
                        </a:rPr>
                        <a:t> </a:t>
                      </a:r>
                      <a:r>
                        <a:rPr lang="ru-RU" sz="800">
                          <a:effectLst/>
                        </a:rPr>
                        <a:t>в</a:t>
                      </a:r>
                      <a:r>
                        <a:rPr lang="ru-RU" sz="800" spc="-70">
                          <a:effectLst/>
                        </a:rPr>
                        <a:t> </a:t>
                      </a:r>
                      <a:r>
                        <a:rPr lang="ru-RU" sz="800">
                          <a:effectLst/>
                        </a:rPr>
                        <a:t>примерной</a:t>
                      </a:r>
                      <a:r>
                        <a:rPr lang="ru-RU" sz="800" spc="-70">
                          <a:effectLst/>
                        </a:rPr>
                        <a:t> </a:t>
                      </a:r>
                      <a:r>
                        <a:rPr lang="ru-RU" sz="800">
                          <a:effectLst/>
                        </a:rPr>
                        <a:t>рабочей </a:t>
                      </a:r>
                      <a:r>
                        <a:rPr lang="ru-RU" sz="800" spc="-10">
                          <a:effectLst/>
                        </a:rPr>
                        <a:t>программе</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985" algn="ctr">
                        <a:spcBef>
                          <a:spcPts val="675"/>
                        </a:spcBef>
                        <a:spcAft>
                          <a:spcPts val="0"/>
                        </a:spcAft>
                      </a:pPr>
                      <a:r>
                        <a:rPr lang="ru-RU" sz="800">
                          <a:effectLst/>
                        </a:rPr>
                        <a:t>Рекомендации</a:t>
                      </a:r>
                      <a:r>
                        <a:rPr lang="ru-RU" sz="800" spc="-30">
                          <a:effectLst/>
                        </a:rPr>
                        <a:t> </a:t>
                      </a:r>
                      <a:r>
                        <a:rPr lang="ru-RU" sz="800">
                          <a:effectLst/>
                        </a:rPr>
                        <a:t>по</a:t>
                      </a:r>
                      <a:r>
                        <a:rPr lang="ru-RU" sz="800" spc="-15">
                          <a:effectLst/>
                        </a:rPr>
                        <a:t> </a:t>
                      </a:r>
                      <a:r>
                        <a:rPr lang="ru-RU" sz="800">
                          <a:effectLst/>
                        </a:rPr>
                        <a:t>компенсации</a:t>
                      </a:r>
                      <a:r>
                        <a:rPr lang="ru-RU" sz="800" spc="-15">
                          <a:effectLst/>
                        </a:rPr>
                        <a:t> </a:t>
                      </a:r>
                      <a:r>
                        <a:rPr lang="ru-RU" sz="800" spc="-10">
                          <a:effectLst/>
                        </a:rPr>
                        <a:t>содержания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545750618"/>
                  </a:ext>
                </a:extLst>
              </a:tr>
              <a:tr h="699566">
                <a:tc>
                  <a:txBody>
                    <a:bodyPr/>
                    <a:lstStyle/>
                    <a:p>
                      <a:pPr marL="67945">
                        <a:lnSpc>
                          <a:spcPts val="1375"/>
                        </a:lnSpc>
                      </a:pPr>
                      <a:r>
                        <a:rPr lang="ru-RU" sz="800" dirty="0">
                          <a:effectLst/>
                        </a:rPr>
                        <a:t>Общие</a:t>
                      </a:r>
                      <a:r>
                        <a:rPr lang="ru-RU" sz="800" spc="-30" dirty="0">
                          <a:effectLst/>
                        </a:rPr>
                        <a:t> </a:t>
                      </a:r>
                      <a:r>
                        <a:rPr lang="ru-RU" sz="800" dirty="0">
                          <a:effectLst/>
                        </a:rPr>
                        <a:t>сведения</a:t>
                      </a:r>
                      <a:r>
                        <a:rPr lang="ru-RU" sz="800" spc="-10" dirty="0">
                          <a:effectLst/>
                        </a:rPr>
                        <a:t> </a:t>
                      </a:r>
                      <a:r>
                        <a:rPr lang="ru-RU" sz="800" dirty="0">
                          <a:effectLst/>
                        </a:rPr>
                        <a:t>о</a:t>
                      </a:r>
                      <a:r>
                        <a:rPr lang="ru-RU" sz="800" spc="-10" dirty="0">
                          <a:effectLst/>
                        </a:rPr>
                        <a:t> языке</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gn="just">
                        <a:lnSpc>
                          <a:spcPts val="1375"/>
                        </a:lnSpc>
                      </a:pPr>
                      <a:r>
                        <a:rPr lang="ru-RU" sz="800" dirty="0">
                          <a:effectLst/>
                        </a:rPr>
                        <a:t>Обратить</a:t>
                      </a:r>
                      <a:r>
                        <a:rPr lang="ru-RU" sz="800" spc="295" dirty="0">
                          <a:effectLst/>
                        </a:rPr>
                        <a:t> </a:t>
                      </a:r>
                      <a:r>
                        <a:rPr lang="ru-RU" sz="800" dirty="0">
                          <a:effectLst/>
                        </a:rPr>
                        <a:t>внимание</a:t>
                      </a:r>
                      <a:r>
                        <a:rPr lang="ru-RU" sz="800" spc="285" dirty="0">
                          <a:effectLst/>
                        </a:rPr>
                        <a:t> </a:t>
                      </a:r>
                      <a:r>
                        <a:rPr lang="ru-RU" sz="800" dirty="0">
                          <a:effectLst/>
                        </a:rPr>
                        <a:t>на</a:t>
                      </a:r>
                      <a:r>
                        <a:rPr lang="ru-RU" sz="800" spc="290" dirty="0">
                          <a:effectLst/>
                        </a:rPr>
                        <a:t> </a:t>
                      </a:r>
                      <a:r>
                        <a:rPr lang="ru-RU" sz="800" dirty="0">
                          <a:effectLst/>
                        </a:rPr>
                        <a:t>выразительные</a:t>
                      </a:r>
                      <a:r>
                        <a:rPr lang="ru-RU" sz="800" spc="285" dirty="0">
                          <a:effectLst/>
                        </a:rPr>
                        <a:t> </a:t>
                      </a:r>
                      <a:r>
                        <a:rPr lang="ru-RU" sz="800" dirty="0">
                          <a:effectLst/>
                        </a:rPr>
                        <a:t>возможности</a:t>
                      </a:r>
                      <a:r>
                        <a:rPr lang="ru-RU" sz="800" spc="300" dirty="0">
                          <a:effectLst/>
                        </a:rPr>
                        <a:t> </a:t>
                      </a:r>
                      <a:r>
                        <a:rPr lang="ru-RU" sz="800" dirty="0">
                          <a:effectLst/>
                        </a:rPr>
                        <a:t>русского</a:t>
                      </a:r>
                      <a:r>
                        <a:rPr lang="ru-RU" sz="800" spc="295" dirty="0">
                          <a:effectLst/>
                        </a:rPr>
                        <a:t> </a:t>
                      </a:r>
                      <a:r>
                        <a:rPr lang="ru-RU" sz="800" dirty="0">
                          <a:effectLst/>
                        </a:rPr>
                        <a:t>языка</a:t>
                      </a:r>
                      <a:r>
                        <a:rPr lang="ru-RU" sz="800" spc="290" dirty="0">
                          <a:effectLst/>
                        </a:rPr>
                        <a:t> </a:t>
                      </a:r>
                      <a:r>
                        <a:rPr lang="ru-RU" sz="800" dirty="0">
                          <a:effectLst/>
                        </a:rPr>
                        <a:t>при</a:t>
                      </a:r>
                      <a:r>
                        <a:rPr lang="ru-RU" sz="800" spc="290" dirty="0">
                          <a:effectLst/>
                        </a:rPr>
                        <a:t> </a:t>
                      </a:r>
                      <a:r>
                        <a:rPr lang="ru-RU" sz="800" dirty="0">
                          <a:effectLst/>
                        </a:rPr>
                        <a:t>изучении</a:t>
                      </a:r>
                      <a:r>
                        <a:rPr lang="ru-RU" sz="800" spc="300" dirty="0">
                          <a:effectLst/>
                        </a:rPr>
                        <a:t> </a:t>
                      </a:r>
                      <a:r>
                        <a:rPr lang="ru-RU" sz="800" dirty="0">
                          <a:effectLst/>
                        </a:rPr>
                        <a:t>тем</a:t>
                      </a:r>
                      <a:r>
                        <a:rPr lang="ru-RU" sz="800" spc="285" dirty="0">
                          <a:effectLst/>
                        </a:rPr>
                        <a:t> </a:t>
                      </a:r>
                      <a:r>
                        <a:rPr lang="ru-RU" sz="800" spc="-10" dirty="0">
                          <a:effectLst/>
                        </a:rPr>
                        <a:t>раздела</a:t>
                      </a:r>
                      <a:endParaRPr lang="ru-RU" sz="700" dirty="0">
                        <a:effectLst/>
                      </a:endParaRPr>
                    </a:p>
                    <a:p>
                      <a:pPr marL="70485" marR="62865" algn="just">
                        <a:spcAft>
                          <a:spcPts val="0"/>
                        </a:spcAft>
                      </a:pPr>
                      <a:r>
                        <a:rPr lang="ru-RU" sz="800" dirty="0">
                          <a:effectLst/>
                        </a:rPr>
                        <a:t>«Система языка». Предусмотреть урок обобщения материала по данной теме. Язык и речь Использовать теоретический материал и практические задания УМК Разумовская М.М., Львова С.И., Капинос В.И. (5 класс) и Львова С.И., Львов В.В. (10 </a:t>
                      </a:r>
                      <a:r>
                        <a:rPr lang="ru-RU" sz="800" dirty="0" err="1">
                          <a:effectLst/>
                        </a:rPr>
                        <a:t>кл</a:t>
                      </a:r>
                      <a:r>
                        <a:rPr lang="ru-RU" sz="800" dirty="0">
                          <a:effectLst/>
                        </a:rPr>
                        <a:t>.), ресурсы РЭШ </a:t>
                      </a:r>
                      <a:r>
                        <a:rPr lang="ru-RU" sz="800" u="sng" spc="-10" dirty="0">
                          <a:effectLst/>
                          <a:hlinkClick r:id="rId2"/>
                        </a:rPr>
                        <a:t>https://resh.edu.ru/subject/lesson/7621/start/306308/</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122477920"/>
                  </a:ext>
                </a:extLst>
              </a:tr>
              <a:tr h="232766">
                <a:tc>
                  <a:txBody>
                    <a:bodyPr/>
                    <a:lstStyle/>
                    <a:p>
                      <a:pPr marL="67945">
                        <a:lnSpc>
                          <a:spcPts val="1375"/>
                        </a:lnSpc>
                      </a:pPr>
                      <a:r>
                        <a:rPr lang="ru-RU" sz="800" spc="-10">
                          <a:effectLst/>
                        </a:rPr>
                        <a:t>Текст</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nSpc>
                          <a:spcPts val="1375"/>
                        </a:lnSpc>
                      </a:pPr>
                      <a:r>
                        <a:rPr lang="ru-RU" sz="800">
                          <a:effectLst/>
                        </a:rPr>
                        <a:t>Перенести</a:t>
                      </a:r>
                      <a:r>
                        <a:rPr lang="ru-RU" sz="800" spc="125">
                          <a:effectLst/>
                        </a:rPr>
                        <a:t>  </a:t>
                      </a:r>
                      <a:r>
                        <a:rPr lang="ru-RU" sz="800">
                          <a:effectLst/>
                        </a:rPr>
                        <a:t>из</a:t>
                      </a:r>
                      <a:r>
                        <a:rPr lang="ru-RU" sz="800" spc="130">
                          <a:effectLst/>
                        </a:rPr>
                        <a:t>  </a:t>
                      </a:r>
                      <a:r>
                        <a:rPr lang="ru-RU" sz="800">
                          <a:effectLst/>
                        </a:rPr>
                        <a:t>6-го</a:t>
                      </a:r>
                      <a:r>
                        <a:rPr lang="ru-RU" sz="800" spc="125">
                          <a:effectLst/>
                        </a:rPr>
                        <a:t>  </a:t>
                      </a:r>
                      <a:r>
                        <a:rPr lang="ru-RU" sz="800">
                          <a:effectLst/>
                        </a:rPr>
                        <a:t>класса:</a:t>
                      </a:r>
                      <a:r>
                        <a:rPr lang="ru-RU" sz="800" spc="140">
                          <a:effectLst/>
                        </a:rPr>
                        <a:t>  </a:t>
                      </a:r>
                      <a:r>
                        <a:rPr lang="ru-RU" sz="800">
                          <a:effectLst/>
                        </a:rPr>
                        <a:t>«Рассуждение»,</a:t>
                      </a:r>
                      <a:r>
                        <a:rPr lang="ru-RU" sz="800" spc="140">
                          <a:effectLst/>
                        </a:rPr>
                        <a:t>  </a:t>
                      </a:r>
                      <a:r>
                        <a:rPr lang="ru-RU" sz="800">
                          <a:effectLst/>
                        </a:rPr>
                        <a:t>«Рассказ</a:t>
                      </a:r>
                      <a:r>
                        <a:rPr lang="ru-RU" sz="800" spc="125">
                          <a:effectLst/>
                        </a:rPr>
                        <a:t>  </a:t>
                      </a:r>
                      <a:r>
                        <a:rPr lang="ru-RU" sz="800">
                          <a:effectLst/>
                        </a:rPr>
                        <a:t>на</a:t>
                      </a:r>
                      <a:r>
                        <a:rPr lang="ru-RU" sz="800" spc="125">
                          <a:effectLst/>
                        </a:rPr>
                        <a:t>  </a:t>
                      </a:r>
                      <a:r>
                        <a:rPr lang="ru-RU" sz="800">
                          <a:effectLst/>
                        </a:rPr>
                        <a:t>основе</a:t>
                      </a:r>
                      <a:r>
                        <a:rPr lang="ru-RU" sz="800" spc="135">
                          <a:effectLst/>
                        </a:rPr>
                        <a:t>  </a:t>
                      </a:r>
                      <a:r>
                        <a:rPr lang="ru-RU" sz="800">
                          <a:effectLst/>
                        </a:rPr>
                        <a:t>услышанного»,</a:t>
                      </a:r>
                      <a:r>
                        <a:rPr lang="ru-RU" sz="800" spc="125">
                          <a:effectLst/>
                        </a:rPr>
                        <a:t>  </a:t>
                      </a:r>
                      <a:r>
                        <a:rPr lang="ru-RU" sz="800">
                          <a:effectLst/>
                        </a:rPr>
                        <a:t>ресурсы</a:t>
                      </a:r>
                      <a:r>
                        <a:rPr lang="ru-RU" sz="800" spc="125">
                          <a:effectLst/>
                        </a:rPr>
                        <a:t>  </a:t>
                      </a:r>
                      <a:r>
                        <a:rPr lang="ru-RU" sz="800" spc="-25">
                          <a:effectLst/>
                        </a:rPr>
                        <a:t>РЭШ</a:t>
                      </a:r>
                      <a:endParaRPr lang="ru-RU" sz="700">
                        <a:effectLst/>
                      </a:endParaRPr>
                    </a:p>
                    <a:p>
                      <a:pPr marL="70485">
                        <a:lnSpc>
                          <a:spcPts val="1285"/>
                        </a:lnSpc>
                      </a:pPr>
                      <a:r>
                        <a:rPr lang="ru-RU" sz="800" u="sng" spc="-10">
                          <a:effectLst/>
                          <a:hlinkClick r:id="rId3"/>
                        </a:rPr>
                        <a:t>https://resh.edu.ru/subject/lesson/7624/start/267756/</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56567939"/>
                  </a:ext>
                </a:extLst>
              </a:tr>
              <a:tr h="353163">
                <a:tc>
                  <a:txBody>
                    <a:bodyPr/>
                    <a:lstStyle/>
                    <a:p>
                      <a:pPr marL="67945" marR="62230">
                        <a:tabLst>
                          <a:tab pos="1336040" algn="l"/>
                        </a:tabLst>
                      </a:pPr>
                      <a:r>
                        <a:rPr lang="ru-RU" sz="800" spc="-10">
                          <a:effectLst/>
                        </a:rPr>
                        <a:t>Функциональные</a:t>
                      </a:r>
                      <a:r>
                        <a:rPr lang="ru-RU" sz="800">
                          <a:effectLst/>
                        </a:rPr>
                        <a:t>	</a:t>
                      </a:r>
                      <a:r>
                        <a:rPr lang="ru-RU" sz="800" spc="-10">
                          <a:effectLst/>
                        </a:rPr>
                        <a:t>разновидности языка</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r>
                        <a:rPr lang="ru-RU" sz="800">
                          <a:effectLst/>
                        </a:rPr>
                        <a:t>Использовать теоретический материал и практические задания УМК Разумовская М.М., Львова С.И., Капинос В.И. (5 класс), и ресурсы РЭШ </a:t>
                      </a:r>
                      <a:r>
                        <a:rPr lang="ru-RU" sz="800" u="sng">
                          <a:effectLst/>
                          <a:hlinkClick r:id="rId4"/>
                        </a:rPr>
                        <a:t>https://resh.edu.ru/subject/lesson/7621/start/306308</a:t>
                      </a:r>
                      <a:endParaRPr lang="ru-RU" sz="700">
                        <a:effectLst/>
                      </a:endParaRPr>
                    </a:p>
                    <a:p>
                      <a:pPr marL="70485">
                        <a:lnSpc>
                          <a:spcPts val="1285"/>
                        </a:lnSpc>
                      </a:pPr>
                      <a:r>
                        <a:rPr lang="ru-RU" sz="800">
                          <a:effectLst/>
                        </a:rPr>
                        <a:t>/ </a:t>
                      </a:r>
                      <a:r>
                        <a:rPr lang="ru-RU" sz="800" u="sng" spc="-10">
                          <a:effectLst/>
                          <a:hlinkClick r:id="rId5"/>
                        </a:rPr>
                        <a:t>https://resh.edu.ru/subject/lesson/7622/start/311655/</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486754673"/>
                  </a:ext>
                </a:extLst>
              </a:tr>
              <a:tr h="476516">
                <a:tc>
                  <a:txBody>
                    <a:bodyPr/>
                    <a:lstStyle/>
                    <a:p>
                      <a:pPr marL="67945">
                        <a:lnSpc>
                          <a:spcPts val="1375"/>
                        </a:lnSpc>
                      </a:pPr>
                      <a:r>
                        <a:rPr lang="ru-RU" sz="800">
                          <a:effectLst/>
                        </a:rPr>
                        <a:t>Фонетика.</a:t>
                      </a:r>
                      <a:r>
                        <a:rPr lang="ru-RU" sz="800" spc="-30">
                          <a:effectLst/>
                        </a:rPr>
                        <a:t> </a:t>
                      </a:r>
                      <a:r>
                        <a:rPr lang="ru-RU" sz="800">
                          <a:effectLst/>
                        </a:rPr>
                        <a:t>Графика.</a:t>
                      </a:r>
                      <a:r>
                        <a:rPr lang="ru-RU" sz="800" spc="-25">
                          <a:effectLst/>
                        </a:rPr>
                        <a:t> </a:t>
                      </a:r>
                      <a:r>
                        <a:rPr lang="ru-RU" sz="800" spc="-10">
                          <a:effectLst/>
                        </a:rPr>
                        <a:t>Орфоэпия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nSpc>
                          <a:spcPts val="1375"/>
                        </a:lnSpc>
                      </a:pPr>
                      <a:r>
                        <a:rPr lang="ru-RU" sz="800">
                          <a:effectLst/>
                        </a:rPr>
                        <a:t>Использовать</a:t>
                      </a:r>
                      <a:r>
                        <a:rPr lang="ru-RU" sz="800" spc="360">
                          <a:effectLst/>
                        </a:rPr>
                        <a:t> </a:t>
                      </a:r>
                      <a:r>
                        <a:rPr lang="ru-RU" sz="800">
                          <a:effectLst/>
                        </a:rPr>
                        <a:t>материал:</a:t>
                      </a:r>
                      <a:r>
                        <a:rPr lang="ru-RU" sz="800" spc="355">
                          <a:effectLst/>
                        </a:rPr>
                        <a:t> </a:t>
                      </a:r>
                      <a:r>
                        <a:rPr lang="ru-RU" sz="800">
                          <a:effectLst/>
                        </a:rPr>
                        <a:t>О</a:t>
                      </a:r>
                      <a:r>
                        <a:rPr lang="ru-RU" sz="800" spc="350">
                          <a:effectLst/>
                        </a:rPr>
                        <a:t> </a:t>
                      </a:r>
                      <a:r>
                        <a:rPr lang="ru-RU" sz="800">
                          <a:effectLst/>
                        </a:rPr>
                        <a:t>выразительных</a:t>
                      </a:r>
                      <a:r>
                        <a:rPr lang="ru-RU" sz="800" spc="350">
                          <a:effectLst/>
                        </a:rPr>
                        <a:t> </a:t>
                      </a:r>
                      <a:r>
                        <a:rPr lang="ru-RU" sz="800">
                          <a:effectLst/>
                        </a:rPr>
                        <a:t>ресурсах</a:t>
                      </a:r>
                      <a:r>
                        <a:rPr lang="ru-RU" sz="800" spc="365">
                          <a:effectLst/>
                        </a:rPr>
                        <a:t> </a:t>
                      </a:r>
                      <a:r>
                        <a:rPr lang="ru-RU" sz="800">
                          <a:effectLst/>
                        </a:rPr>
                        <a:t>соответствующего</a:t>
                      </a:r>
                      <a:r>
                        <a:rPr lang="ru-RU" sz="800" spc="370">
                          <a:effectLst/>
                        </a:rPr>
                        <a:t> </a:t>
                      </a:r>
                      <a:r>
                        <a:rPr lang="ru-RU" sz="800">
                          <a:effectLst/>
                        </a:rPr>
                        <a:t>уровня</a:t>
                      </a:r>
                      <a:r>
                        <a:rPr lang="ru-RU" sz="800" spc="360">
                          <a:effectLst/>
                        </a:rPr>
                        <a:t> </a:t>
                      </a:r>
                      <a:r>
                        <a:rPr lang="ru-RU" sz="800">
                          <a:effectLst/>
                        </a:rPr>
                        <a:t>языка</a:t>
                      </a:r>
                      <a:r>
                        <a:rPr lang="ru-RU" sz="800" spc="355">
                          <a:effectLst/>
                        </a:rPr>
                        <a:t> </a:t>
                      </a:r>
                      <a:r>
                        <a:rPr lang="ru-RU" sz="800">
                          <a:effectLst/>
                        </a:rPr>
                        <a:t>–</a:t>
                      </a:r>
                      <a:r>
                        <a:rPr lang="ru-RU" sz="800" spc="365">
                          <a:effectLst/>
                        </a:rPr>
                        <a:t> </a:t>
                      </a:r>
                      <a:r>
                        <a:rPr lang="ru-RU" sz="800">
                          <a:effectLst/>
                        </a:rPr>
                        <a:t>И.</a:t>
                      </a:r>
                      <a:r>
                        <a:rPr lang="ru-RU" sz="800" spc="355">
                          <a:effectLst/>
                        </a:rPr>
                        <a:t> </a:t>
                      </a:r>
                      <a:r>
                        <a:rPr lang="ru-RU" sz="800" spc="-10">
                          <a:effectLst/>
                        </a:rPr>
                        <a:t>Голуб</a:t>
                      </a:r>
                      <a:endParaRPr lang="ru-RU" sz="700">
                        <a:effectLst/>
                      </a:endParaRPr>
                    </a:p>
                    <a:p>
                      <a:pPr marL="70485"/>
                      <a:r>
                        <a:rPr lang="ru-RU" sz="800">
                          <a:effectLst/>
                        </a:rPr>
                        <a:t>«Стилистика</a:t>
                      </a:r>
                      <a:r>
                        <a:rPr lang="ru-RU" sz="800" spc="-45">
                          <a:effectLst/>
                        </a:rPr>
                        <a:t> </a:t>
                      </a:r>
                      <a:r>
                        <a:rPr lang="ru-RU" sz="800">
                          <a:effectLst/>
                        </a:rPr>
                        <a:t>русского</a:t>
                      </a:r>
                      <a:r>
                        <a:rPr lang="ru-RU" sz="800" spc="-35">
                          <a:effectLst/>
                        </a:rPr>
                        <a:t> </a:t>
                      </a:r>
                      <a:r>
                        <a:rPr lang="ru-RU" sz="800">
                          <a:effectLst/>
                        </a:rPr>
                        <a:t>языка»</a:t>
                      </a:r>
                      <a:r>
                        <a:rPr lang="ru-RU" sz="800" spc="-55">
                          <a:effectLst/>
                        </a:rPr>
                        <a:t> </a:t>
                      </a:r>
                      <a:r>
                        <a:rPr lang="ru-RU" sz="800" u="sng">
                          <a:effectLst/>
                          <a:hlinkClick r:id="rId6"/>
                        </a:rPr>
                        <a:t>https://urait.ru/viewer/stilistika-russkogo-yazyka-</a:t>
                      </a:r>
                      <a:r>
                        <a:rPr lang="ru-RU" sz="800" u="sng" spc="-10">
                          <a:effectLst/>
                          <a:hlinkClick r:id="rId6"/>
                        </a:rPr>
                        <a:t>511649#page/1</a:t>
                      </a:r>
                      <a:endParaRPr lang="ru-RU" sz="700">
                        <a:effectLst/>
                      </a:endParaRPr>
                    </a:p>
                    <a:p>
                      <a:pPr marL="70485">
                        <a:lnSpc>
                          <a:spcPts val="1350"/>
                        </a:lnSpc>
                      </a:pPr>
                      <a:r>
                        <a:rPr lang="ru-RU" sz="800">
                          <a:effectLst/>
                        </a:rPr>
                        <a:t>О вопросах правописания – Д.Э. Розенталь «Справочник по орфографии, пунктуации и литературной правке» </a:t>
                      </a:r>
                      <a:r>
                        <a:rPr lang="ru-RU" sz="800" u="sng">
                          <a:effectLst/>
                          <a:hlinkClick r:id="rId7"/>
                        </a:rPr>
                        <a:t>http://www.rosental-book.ru/</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863948704"/>
                  </a:ext>
                </a:extLst>
              </a:tr>
              <a:tr h="236568">
                <a:tc>
                  <a:txBody>
                    <a:bodyPr/>
                    <a:lstStyle/>
                    <a:p>
                      <a:pPr marL="67945">
                        <a:spcBef>
                          <a:spcPts val="5"/>
                        </a:spcBef>
                      </a:pPr>
                      <a:r>
                        <a:rPr lang="ru-RU" sz="800" spc="-10">
                          <a:effectLst/>
                        </a:rPr>
                        <a:t>Орфография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nSpc>
                          <a:spcPts val="1350"/>
                        </a:lnSpc>
                      </a:pPr>
                      <a:r>
                        <a:rPr lang="ru-RU" sz="800">
                          <a:effectLst/>
                        </a:rPr>
                        <a:t>О вопросах правописания – Д.Э. Розенталь «Справочник по орфографии, пунктуации и литературной правке» </a:t>
                      </a:r>
                      <a:r>
                        <a:rPr lang="ru-RU" sz="800" u="sng">
                          <a:effectLst/>
                          <a:hlinkClick r:id="rId7"/>
                        </a:rPr>
                        <a:t>http://www.rosental-book.ru/</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051664521"/>
                  </a:ext>
                </a:extLst>
              </a:tr>
              <a:tr h="236568">
                <a:tc>
                  <a:txBody>
                    <a:bodyPr/>
                    <a:lstStyle/>
                    <a:p>
                      <a:pPr marL="67945">
                        <a:lnSpc>
                          <a:spcPts val="1375"/>
                        </a:lnSpc>
                      </a:pPr>
                      <a:r>
                        <a:rPr lang="ru-RU" sz="800" spc="-10">
                          <a:effectLst/>
                        </a:rPr>
                        <a:t>Лексикология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nSpc>
                          <a:spcPts val="1380"/>
                        </a:lnSpc>
                      </a:pPr>
                      <a:r>
                        <a:rPr lang="ru-RU" sz="800">
                          <a:effectLst/>
                        </a:rPr>
                        <a:t>Использовать теоретический материал и практические задания УМК Разумовская М.М., Львова С.И., Капинос В.И. (5 класс), ресурсы РЭШ: </a:t>
                      </a:r>
                      <a:r>
                        <a:rPr lang="ru-RU" sz="800" u="sng">
                          <a:effectLst/>
                          <a:hlinkClick r:id="rId8"/>
                        </a:rPr>
                        <a:t>https://resh.edu.ru/subject/lesson/7671/start/306618</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08236589"/>
                  </a:ext>
                </a:extLst>
              </a:tr>
              <a:tr h="116594">
                <a:tc>
                  <a:txBody>
                    <a:bodyPr/>
                    <a:lstStyle/>
                    <a:p>
                      <a:pPr marL="67945">
                        <a:lnSpc>
                          <a:spcPts val="1280"/>
                        </a:lnSpc>
                      </a:pPr>
                      <a:r>
                        <a:rPr lang="ru-RU" sz="800">
                          <a:effectLst/>
                        </a:rPr>
                        <a:t>Морфемика.</a:t>
                      </a:r>
                      <a:r>
                        <a:rPr lang="ru-RU" sz="800" spc="-15">
                          <a:effectLst/>
                        </a:rPr>
                        <a:t> </a:t>
                      </a:r>
                      <a:r>
                        <a:rPr lang="ru-RU" sz="800" spc="-10">
                          <a:effectLst/>
                        </a:rPr>
                        <a:t>Орфография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a:lnSpc>
                          <a:spcPts val="1280"/>
                        </a:lnSpc>
                      </a:pPr>
                      <a:r>
                        <a:rPr lang="ru-RU" sz="800">
                          <a:effectLst/>
                        </a:rPr>
                        <a:t>Перенести</a:t>
                      </a:r>
                      <a:r>
                        <a:rPr lang="ru-RU" sz="800" spc="-15">
                          <a:effectLst/>
                        </a:rPr>
                        <a:t> </a:t>
                      </a:r>
                      <a:r>
                        <a:rPr lang="ru-RU" sz="800">
                          <a:effectLst/>
                        </a:rPr>
                        <a:t>из</a:t>
                      </a:r>
                      <a:r>
                        <a:rPr lang="ru-RU" sz="800" spc="-10">
                          <a:effectLst/>
                        </a:rPr>
                        <a:t> </a:t>
                      </a:r>
                      <a:r>
                        <a:rPr lang="ru-RU" sz="800">
                          <a:effectLst/>
                        </a:rPr>
                        <a:t>6</a:t>
                      </a:r>
                      <a:r>
                        <a:rPr lang="ru-RU" sz="800" spc="-10">
                          <a:effectLst/>
                        </a:rPr>
                        <a:t> </a:t>
                      </a:r>
                      <a:r>
                        <a:rPr lang="ru-RU" sz="800">
                          <a:effectLst/>
                        </a:rPr>
                        <a:t>класса</a:t>
                      </a:r>
                      <a:r>
                        <a:rPr lang="ru-RU" sz="800" spc="-10">
                          <a:effectLst/>
                        </a:rPr>
                        <a:t> </a:t>
                      </a:r>
                      <a:r>
                        <a:rPr lang="ru-RU" sz="800">
                          <a:effectLst/>
                        </a:rPr>
                        <a:t>тему</a:t>
                      </a:r>
                      <a:r>
                        <a:rPr lang="ru-RU" sz="800" spc="-15">
                          <a:effectLst/>
                        </a:rPr>
                        <a:t> </a:t>
                      </a:r>
                      <a:r>
                        <a:rPr lang="ru-RU" sz="800">
                          <a:effectLst/>
                        </a:rPr>
                        <a:t>«Правописание</a:t>
                      </a:r>
                      <a:r>
                        <a:rPr lang="ru-RU" sz="800" spc="-15">
                          <a:effectLst/>
                        </a:rPr>
                        <a:t> </a:t>
                      </a:r>
                      <a:r>
                        <a:rPr lang="ru-RU" sz="800">
                          <a:effectLst/>
                        </a:rPr>
                        <a:t>ы</a:t>
                      </a:r>
                      <a:r>
                        <a:rPr lang="ru-RU" sz="800" spc="5">
                          <a:effectLst/>
                        </a:rPr>
                        <a:t> </a:t>
                      </a:r>
                      <a:r>
                        <a:rPr lang="ru-RU" sz="800">
                          <a:effectLst/>
                        </a:rPr>
                        <a:t>–</a:t>
                      </a:r>
                      <a:r>
                        <a:rPr lang="ru-RU" sz="800" spc="-10">
                          <a:effectLst/>
                        </a:rPr>
                        <a:t> </a:t>
                      </a:r>
                      <a:r>
                        <a:rPr lang="ru-RU" sz="800">
                          <a:effectLst/>
                        </a:rPr>
                        <a:t>и</a:t>
                      </a:r>
                      <a:r>
                        <a:rPr lang="ru-RU" sz="800" spc="-10">
                          <a:effectLst/>
                        </a:rPr>
                        <a:t> </a:t>
                      </a:r>
                      <a:r>
                        <a:rPr lang="ru-RU" sz="800">
                          <a:effectLst/>
                        </a:rPr>
                        <a:t>после</a:t>
                      </a:r>
                      <a:r>
                        <a:rPr lang="ru-RU" sz="800" spc="-10">
                          <a:effectLst/>
                        </a:rPr>
                        <a:t> приставок»</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199247577"/>
                  </a:ext>
                </a:extLst>
              </a:tr>
              <a:tr h="827989">
                <a:tc>
                  <a:txBody>
                    <a:bodyPr/>
                    <a:lstStyle/>
                    <a:p>
                      <a:pPr marL="67945" marR="63500">
                        <a:tabLst>
                          <a:tab pos="1144905" algn="l"/>
                          <a:tab pos="1961515" algn="l"/>
                        </a:tabLst>
                      </a:pPr>
                      <a:r>
                        <a:rPr lang="ru-RU" sz="800" spc="-10">
                          <a:effectLst/>
                        </a:rPr>
                        <a:t>Морфология.</a:t>
                      </a:r>
                      <a:r>
                        <a:rPr lang="ru-RU" sz="800">
                          <a:effectLst/>
                        </a:rPr>
                        <a:t>	</a:t>
                      </a:r>
                      <a:r>
                        <a:rPr lang="ru-RU" sz="800" spc="-10">
                          <a:effectLst/>
                        </a:rPr>
                        <a:t>Культура</a:t>
                      </a:r>
                      <a:r>
                        <a:rPr lang="ru-RU" sz="800">
                          <a:effectLst/>
                        </a:rPr>
                        <a:t>	</a:t>
                      </a:r>
                      <a:r>
                        <a:rPr lang="ru-RU" sz="800" spc="-20">
                          <a:effectLst/>
                        </a:rPr>
                        <a:t>речи. </a:t>
                      </a:r>
                      <a:r>
                        <a:rPr lang="ru-RU" sz="800" spc="-10">
                          <a:effectLst/>
                        </a:rPr>
                        <a:t>Орфография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70485" marR="57785" algn="just">
                        <a:lnSpc>
                          <a:spcPts val="1380"/>
                        </a:lnSpc>
                        <a:spcAft>
                          <a:spcPts val="0"/>
                        </a:spcAft>
                      </a:pPr>
                      <a:r>
                        <a:rPr lang="ru-RU" sz="800" dirty="0">
                          <a:effectLst/>
                        </a:rPr>
                        <a:t>Предусмотреть обсуждение материала на уроке обобщения и систематизации знаний. Имя существительное. Перенести из 6-го класса темы: «Разносклоняемые имена существительные. Буква е в суффиксе -ен- существительных на –</a:t>
                      </a:r>
                      <a:r>
                        <a:rPr lang="ru-RU" sz="800" dirty="0" err="1">
                          <a:effectLst/>
                        </a:rPr>
                        <a:t>мя</a:t>
                      </a:r>
                      <a:r>
                        <a:rPr lang="ru-RU" sz="800" dirty="0">
                          <a:effectLst/>
                        </a:rPr>
                        <a:t>», «Несклоняемые имена существительные. Род несклоняемых имён существительных», «Имена существительные общего рода», «Слитное и раздельное</a:t>
                      </a:r>
                      <a:r>
                        <a:rPr lang="ru-RU" sz="800" spc="-20" dirty="0">
                          <a:effectLst/>
                        </a:rPr>
                        <a:t> </a:t>
                      </a:r>
                      <a:r>
                        <a:rPr lang="ru-RU" sz="800" dirty="0">
                          <a:effectLst/>
                        </a:rPr>
                        <a:t>написание</a:t>
                      </a:r>
                      <a:r>
                        <a:rPr lang="ru-RU" sz="800" spc="-20" dirty="0">
                          <a:effectLst/>
                        </a:rPr>
                        <a:t> </a:t>
                      </a:r>
                      <a:r>
                        <a:rPr lang="ru-RU" sz="800" dirty="0">
                          <a:effectLst/>
                        </a:rPr>
                        <a:t>не</a:t>
                      </a:r>
                      <a:r>
                        <a:rPr lang="ru-RU" sz="800" spc="-20" dirty="0">
                          <a:effectLst/>
                        </a:rPr>
                        <a:t> </a:t>
                      </a:r>
                      <a:r>
                        <a:rPr lang="ru-RU" sz="800" dirty="0">
                          <a:effectLst/>
                        </a:rPr>
                        <a:t>с</a:t>
                      </a:r>
                      <a:r>
                        <a:rPr lang="ru-RU" sz="800" spc="-20" dirty="0">
                          <a:effectLst/>
                        </a:rPr>
                        <a:t> </a:t>
                      </a:r>
                      <a:r>
                        <a:rPr lang="ru-RU" sz="800" dirty="0">
                          <a:effectLst/>
                        </a:rPr>
                        <a:t>именами</a:t>
                      </a:r>
                      <a:r>
                        <a:rPr lang="ru-RU" sz="800" spc="-15" dirty="0">
                          <a:effectLst/>
                        </a:rPr>
                        <a:t> </a:t>
                      </a:r>
                      <a:r>
                        <a:rPr lang="ru-RU" sz="800" dirty="0">
                          <a:effectLst/>
                        </a:rPr>
                        <a:t>существительными», «Буквы</a:t>
                      </a:r>
                      <a:r>
                        <a:rPr lang="ru-RU" sz="800" spc="-10" dirty="0">
                          <a:effectLst/>
                        </a:rPr>
                        <a:t> </a:t>
                      </a:r>
                      <a:r>
                        <a:rPr lang="ru-RU" sz="800" dirty="0">
                          <a:effectLst/>
                        </a:rPr>
                        <a:t>ч</a:t>
                      </a:r>
                      <a:r>
                        <a:rPr lang="ru-RU" sz="800" spc="-20" dirty="0">
                          <a:effectLst/>
                        </a:rPr>
                        <a:t> </a:t>
                      </a:r>
                      <a:r>
                        <a:rPr lang="ru-RU" sz="800" dirty="0">
                          <a:effectLst/>
                        </a:rPr>
                        <a:t>и</a:t>
                      </a:r>
                      <a:r>
                        <a:rPr lang="ru-RU" sz="800" spc="-15" dirty="0">
                          <a:effectLst/>
                        </a:rPr>
                        <a:t> </a:t>
                      </a:r>
                      <a:r>
                        <a:rPr lang="ru-RU" sz="800" dirty="0">
                          <a:effectLst/>
                        </a:rPr>
                        <a:t>щ</a:t>
                      </a:r>
                      <a:r>
                        <a:rPr lang="ru-RU" sz="800" spc="-15" dirty="0">
                          <a:effectLst/>
                        </a:rPr>
                        <a:t> </a:t>
                      </a:r>
                      <a:r>
                        <a:rPr lang="ru-RU" sz="800" dirty="0">
                          <a:effectLst/>
                        </a:rPr>
                        <a:t>в</a:t>
                      </a:r>
                      <a:r>
                        <a:rPr lang="ru-RU" sz="800" spc="-20" dirty="0">
                          <a:effectLst/>
                        </a:rPr>
                        <a:t> </a:t>
                      </a:r>
                      <a:r>
                        <a:rPr lang="ru-RU" sz="800" dirty="0">
                          <a:effectLst/>
                        </a:rPr>
                        <a:t>суффиксе</a:t>
                      </a:r>
                      <a:r>
                        <a:rPr lang="ru-RU" sz="800" spc="-20" dirty="0">
                          <a:effectLst/>
                        </a:rPr>
                        <a:t> </a:t>
                      </a:r>
                      <a:r>
                        <a:rPr lang="ru-RU" sz="800" dirty="0">
                          <a:effectLst/>
                        </a:rPr>
                        <a:t>существительных - чик (-</a:t>
                      </a:r>
                      <a:r>
                        <a:rPr lang="ru-RU" sz="800" dirty="0" err="1">
                          <a:effectLst/>
                        </a:rPr>
                        <a:t>щик</a:t>
                      </a:r>
                      <a:r>
                        <a:rPr lang="ru-RU" sz="800" dirty="0">
                          <a:effectLst/>
                        </a:rPr>
                        <a:t>)», «Гласные о и е после шипящих в</a:t>
                      </a:r>
                      <a:r>
                        <a:rPr lang="ru-RU" sz="800" spc="-10" dirty="0">
                          <a:effectLst/>
                        </a:rPr>
                        <a:t> </a:t>
                      </a:r>
                      <a:r>
                        <a:rPr lang="ru-RU" sz="800" dirty="0">
                          <a:effectLst/>
                        </a:rPr>
                        <a:t>суффиксах существительных», «Правописание корней с чередованием</a:t>
                      </a:r>
                      <a:r>
                        <a:rPr lang="ru-RU" sz="800" spc="250" dirty="0">
                          <a:effectLst/>
                        </a:rPr>
                        <a:t> </a:t>
                      </a:r>
                      <a:r>
                        <a:rPr lang="ru-RU" sz="800" dirty="0">
                          <a:effectLst/>
                        </a:rPr>
                        <a:t>а</a:t>
                      </a:r>
                      <a:r>
                        <a:rPr lang="ru-RU" sz="800" spc="265" dirty="0">
                          <a:effectLst/>
                        </a:rPr>
                        <a:t> </a:t>
                      </a:r>
                      <a:r>
                        <a:rPr lang="ru-RU" sz="800" dirty="0">
                          <a:effectLst/>
                        </a:rPr>
                        <a:t>//</a:t>
                      </a:r>
                      <a:r>
                        <a:rPr lang="ru-RU" sz="800" spc="265" dirty="0">
                          <a:effectLst/>
                        </a:rPr>
                        <a:t> </a:t>
                      </a:r>
                      <a:r>
                        <a:rPr lang="ru-RU" sz="800" dirty="0">
                          <a:effectLst/>
                        </a:rPr>
                        <a:t>о:</a:t>
                      </a:r>
                      <a:r>
                        <a:rPr lang="ru-RU" sz="800" spc="280" dirty="0">
                          <a:effectLst/>
                        </a:rPr>
                        <a:t> </a:t>
                      </a:r>
                      <a:r>
                        <a:rPr lang="ru-RU" sz="800" dirty="0">
                          <a:effectLst/>
                        </a:rPr>
                        <a:t>-</a:t>
                      </a:r>
                      <a:r>
                        <a:rPr lang="ru-RU" sz="800" dirty="0" err="1">
                          <a:effectLst/>
                        </a:rPr>
                        <a:t>гар</a:t>
                      </a:r>
                      <a:r>
                        <a:rPr lang="ru-RU" sz="800" dirty="0">
                          <a:effectLst/>
                        </a:rPr>
                        <a:t>-</a:t>
                      </a:r>
                      <a:r>
                        <a:rPr lang="ru-RU" sz="800" spc="260" dirty="0">
                          <a:effectLst/>
                        </a:rPr>
                        <a:t> </a:t>
                      </a:r>
                      <a:r>
                        <a:rPr lang="ru-RU" sz="800" dirty="0">
                          <a:effectLst/>
                        </a:rPr>
                        <a:t>—</a:t>
                      </a:r>
                      <a:r>
                        <a:rPr lang="ru-RU" sz="800" spc="270" dirty="0">
                          <a:effectLst/>
                        </a:rPr>
                        <a:t> </a:t>
                      </a:r>
                      <a:r>
                        <a:rPr lang="ru-RU" sz="800" dirty="0">
                          <a:effectLst/>
                        </a:rPr>
                        <a:t>гор-,</a:t>
                      </a:r>
                      <a:r>
                        <a:rPr lang="ru-RU" sz="800" spc="265" dirty="0">
                          <a:effectLst/>
                        </a:rPr>
                        <a:t> </a:t>
                      </a:r>
                      <a:r>
                        <a:rPr lang="ru-RU" sz="800" dirty="0">
                          <a:effectLst/>
                        </a:rPr>
                        <a:t>-</a:t>
                      </a:r>
                      <a:r>
                        <a:rPr lang="ru-RU" sz="800" dirty="0" err="1">
                          <a:effectLst/>
                        </a:rPr>
                        <a:t>зар</a:t>
                      </a:r>
                      <a:r>
                        <a:rPr lang="ru-RU" sz="800" dirty="0">
                          <a:effectLst/>
                        </a:rPr>
                        <a:t>-</a:t>
                      </a:r>
                      <a:r>
                        <a:rPr lang="ru-RU" sz="800" spc="275" dirty="0">
                          <a:effectLst/>
                        </a:rPr>
                        <a:t> </a:t>
                      </a:r>
                      <a:r>
                        <a:rPr lang="ru-RU" sz="800" dirty="0">
                          <a:effectLst/>
                        </a:rPr>
                        <a:t>—</a:t>
                      </a:r>
                      <a:r>
                        <a:rPr lang="ru-RU" sz="800" spc="275" dirty="0">
                          <a:effectLst/>
                        </a:rPr>
                        <a:t> </a:t>
                      </a:r>
                      <a:r>
                        <a:rPr lang="ru-RU" sz="800" dirty="0">
                          <a:effectLst/>
                        </a:rPr>
                        <a:t>-</a:t>
                      </a:r>
                      <a:r>
                        <a:rPr lang="ru-RU" sz="800" dirty="0" err="1">
                          <a:effectLst/>
                        </a:rPr>
                        <a:t>зор</a:t>
                      </a:r>
                      <a:r>
                        <a:rPr lang="ru-RU" sz="800" dirty="0">
                          <a:effectLst/>
                        </a:rPr>
                        <a:t>-».</a:t>
                      </a:r>
                      <a:r>
                        <a:rPr lang="ru-RU" sz="800" spc="265" dirty="0">
                          <a:effectLst/>
                        </a:rPr>
                        <a:t> </a:t>
                      </a:r>
                      <a:r>
                        <a:rPr lang="ru-RU" sz="800" dirty="0">
                          <a:effectLst/>
                        </a:rPr>
                        <a:t>https://reshator.com/sprav/russkij-yazyk/5-11-</a:t>
                      </a:r>
                      <a:r>
                        <a:rPr lang="ru-RU" sz="800" spc="-10" dirty="0">
                          <a:effectLst/>
                        </a:rPr>
                        <a:t>klass/</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992278306"/>
                  </a:ext>
                </a:extLst>
              </a:tr>
            </a:tbl>
          </a:graphicData>
        </a:graphic>
      </p:graphicFrame>
    </p:spTree>
    <p:extLst>
      <p:ext uri="{BB962C8B-B14F-4D97-AF65-F5344CB8AC3E}">
        <p14:creationId xmlns:p14="http://schemas.microsoft.com/office/powerpoint/2010/main" val="2983109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110359" y="83827"/>
            <a:ext cx="471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RU" dirty="0"/>
              <a:t>Актуальные вопросы</a:t>
            </a:r>
            <a:endParaRPr dirty="0"/>
          </a:p>
        </p:txBody>
      </p:sp>
      <p:graphicFrame>
        <p:nvGraphicFramePr>
          <p:cNvPr id="2" name="Таблица 1">
            <a:extLst>
              <a:ext uri="{FF2B5EF4-FFF2-40B4-BE49-F238E27FC236}">
                <a16:creationId xmlns:a16="http://schemas.microsoft.com/office/drawing/2014/main" id="{FEAEFD11-8DAA-4287-85F5-49398CFA5909}"/>
              </a:ext>
            </a:extLst>
          </p:cNvPr>
          <p:cNvGraphicFramePr>
            <a:graphicFrameLocks noGrp="1"/>
          </p:cNvGraphicFramePr>
          <p:nvPr>
            <p:extLst>
              <p:ext uri="{D42A27DB-BD31-4B8C-83A1-F6EECF244321}">
                <p14:modId xmlns:p14="http://schemas.microsoft.com/office/powerpoint/2010/main" val="2323436308"/>
              </p:ext>
            </p:extLst>
          </p:nvPr>
        </p:nvGraphicFramePr>
        <p:xfrm>
          <a:off x="110359" y="573159"/>
          <a:ext cx="8445061" cy="4198647"/>
        </p:xfrm>
        <a:graphic>
          <a:graphicData uri="http://schemas.openxmlformats.org/drawingml/2006/table">
            <a:tbl>
              <a:tblPr firstRow="1" firstCol="1" lastRow="1" lastCol="1" bandRow="1" bandCol="1">
                <a:tableStyleId>{7CD957F8-9816-4A50-A5F4-2CA9F9472B59}</a:tableStyleId>
              </a:tblPr>
              <a:tblGrid>
                <a:gridCol w="2005012">
                  <a:extLst>
                    <a:ext uri="{9D8B030D-6E8A-4147-A177-3AD203B41FA5}">
                      <a16:colId xmlns:a16="http://schemas.microsoft.com/office/drawing/2014/main" val="760315538"/>
                    </a:ext>
                  </a:extLst>
                </a:gridCol>
                <a:gridCol w="6440049">
                  <a:extLst>
                    <a:ext uri="{9D8B030D-6E8A-4147-A177-3AD203B41FA5}">
                      <a16:colId xmlns:a16="http://schemas.microsoft.com/office/drawing/2014/main" val="740368329"/>
                    </a:ext>
                  </a:extLst>
                </a:gridCol>
              </a:tblGrid>
              <a:tr h="295609">
                <a:tc>
                  <a:txBody>
                    <a:bodyPr/>
                    <a:lstStyle/>
                    <a:p>
                      <a:pPr marL="67945">
                        <a:lnSpc>
                          <a:spcPts val="1375"/>
                        </a:lnSpc>
                      </a:pPr>
                      <a:r>
                        <a:rPr lang="ru-RU" sz="800">
                          <a:effectLst/>
                        </a:rPr>
                        <a:t>Что</a:t>
                      </a:r>
                      <a:r>
                        <a:rPr lang="ru-RU" sz="800" spc="-10">
                          <a:effectLst/>
                        </a:rPr>
                        <a:t> </a:t>
                      </a:r>
                      <a:r>
                        <a:rPr lang="ru-RU" sz="800">
                          <a:effectLst/>
                        </a:rPr>
                        <a:t>такое</a:t>
                      </a:r>
                      <a:r>
                        <a:rPr lang="ru-RU" sz="800" spc="-10">
                          <a:effectLst/>
                        </a:rPr>
                        <a:t> </a:t>
                      </a:r>
                      <a:r>
                        <a:rPr lang="ru-RU" sz="800">
                          <a:effectLst/>
                        </a:rPr>
                        <a:t>ФОП (или</a:t>
                      </a:r>
                      <a:r>
                        <a:rPr lang="ru-RU" sz="800" spc="-15">
                          <a:effectLst/>
                        </a:rPr>
                        <a:t> </a:t>
                      </a:r>
                      <a:r>
                        <a:rPr lang="ru-RU" sz="800" spc="-20">
                          <a:effectLst/>
                        </a:rPr>
                        <a:t>ФООП)</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nSpc>
                          <a:spcPts val="1380"/>
                        </a:lnSpc>
                      </a:pPr>
                      <a:r>
                        <a:rPr lang="ru-RU" sz="800" dirty="0">
                          <a:effectLst/>
                        </a:rPr>
                        <a:t>ФОП (или ФООП) - федеральные образовательные программы. Такие программы разработали для каждого уровня образования: начального общего, основного общего и среднего общего</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139272407"/>
                  </a:ext>
                </a:extLst>
              </a:tr>
              <a:tr h="180491">
                <a:tc>
                  <a:txBody>
                    <a:bodyPr/>
                    <a:lstStyle/>
                    <a:p>
                      <a:pPr marL="67945" marR="38100">
                        <a:lnSpc>
                          <a:spcPts val="1380"/>
                        </a:lnSpc>
                      </a:pPr>
                      <a:r>
                        <a:rPr lang="ru-RU" sz="800">
                          <a:effectLst/>
                        </a:rPr>
                        <a:t>Какая</a:t>
                      </a:r>
                      <a:r>
                        <a:rPr lang="ru-RU" sz="800" spc="-60">
                          <a:effectLst/>
                        </a:rPr>
                        <a:t> </a:t>
                      </a:r>
                      <a:r>
                        <a:rPr lang="ru-RU" sz="800">
                          <a:effectLst/>
                        </a:rPr>
                        <a:t>цель</a:t>
                      </a:r>
                      <a:r>
                        <a:rPr lang="ru-RU" sz="800" spc="-60">
                          <a:effectLst/>
                        </a:rPr>
                        <a:t> </a:t>
                      </a:r>
                      <a:r>
                        <a:rPr lang="ru-RU" sz="800">
                          <a:effectLst/>
                        </a:rPr>
                        <a:t>у</a:t>
                      </a:r>
                      <a:r>
                        <a:rPr lang="ru-RU" sz="800" spc="-60">
                          <a:effectLst/>
                        </a:rPr>
                        <a:t> </a:t>
                      </a:r>
                      <a:r>
                        <a:rPr lang="ru-RU" sz="800">
                          <a:effectLst/>
                        </a:rPr>
                        <a:t>внедрения </a:t>
                      </a:r>
                      <a:r>
                        <a:rPr lang="ru-RU" sz="800" spc="-20">
                          <a:effectLst/>
                        </a:rPr>
                        <a:t>ФООП</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nSpc>
                          <a:spcPts val="1370"/>
                        </a:lnSpc>
                      </a:pPr>
                      <a:r>
                        <a:rPr lang="ru-RU" sz="800">
                          <a:effectLst/>
                        </a:rPr>
                        <a:t>Создание</a:t>
                      </a:r>
                      <a:r>
                        <a:rPr lang="ru-RU" sz="800" spc="-35">
                          <a:effectLst/>
                        </a:rPr>
                        <a:t> </a:t>
                      </a:r>
                      <a:r>
                        <a:rPr lang="ru-RU" sz="800">
                          <a:effectLst/>
                        </a:rPr>
                        <a:t>единого</a:t>
                      </a:r>
                      <a:r>
                        <a:rPr lang="ru-RU" sz="800" spc="-15">
                          <a:effectLst/>
                        </a:rPr>
                        <a:t> </a:t>
                      </a:r>
                      <a:r>
                        <a:rPr lang="ru-RU" sz="800">
                          <a:effectLst/>
                        </a:rPr>
                        <a:t>образовательного</a:t>
                      </a:r>
                      <a:r>
                        <a:rPr lang="ru-RU" sz="800" spc="-15">
                          <a:effectLst/>
                        </a:rPr>
                        <a:t> </a:t>
                      </a:r>
                      <a:r>
                        <a:rPr lang="ru-RU" sz="800">
                          <a:effectLst/>
                        </a:rPr>
                        <a:t>пространства</a:t>
                      </a:r>
                      <a:r>
                        <a:rPr lang="ru-RU" sz="800" spc="-20">
                          <a:effectLst/>
                        </a:rPr>
                        <a:t> </a:t>
                      </a:r>
                      <a:r>
                        <a:rPr lang="ru-RU" sz="800">
                          <a:effectLst/>
                        </a:rPr>
                        <a:t>во</a:t>
                      </a:r>
                      <a:r>
                        <a:rPr lang="ru-RU" sz="800" spc="-15">
                          <a:effectLst/>
                        </a:rPr>
                        <a:t> </a:t>
                      </a:r>
                      <a:r>
                        <a:rPr lang="ru-RU" sz="800">
                          <a:effectLst/>
                        </a:rPr>
                        <a:t>всей</a:t>
                      </a:r>
                      <a:r>
                        <a:rPr lang="ru-RU" sz="800" spc="-15">
                          <a:effectLst/>
                        </a:rPr>
                        <a:t> </a:t>
                      </a:r>
                      <a:r>
                        <a:rPr lang="ru-RU" sz="800" spc="-10">
                          <a:effectLst/>
                        </a:rPr>
                        <a:t>стране</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327130012"/>
                  </a:ext>
                </a:extLst>
              </a:tr>
              <a:tr h="1472885">
                <a:tc>
                  <a:txBody>
                    <a:bodyPr/>
                    <a:lstStyle/>
                    <a:p>
                      <a:pPr marL="67945">
                        <a:lnSpc>
                          <a:spcPts val="1380"/>
                        </a:lnSpc>
                      </a:pPr>
                      <a:r>
                        <a:rPr lang="ru-RU" sz="800" dirty="0">
                          <a:effectLst/>
                        </a:rPr>
                        <a:t>Что</a:t>
                      </a:r>
                      <a:r>
                        <a:rPr lang="ru-RU" sz="800" spc="-15" dirty="0">
                          <a:effectLst/>
                        </a:rPr>
                        <a:t> </a:t>
                      </a:r>
                      <a:r>
                        <a:rPr lang="ru-RU" sz="800" dirty="0">
                          <a:effectLst/>
                        </a:rPr>
                        <a:t>входит в </a:t>
                      </a:r>
                      <a:r>
                        <a:rPr lang="ru-RU" sz="800" spc="-20" dirty="0">
                          <a:effectLst/>
                        </a:rPr>
                        <a:t>ФООП</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nSpc>
                          <a:spcPts val="1375"/>
                        </a:lnSpc>
                      </a:pPr>
                      <a:r>
                        <a:rPr lang="ru-RU" sz="800" dirty="0">
                          <a:effectLst/>
                        </a:rPr>
                        <a:t>Учебно-методическая</a:t>
                      </a:r>
                      <a:r>
                        <a:rPr lang="ru-RU" sz="800" spc="-45" dirty="0">
                          <a:effectLst/>
                        </a:rPr>
                        <a:t> </a:t>
                      </a:r>
                      <a:r>
                        <a:rPr lang="ru-RU" sz="800" spc="-10" dirty="0">
                          <a:effectLst/>
                        </a:rPr>
                        <a:t>документация:</a:t>
                      </a:r>
                      <a:endParaRPr lang="ru-RU" sz="700" dirty="0">
                        <a:effectLst/>
                      </a:endParaRPr>
                    </a:p>
                    <a:p>
                      <a:pPr marL="342900" lvl="0" indent="-342900">
                        <a:lnSpc>
                          <a:spcPts val="1470"/>
                        </a:lnSpc>
                        <a:buSzPts val="1200"/>
                        <a:buFont typeface="Symbol" panose="05050102010706020507" pitchFamily="18" charset="2"/>
                        <a:buChar char=""/>
                        <a:tabLst>
                          <a:tab pos="525145" algn="l"/>
                        </a:tabLst>
                      </a:pPr>
                      <a:r>
                        <a:rPr lang="ru-RU" sz="800" spc="0" dirty="0">
                          <a:effectLst/>
                        </a:rPr>
                        <a:t>федеральные</a:t>
                      </a:r>
                      <a:r>
                        <a:rPr lang="ru-RU" sz="800" spc="-25" dirty="0">
                          <a:effectLst/>
                        </a:rPr>
                        <a:t> </a:t>
                      </a:r>
                      <a:r>
                        <a:rPr lang="ru-RU" sz="800" spc="0" dirty="0">
                          <a:effectLst/>
                        </a:rPr>
                        <a:t>учебные</a:t>
                      </a:r>
                      <a:r>
                        <a:rPr lang="ru-RU" sz="800" spc="-20" dirty="0">
                          <a:effectLst/>
                        </a:rPr>
                        <a:t> </a:t>
                      </a:r>
                      <a:r>
                        <a:rPr lang="ru-RU" sz="800" spc="-10" dirty="0">
                          <a:effectLst/>
                        </a:rPr>
                        <a:t>планы;</a:t>
                      </a:r>
                      <a:endParaRPr lang="ru-RU" sz="700" spc="0" dirty="0">
                        <a:effectLst/>
                      </a:endParaRPr>
                    </a:p>
                    <a:p>
                      <a:pPr marL="342900" lvl="0" indent="-342900">
                        <a:lnSpc>
                          <a:spcPts val="1465"/>
                        </a:lnSpc>
                        <a:buSzPts val="1200"/>
                        <a:buFont typeface="Symbol" panose="05050102010706020507" pitchFamily="18" charset="2"/>
                        <a:buChar char=""/>
                        <a:tabLst>
                          <a:tab pos="525145" algn="l"/>
                        </a:tabLst>
                      </a:pPr>
                      <a:r>
                        <a:rPr lang="ru-RU" sz="800" spc="0" dirty="0">
                          <a:effectLst/>
                        </a:rPr>
                        <a:t>федеральный</a:t>
                      </a:r>
                      <a:r>
                        <a:rPr lang="ru-RU" sz="800" spc="-25" dirty="0">
                          <a:effectLst/>
                        </a:rPr>
                        <a:t> </a:t>
                      </a:r>
                      <a:r>
                        <a:rPr lang="ru-RU" sz="800" spc="0" dirty="0">
                          <a:effectLst/>
                        </a:rPr>
                        <a:t>план</a:t>
                      </a:r>
                      <a:r>
                        <a:rPr lang="ru-RU" sz="800" spc="-20" dirty="0">
                          <a:effectLst/>
                        </a:rPr>
                        <a:t> </a:t>
                      </a:r>
                      <a:r>
                        <a:rPr lang="ru-RU" sz="800" spc="0" dirty="0">
                          <a:effectLst/>
                        </a:rPr>
                        <a:t>внеурочной</a:t>
                      </a:r>
                      <a:r>
                        <a:rPr lang="ru-RU" sz="800" spc="-20" dirty="0">
                          <a:effectLst/>
                        </a:rPr>
                        <a:t> </a:t>
                      </a:r>
                      <a:r>
                        <a:rPr lang="ru-RU" sz="800" spc="-10" dirty="0">
                          <a:effectLst/>
                        </a:rPr>
                        <a:t>деятельности;</a:t>
                      </a:r>
                      <a:endParaRPr lang="ru-RU" sz="700" spc="0" dirty="0">
                        <a:effectLst/>
                      </a:endParaRPr>
                    </a:p>
                    <a:p>
                      <a:pPr marL="342900" lvl="0" indent="-342900">
                        <a:lnSpc>
                          <a:spcPts val="1465"/>
                        </a:lnSpc>
                        <a:buSzPts val="1200"/>
                        <a:buFont typeface="Symbol" panose="05050102010706020507" pitchFamily="18" charset="2"/>
                        <a:buChar char=""/>
                        <a:tabLst>
                          <a:tab pos="525145" algn="l"/>
                        </a:tabLst>
                      </a:pPr>
                      <a:r>
                        <a:rPr lang="ru-RU" sz="800" spc="0" dirty="0">
                          <a:effectLst/>
                        </a:rPr>
                        <a:t>федеральный</a:t>
                      </a:r>
                      <a:r>
                        <a:rPr lang="ru-RU" sz="800" spc="-30" dirty="0">
                          <a:effectLst/>
                        </a:rPr>
                        <a:t> </a:t>
                      </a:r>
                      <a:r>
                        <a:rPr lang="ru-RU" sz="800" spc="0" dirty="0">
                          <a:effectLst/>
                        </a:rPr>
                        <a:t>календарный</a:t>
                      </a:r>
                      <a:r>
                        <a:rPr lang="ru-RU" sz="800" spc="-25" dirty="0">
                          <a:effectLst/>
                        </a:rPr>
                        <a:t> </a:t>
                      </a:r>
                      <a:r>
                        <a:rPr lang="ru-RU" sz="800" spc="0" dirty="0">
                          <a:effectLst/>
                        </a:rPr>
                        <a:t>учебный</a:t>
                      </a:r>
                      <a:r>
                        <a:rPr lang="ru-RU" sz="800" spc="-25" dirty="0">
                          <a:effectLst/>
                        </a:rPr>
                        <a:t> </a:t>
                      </a:r>
                      <a:r>
                        <a:rPr lang="ru-RU" sz="800" spc="-10" dirty="0">
                          <a:effectLst/>
                        </a:rPr>
                        <a:t>график,</a:t>
                      </a:r>
                      <a:endParaRPr lang="ru-RU" sz="700" spc="0" dirty="0">
                        <a:effectLst/>
                      </a:endParaRPr>
                    </a:p>
                    <a:p>
                      <a:pPr marL="342900" lvl="0" indent="-342900">
                        <a:lnSpc>
                          <a:spcPts val="1465"/>
                        </a:lnSpc>
                        <a:buSzPts val="1200"/>
                        <a:buFont typeface="Symbol" panose="05050102010706020507" pitchFamily="18" charset="2"/>
                        <a:buChar char=""/>
                        <a:tabLst>
                          <a:tab pos="525145" algn="l"/>
                        </a:tabLst>
                      </a:pPr>
                      <a:r>
                        <a:rPr lang="ru-RU" sz="800" spc="0" dirty="0">
                          <a:effectLst/>
                        </a:rPr>
                        <a:t>федеральный</a:t>
                      </a:r>
                      <a:r>
                        <a:rPr lang="ru-RU" sz="800" spc="-35" dirty="0">
                          <a:effectLst/>
                        </a:rPr>
                        <a:t> </a:t>
                      </a:r>
                      <a:r>
                        <a:rPr lang="ru-RU" sz="800" spc="0" dirty="0">
                          <a:effectLst/>
                        </a:rPr>
                        <a:t>календарный</a:t>
                      </a:r>
                      <a:r>
                        <a:rPr lang="ru-RU" sz="800" spc="-30" dirty="0">
                          <a:effectLst/>
                        </a:rPr>
                        <a:t> </a:t>
                      </a:r>
                      <a:r>
                        <a:rPr lang="ru-RU" sz="800" spc="0" dirty="0">
                          <a:effectLst/>
                        </a:rPr>
                        <a:t>план</a:t>
                      </a:r>
                      <a:r>
                        <a:rPr lang="ru-RU" sz="800" spc="-30" dirty="0">
                          <a:effectLst/>
                        </a:rPr>
                        <a:t> </a:t>
                      </a:r>
                      <a:r>
                        <a:rPr lang="ru-RU" sz="800" spc="0" dirty="0">
                          <a:effectLst/>
                        </a:rPr>
                        <a:t>воспитательной</a:t>
                      </a:r>
                      <a:r>
                        <a:rPr lang="ru-RU" sz="800" spc="-30" dirty="0">
                          <a:effectLst/>
                        </a:rPr>
                        <a:t> </a:t>
                      </a:r>
                      <a:r>
                        <a:rPr lang="ru-RU" sz="800" spc="-10" dirty="0">
                          <a:effectLst/>
                        </a:rPr>
                        <a:t>работы;</a:t>
                      </a:r>
                      <a:endParaRPr lang="ru-RU" sz="700" spc="0" dirty="0">
                        <a:effectLst/>
                      </a:endParaRPr>
                    </a:p>
                    <a:p>
                      <a:pPr marL="342900" lvl="0" indent="-342900">
                        <a:lnSpc>
                          <a:spcPts val="1465"/>
                        </a:lnSpc>
                        <a:buSzPts val="1200"/>
                        <a:buFont typeface="Symbol" panose="05050102010706020507" pitchFamily="18" charset="2"/>
                        <a:buChar char=""/>
                        <a:tabLst>
                          <a:tab pos="525145" algn="l"/>
                        </a:tabLst>
                      </a:pPr>
                      <a:r>
                        <a:rPr lang="ru-RU" sz="800" spc="0" dirty="0">
                          <a:effectLst/>
                        </a:rPr>
                        <a:t>федеральная</a:t>
                      </a:r>
                      <a:r>
                        <a:rPr lang="ru-RU" sz="800" spc="-15" dirty="0">
                          <a:effectLst/>
                        </a:rPr>
                        <a:t> </a:t>
                      </a:r>
                      <a:r>
                        <a:rPr lang="ru-RU" sz="800" spc="0" dirty="0">
                          <a:effectLst/>
                        </a:rPr>
                        <a:t>рабочая</a:t>
                      </a:r>
                      <a:r>
                        <a:rPr lang="ru-RU" sz="800" spc="-15" dirty="0">
                          <a:effectLst/>
                        </a:rPr>
                        <a:t> </a:t>
                      </a:r>
                      <a:r>
                        <a:rPr lang="ru-RU" sz="800" spc="0" dirty="0">
                          <a:effectLst/>
                        </a:rPr>
                        <a:t>программа</a:t>
                      </a:r>
                      <a:r>
                        <a:rPr lang="ru-RU" sz="800" spc="-5" dirty="0">
                          <a:effectLst/>
                        </a:rPr>
                        <a:t> </a:t>
                      </a:r>
                      <a:r>
                        <a:rPr lang="ru-RU" sz="800" spc="-10" dirty="0">
                          <a:effectLst/>
                        </a:rPr>
                        <a:t>воспитания;</a:t>
                      </a:r>
                      <a:endParaRPr lang="ru-RU" sz="700" spc="0" dirty="0">
                        <a:effectLst/>
                      </a:endParaRPr>
                    </a:p>
                    <a:p>
                      <a:pPr marL="342900" lvl="0" indent="-342900">
                        <a:lnSpc>
                          <a:spcPts val="1465"/>
                        </a:lnSpc>
                        <a:spcBef>
                          <a:spcPts val="5"/>
                        </a:spcBef>
                        <a:spcAft>
                          <a:spcPts val="0"/>
                        </a:spcAft>
                        <a:buSzPts val="1200"/>
                        <a:buFont typeface="Symbol" panose="05050102010706020507" pitchFamily="18" charset="2"/>
                        <a:buChar char=""/>
                        <a:tabLst>
                          <a:tab pos="525145" algn="l"/>
                        </a:tabLst>
                      </a:pPr>
                      <a:r>
                        <a:rPr lang="ru-RU" sz="800" spc="0" dirty="0">
                          <a:effectLst/>
                        </a:rPr>
                        <a:t>федеральные</a:t>
                      </a:r>
                      <a:r>
                        <a:rPr lang="ru-RU" sz="800" spc="-30" dirty="0">
                          <a:effectLst/>
                        </a:rPr>
                        <a:t> </a:t>
                      </a:r>
                      <a:r>
                        <a:rPr lang="ru-RU" sz="800" spc="0" dirty="0">
                          <a:effectLst/>
                        </a:rPr>
                        <a:t>рабочие</a:t>
                      </a:r>
                      <a:r>
                        <a:rPr lang="ru-RU" sz="800" spc="-15" dirty="0">
                          <a:effectLst/>
                        </a:rPr>
                        <a:t> </a:t>
                      </a:r>
                      <a:r>
                        <a:rPr lang="ru-RU" sz="800" spc="0" dirty="0">
                          <a:effectLst/>
                        </a:rPr>
                        <a:t>программы</a:t>
                      </a:r>
                      <a:r>
                        <a:rPr lang="ru-RU" sz="800" spc="5" dirty="0">
                          <a:effectLst/>
                        </a:rPr>
                        <a:t> </a:t>
                      </a:r>
                      <a:r>
                        <a:rPr lang="ru-RU" sz="800" spc="0" dirty="0">
                          <a:effectLst/>
                        </a:rPr>
                        <a:t>учебных</a:t>
                      </a:r>
                      <a:r>
                        <a:rPr lang="ru-RU" sz="800" spc="-10" dirty="0">
                          <a:effectLst/>
                        </a:rPr>
                        <a:t> предметов;</a:t>
                      </a:r>
                      <a:endParaRPr lang="ru-RU" sz="700" spc="0" dirty="0">
                        <a:effectLst/>
                      </a:endParaRPr>
                    </a:p>
                    <a:p>
                      <a:pPr marL="342900" lvl="0" indent="-342900">
                        <a:lnSpc>
                          <a:spcPts val="1465"/>
                        </a:lnSpc>
                        <a:buSzPts val="1200"/>
                        <a:buFont typeface="Symbol" panose="05050102010706020507" pitchFamily="18" charset="2"/>
                        <a:buChar char=""/>
                        <a:tabLst>
                          <a:tab pos="525145" algn="l"/>
                        </a:tabLst>
                      </a:pPr>
                      <a:r>
                        <a:rPr lang="ru-RU" sz="800" spc="0" dirty="0">
                          <a:effectLst/>
                        </a:rPr>
                        <a:t>программа</a:t>
                      </a:r>
                      <a:r>
                        <a:rPr lang="ru-RU" sz="800" spc="-20" dirty="0">
                          <a:effectLst/>
                        </a:rPr>
                        <a:t> </a:t>
                      </a:r>
                      <a:r>
                        <a:rPr lang="ru-RU" sz="800" spc="0" dirty="0">
                          <a:effectLst/>
                        </a:rPr>
                        <a:t>формирования</a:t>
                      </a:r>
                      <a:r>
                        <a:rPr lang="ru-RU" sz="800" spc="-15" dirty="0">
                          <a:effectLst/>
                        </a:rPr>
                        <a:t> </a:t>
                      </a:r>
                      <a:r>
                        <a:rPr lang="ru-RU" sz="800" spc="-20" dirty="0">
                          <a:effectLst/>
                        </a:rPr>
                        <a:t>УУД;</a:t>
                      </a:r>
                      <a:endParaRPr lang="ru-RU" sz="700" spc="0" dirty="0">
                        <a:effectLst/>
                      </a:endParaRPr>
                    </a:p>
                    <a:p>
                      <a:pPr marL="342900" lvl="0" indent="-342900">
                        <a:lnSpc>
                          <a:spcPts val="1365"/>
                        </a:lnSpc>
                        <a:buSzPts val="1200"/>
                        <a:buFont typeface="Symbol" panose="05050102010706020507" pitchFamily="18" charset="2"/>
                        <a:buChar char=""/>
                        <a:tabLst>
                          <a:tab pos="525145" algn="l"/>
                        </a:tabLst>
                      </a:pPr>
                      <a:r>
                        <a:rPr lang="ru-RU" sz="800" spc="0" dirty="0">
                          <a:effectLst/>
                        </a:rPr>
                        <a:t>программа</a:t>
                      </a:r>
                      <a:r>
                        <a:rPr lang="ru-RU" sz="800" spc="-25" dirty="0">
                          <a:effectLst/>
                        </a:rPr>
                        <a:t> </a:t>
                      </a:r>
                      <a:r>
                        <a:rPr lang="ru-RU" sz="800" spc="0" dirty="0">
                          <a:effectLst/>
                        </a:rPr>
                        <a:t>коррекционной</a:t>
                      </a:r>
                      <a:r>
                        <a:rPr lang="ru-RU" sz="800" spc="-20" dirty="0">
                          <a:effectLst/>
                        </a:rPr>
                        <a:t> </a:t>
                      </a:r>
                      <a:r>
                        <a:rPr lang="ru-RU" sz="800" spc="-10" dirty="0">
                          <a:effectLst/>
                        </a:rPr>
                        <a:t>работы</a:t>
                      </a:r>
                      <a:endParaRPr lang="ru-RU" sz="700" spc="0" dirty="0">
                        <a:effectLst/>
                        <a:latin typeface="Times New Roman" panose="02020603050405020304" pitchFamily="18" charset="0"/>
                        <a:ea typeface="Symbol" panose="05050102010706020507" pitchFamily="18" charset="2"/>
                        <a:cs typeface="Symbol" panose="05050102010706020507" pitchFamily="18" charset="2"/>
                      </a:endParaRPr>
                    </a:p>
                  </a:txBody>
                  <a:tcPr marL="0" marR="0" marT="0" marB="0"/>
                </a:tc>
                <a:extLst>
                  <a:ext uri="{0D108BD9-81ED-4DB2-BD59-A6C34878D82A}">
                    <a16:rowId xmlns:a16="http://schemas.microsoft.com/office/drawing/2014/main" val="2865386730"/>
                  </a:ext>
                </a:extLst>
              </a:tr>
              <a:tr h="726156">
                <a:tc>
                  <a:txBody>
                    <a:bodyPr/>
                    <a:lstStyle/>
                    <a:p>
                      <a:pPr marL="67945"/>
                      <a:r>
                        <a:rPr lang="ru-RU" sz="800">
                          <a:effectLst/>
                        </a:rPr>
                        <a:t>Что</a:t>
                      </a:r>
                      <a:r>
                        <a:rPr lang="ru-RU" sz="800" spc="-65">
                          <a:effectLst/>
                        </a:rPr>
                        <a:t> </a:t>
                      </a:r>
                      <a:r>
                        <a:rPr lang="ru-RU" sz="800" spc="-60">
                          <a:effectLst/>
                        </a:rPr>
                        <a:t> </a:t>
                      </a:r>
                      <a:r>
                        <a:rPr lang="ru-RU" sz="800">
                          <a:effectLst/>
                        </a:rPr>
                        <a:t>обязательно</a:t>
                      </a:r>
                      <a:r>
                        <a:rPr lang="ru-RU" sz="800" spc="-70">
                          <a:effectLst/>
                        </a:rPr>
                        <a:t> </a:t>
                      </a:r>
                      <a:r>
                        <a:rPr lang="ru-RU" sz="800">
                          <a:effectLst/>
                        </a:rPr>
                        <a:t>для всех школ</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r>
                        <a:rPr lang="ru-RU" sz="800">
                          <a:effectLst/>
                        </a:rPr>
                        <a:t>Обязательными</a:t>
                      </a:r>
                      <a:r>
                        <a:rPr lang="ru-RU" sz="800" spc="200">
                          <a:effectLst/>
                        </a:rPr>
                        <a:t> </a:t>
                      </a:r>
                      <a:r>
                        <a:rPr lang="ru-RU" sz="800">
                          <a:effectLst/>
                        </a:rPr>
                        <a:t>для</a:t>
                      </a:r>
                      <a:r>
                        <a:rPr lang="ru-RU" sz="800" spc="200">
                          <a:effectLst/>
                        </a:rPr>
                        <a:t> </a:t>
                      </a:r>
                      <a:r>
                        <a:rPr lang="ru-RU" sz="800">
                          <a:effectLst/>
                        </a:rPr>
                        <a:t>применения</a:t>
                      </a:r>
                      <a:r>
                        <a:rPr lang="ru-RU" sz="800" spc="200">
                          <a:effectLst/>
                        </a:rPr>
                        <a:t> </a:t>
                      </a:r>
                      <a:r>
                        <a:rPr lang="ru-RU" sz="800">
                          <a:effectLst/>
                        </a:rPr>
                        <a:t>являются</a:t>
                      </a:r>
                      <a:r>
                        <a:rPr lang="ru-RU" sz="800" spc="200">
                          <a:effectLst/>
                        </a:rPr>
                        <a:t> </a:t>
                      </a:r>
                      <a:r>
                        <a:rPr lang="ru-RU" sz="800">
                          <a:effectLst/>
                        </a:rPr>
                        <a:t>федеральные</a:t>
                      </a:r>
                      <a:r>
                        <a:rPr lang="ru-RU" sz="800" spc="200">
                          <a:effectLst/>
                        </a:rPr>
                        <a:t> </a:t>
                      </a:r>
                      <a:r>
                        <a:rPr lang="ru-RU" sz="800">
                          <a:effectLst/>
                        </a:rPr>
                        <a:t>рабочие</a:t>
                      </a:r>
                      <a:r>
                        <a:rPr lang="ru-RU" sz="800" spc="200">
                          <a:effectLst/>
                        </a:rPr>
                        <a:t> </a:t>
                      </a:r>
                      <a:r>
                        <a:rPr lang="ru-RU" sz="800">
                          <a:effectLst/>
                        </a:rPr>
                        <a:t>программы</a:t>
                      </a:r>
                      <a:r>
                        <a:rPr lang="ru-RU" sz="800" spc="200">
                          <a:effectLst/>
                        </a:rPr>
                        <a:t> </a:t>
                      </a:r>
                      <a:r>
                        <a:rPr lang="ru-RU" sz="800">
                          <a:effectLst/>
                        </a:rPr>
                        <a:t>по</a:t>
                      </a:r>
                      <a:r>
                        <a:rPr lang="ru-RU" sz="800" spc="200">
                          <a:effectLst/>
                        </a:rPr>
                        <a:t> </a:t>
                      </a:r>
                      <a:r>
                        <a:rPr lang="ru-RU" sz="800">
                          <a:effectLst/>
                        </a:rPr>
                        <a:t>предметам</a:t>
                      </a:r>
                      <a:r>
                        <a:rPr lang="ru-RU" sz="800" spc="200">
                          <a:effectLst/>
                        </a:rPr>
                        <a:t> </a:t>
                      </a:r>
                      <a:r>
                        <a:rPr lang="ru-RU" sz="800">
                          <a:effectLst/>
                        </a:rPr>
                        <a:t>гуманитарного </a:t>
                      </a:r>
                      <a:r>
                        <a:rPr lang="ru-RU" sz="800" spc="-10">
                          <a:effectLst/>
                        </a:rPr>
                        <a:t>цикла:</a:t>
                      </a:r>
                      <a:endParaRPr lang="ru-RU" sz="700">
                        <a:effectLst/>
                      </a:endParaRPr>
                    </a:p>
                    <a:p>
                      <a:pPr marL="342900" lvl="0" indent="-342900">
                        <a:buSzPts val="1200"/>
                        <a:buFont typeface="Symbol" panose="05050102010706020507" pitchFamily="18" charset="2"/>
                        <a:buChar char=""/>
                        <a:tabLst>
                          <a:tab pos="525145" algn="l"/>
                        </a:tabLst>
                      </a:pPr>
                      <a:r>
                        <a:rPr lang="ru-RU" sz="800" spc="0">
                          <a:effectLst/>
                        </a:rPr>
                        <a:t>русский</a:t>
                      </a:r>
                      <a:r>
                        <a:rPr lang="ru-RU" sz="800" spc="-25">
                          <a:effectLst/>
                        </a:rPr>
                        <a:t> </a:t>
                      </a:r>
                      <a:r>
                        <a:rPr lang="ru-RU" sz="800" spc="0">
                          <a:effectLst/>
                        </a:rPr>
                        <a:t>язык,</a:t>
                      </a:r>
                      <a:r>
                        <a:rPr lang="ru-RU" sz="800" spc="-15">
                          <a:effectLst/>
                        </a:rPr>
                        <a:t> </a:t>
                      </a:r>
                      <a:r>
                        <a:rPr lang="ru-RU" sz="800" spc="0">
                          <a:effectLst/>
                        </a:rPr>
                        <a:t>литературное</a:t>
                      </a:r>
                      <a:r>
                        <a:rPr lang="ru-RU" sz="800" spc="-15">
                          <a:effectLst/>
                        </a:rPr>
                        <a:t> </a:t>
                      </a:r>
                      <a:r>
                        <a:rPr lang="ru-RU" sz="800" spc="0">
                          <a:effectLst/>
                        </a:rPr>
                        <a:t>чтение</a:t>
                      </a:r>
                      <a:r>
                        <a:rPr lang="ru-RU" sz="800" spc="-20">
                          <a:effectLst/>
                        </a:rPr>
                        <a:t> </a:t>
                      </a:r>
                      <a:r>
                        <a:rPr lang="ru-RU" sz="800" spc="0">
                          <a:effectLst/>
                        </a:rPr>
                        <a:t>и</a:t>
                      </a:r>
                      <a:r>
                        <a:rPr lang="ru-RU" sz="800" spc="-10">
                          <a:effectLst/>
                        </a:rPr>
                        <a:t> </a:t>
                      </a:r>
                      <a:r>
                        <a:rPr lang="ru-RU" sz="800" spc="0">
                          <a:effectLst/>
                        </a:rPr>
                        <a:t>окружающий</a:t>
                      </a:r>
                      <a:r>
                        <a:rPr lang="ru-RU" sz="800" spc="-15">
                          <a:effectLst/>
                        </a:rPr>
                        <a:t> </a:t>
                      </a:r>
                      <a:r>
                        <a:rPr lang="ru-RU" sz="800" spc="0">
                          <a:effectLst/>
                        </a:rPr>
                        <a:t>мир</a:t>
                      </a:r>
                      <a:r>
                        <a:rPr lang="ru-RU" sz="800" spc="-10">
                          <a:effectLst/>
                        </a:rPr>
                        <a:t> </a:t>
                      </a:r>
                      <a:r>
                        <a:rPr lang="ru-RU" sz="800" spc="0">
                          <a:effectLst/>
                        </a:rPr>
                        <a:t>–</a:t>
                      </a:r>
                      <a:r>
                        <a:rPr lang="ru-RU" sz="800" spc="-15">
                          <a:effectLst/>
                        </a:rPr>
                        <a:t> </a:t>
                      </a:r>
                      <a:r>
                        <a:rPr lang="ru-RU" sz="800" spc="0">
                          <a:effectLst/>
                        </a:rPr>
                        <a:t>в</a:t>
                      </a:r>
                      <a:r>
                        <a:rPr lang="ru-RU" sz="800" spc="-15">
                          <a:effectLst/>
                        </a:rPr>
                        <a:t> </a:t>
                      </a:r>
                      <a:r>
                        <a:rPr lang="ru-RU" sz="800" spc="0">
                          <a:effectLst/>
                        </a:rPr>
                        <a:t>начальных</a:t>
                      </a:r>
                      <a:r>
                        <a:rPr lang="ru-RU" sz="800" spc="-15">
                          <a:effectLst/>
                        </a:rPr>
                        <a:t> </a:t>
                      </a:r>
                      <a:r>
                        <a:rPr lang="ru-RU" sz="800" spc="-10">
                          <a:effectLst/>
                        </a:rPr>
                        <a:t>классах;</a:t>
                      </a:r>
                      <a:endParaRPr lang="ru-RU" sz="700" spc="0">
                        <a:effectLst/>
                      </a:endParaRPr>
                    </a:p>
                    <a:p>
                      <a:pPr marL="342900" marR="57785" lvl="0" indent="-342900">
                        <a:spcAft>
                          <a:spcPts val="0"/>
                        </a:spcAft>
                        <a:buSzPts val="1200"/>
                        <a:buFont typeface="Symbol" panose="05050102010706020507" pitchFamily="18" charset="2"/>
                        <a:buChar char=""/>
                        <a:tabLst>
                          <a:tab pos="525145" algn="l"/>
                          <a:tab pos="1203960" algn="l"/>
                          <a:tab pos="1703070" algn="l"/>
                          <a:tab pos="2613660" algn="l"/>
                          <a:tab pos="3326765" algn="l"/>
                          <a:tab pos="4581525" algn="l"/>
                          <a:tab pos="5398135" algn="l"/>
                          <a:tab pos="5633085" algn="l"/>
                          <a:tab pos="6261735" algn="l"/>
                        </a:tabLst>
                      </a:pPr>
                      <a:r>
                        <a:rPr lang="ru-RU" sz="800" spc="-10">
                          <a:effectLst/>
                        </a:rPr>
                        <a:t>русский</a:t>
                      </a:r>
                      <a:r>
                        <a:rPr lang="ru-RU" sz="800" spc="0">
                          <a:effectLst/>
                        </a:rPr>
                        <a:t>	</a:t>
                      </a:r>
                      <a:r>
                        <a:rPr lang="ru-RU" sz="800" spc="-20">
                          <a:effectLst/>
                        </a:rPr>
                        <a:t>язык,</a:t>
                      </a:r>
                      <a:r>
                        <a:rPr lang="ru-RU" sz="800" spc="0">
                          <a:effectLst/>
                        </a:rPr>
                        <a:t>	</a:t>
                      </a:r>
                      <a:r>
                        <a:rPr lang="ru-RU" sz="800" spc="-10">
                          <a:effectLst/>
                        </a:rPr>
                        <a:t>литература,</a:t>
                      </a:r>
                      <a:r>
                        <a:rPr lang="ru-RU" sz="800" spc="0">
                          <a:effectLst/>
                        </a:rPr>
                        <a:t>	</a:t>
                      </a:r>
                      <a:r>
                        <a:rPr lang="ru-RU" sz="800" spc="-10">
                          <a:effectLst/>
                        </a:rPr>
                        <a:t>история,</a:t>
                      </a:r>
                      <a:r>
                        <a:rPr lang="ru-RU" sz="800" spc="0">
                          <a:effectLst/>
                        </a:rPr>
                        <a:t>	</a:t>
                      </a:r>
                      <a:r>
                        <a:rPr lang="ru-RU" sz="800" spc="-10">
                          <a:effectLst/>
                        </a:rPr>
                        <a:t>обществознание,</a:t>
                      </a:r>
                      <a:r>
                        <a:rPr lang="ru-RU" sz="800" spc="0">
                          <a:effectLst/>
                        </a:rPr>
                        <a:t>	</a:t>
                      </a:r>
                      <a:r>
                        <a:rPr lang="ru-RU" sz="800" spc="-10">
                          <a:effectLst/>
                        </a:rPr>
                        <a:t>география</a:t>
                      </a:r>
                      <a:r>
                        <a:rPr lang="ru-RU" sz="800" spc="0">
                          <a:effectLst/>
                        </a:rPr>
                        <a:t>	</a:t>
                      </a:r>
                      <a:r>
                        <a:rPr lang="ru-RU" sz="800" spc="-50">
                          <a:effectLst/>
                        </a:rPr>
                        <a:t>и</a:t>
                      </a:r>
                      <a:r>
                        <a:rPr lang="ru-RU" sz="800" spc="0">
                          <a:effectLst/>
                        </a:rPr>
                        <a:t>	</a:t>
                      </a:r>
                      <a:r>
                        <a:rPr lang="ru-RU" sz="800" spc="-10">
                          <a:effectLst/>
                        </a:rPr>
                        <a:t>основы</a:t>
                      </a:r>
                      <a:r>
                        <a:rPr lang="ru-RU" sz="800" spc="0">
                          <a:effectLst/>
                        </a:rPr>
                        <a:t>	</a:t>
                      </a:r>
                      <a:r>
                        <a:rPr lang="ru-RU" sz="800" spc="-10">
                          <a:effectLst/>
                        </a:rPr>
                        <a:t>безопасности </a:t>
                      </a:r>
                      <a:r>
                        <a:rPr lang="ru-RU" sz="800" spc="0">
                          <a:effectLst/>
                        </a:rPr>
                        <a:t>жизнедеятельности – для основного общего и среднего общего образования.</a:t>
                      </a:r>
                      <a:endParaRPr lang="ru-RU" sz="700" spc="0">
                        <a:effectLst/>
                      </a:endParaRPr>
                    </a:p>
                    <a:p>
                      <a:pPr marL="67945">
                        <a:lnSpc>
                          <a:spcPts val="1380"/>
                        </a:lnSpc>
                      </a:pPr>
                      <a:r>
                        <a:rPr lang="ru-RU" sz="800">
                          <a:effectLst/>
                        </a:rPr>
                        <a:t>Обязательной</a:t>
                      </a:r>
                      <a:r>
                        <a:rPr lang="ru-RU" sz="800" spc="400">
                          <a:effectLst/>
                        </a:rPr>
                        <a:t> </a:t>
                      </a:r>
                      <a:r>
                        <a:rPr lang="ru-RU" sz="800">
                          <a:effectLst/>
                        </a:rPr>
                        <a:t>к</a:t>
                      </a:r>
                      <a:r>
                        <a:rPr lang="ru-RU" sz="800" spc="400">
                          <a:effectLst/>
                        </a:rPr>
                        <a:t> </a:t>
                      </a:r>
                      <a:r>
                        <a:rPr lang="ru-RU" sz="800">
                          <a:effectLst/>
                        </a:rPr>
                        <a:t>выполнению</a:t>
                      </a:r>
                      <a:r>
                        <a:rPr lang="ru-RU" sz="800" spc="400">
                          <a:effectLst/>
                        </a:rPr>
                        <a:t> </a:t>
                      </a:r>
                      <a:r>
                        <a:rPr lang="ru-RU" sz="800">
                          <a:effectLst/>
                        </a:rPr>
                        <a:t>станет</a:t>
                      </a:r>
                      <a:r>
                        <a:rPr lang="ru-RU" sz="800" spc="400">
                          <a:effectLst/>
                        </a:rPr>
                        <a:t> </a:t>
                      </a:r>
                      <a:r>
                        <a:rPr lang="ru-RU" sz="800">
                          <a:effectLst/>
                        </a:rPr>
                        <a:t>и</a:t>
                      </a:r>
                      <a:r>
                        <a:rPr lang="ru-RU" sz="800" spc="400">
                          <a:effectLst/>
                        </a:rPr>
                        <a:t> </a:t>
                      </a:r>
                      <a:r>
                        <a:rPr lang="ru-RU" sz="800">
                          <a:effectLst/>
                        </a:rPr>
                        <a:t>федеральная</a:t>
                      </a:r>
                      <a:r>
                        <a:rPr lang="ru-RU" sz="800" spc="400">
                          <a:effectLst/>
                        </a:rPr>
                        <a:t> </a:t>
                      </a:r>
                      <a:r>
                        <a:rPr lang="ru-RU" sz="800">
                          <a:effectLst/>
                        </a:rPr>
                        <a:t>рабочая</a:t>
                      </a:r>
                      <a:r>
                        <a:rPr lang="ru-RU" sz="800" spc="400">
                          <a:effectLst/>
                        </a:rPr>
                        <a:t> </a:t>
                      </a:r>
                      <a:r>
                        <a:rPr lang="ru-RU" sz="800">
                          <a:effectLst/>
                        </a:rPr>
                        <a:t>программа</a:t>
                      </a:r>
                      <a:r>
                        <a:rPr lang="ru-RU" sz="800" spc="400">
                          <a:effectLst/>
                        </a:rPr>
                        <a:t> </a:t>
                      </a:r>
                      <a:r>
                        <a:rPr lang="ru-RU" sz="800">
                          <a:effectLst/>
                        </a:rPr>
                        <a:t>воспитания,</a:t>
                      </a:r>
                      <a:r>
                        <a:rPr lang="ru-RU" sz="800" spc="400">
                          <a:effectLst/>
                        </a:rPr>
                        <a:t> </a:t>
                      </a:r>
                      <a:r>
                        <a:rPr lang="ru-RU" sz="800">
                          <a:effectLst/>
                        </a:rPr>
                        <a:t>и</a:t>
                      </a:r>
                      <a:r>
                        <a:rPr lang="ru-RU" sz="800" spc="400">
                          <a:effectLst/>
                        </a:rPr>
                        <a:t> </a:t>
                      </a:r>
                      <a:r>
                        <a:rPr lang="ru-RU" sz="800">
                          <a:effectLst/>
                        </a:rPr>
                        <a:t>федеральный календарный план воспитательной работы</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352822489"/>
                  </a:ext>
                </a:extLst>
              </a:tr>
              <a:tr h="461549">
                <a:tc>
                  <a:txBody>
                    <a:bodyPr/>
                    <a:lstStyle/>
                    <a:p>
                      <a:pPr marL="67945">
                        <a:lnSpc>
                          <a:spcPts val="1370"/>
                        </a:lnSpc>
                      </a:pPr>
                      <a:r>
                        <a:rPr lang="ru-RU" sz="800">
                          <a:effectLst/>
                        </a:rPr>
                        <a:t>Как</a:t>
                      </a:r>
                      <a:r>
                        <a:rPr lang="ru-RU" sz="800" spc="-15">
                          <a:effectLst/>
                        </a:rPr>
                        <a:t> </a:t>
                      </a:r>
                      <a:r>
                        <a:rPr lang="ru-RU" sz="800" spc="-20">
                          <a:effectLst/>
                        </a:rPr>
                        <a:t> </a:t>
                      </a:r>
                      <a:r>
                        <a:rPr lang="ru-RU" sz="800">
                          <a:effectLst/>
                        </a:rPr>
                        <a:t>применять</a:t>
                      </a:r>
                      <a:r>
                        <a:rPr lang="ru-RU" sz="800" spc="-25">
                          <a:effectLst/>
                        </a:rPr>
                        <a:t> </a:t>
                      </a:r>
                      <a:r>
                        <a:rPr lang="ru-RU" sz="800" spc="-20">
                          <a:effectLst/>
                        </a:rPr>
                        <a:t>ФООП</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marR="55245">
                        <a:tabLst>
                          <a:tab pos="1057910" algn="l"/>
                          <a:tab pos="1741805" algn="l"/>
                          <a:tab pos="2564765" algn="l"/>
                          <a:tab pos="2985135" algn="l"/>
                          <a:tab pos="3443605" algn="l"/>
                          <a:tab pos="4042410" algn="l"/>
                          <a:tab pos="4890770" algn="l"/>
                          <a:tab pos="5415915" algn="l"/>
                          <a:tab pos="6291580" algn="l"/>
                        </a:tabLst>
                      </a:pPr>
                      <a:r>
                        <a:rPr lang="ru-RU" sz="800">
                          <a:effectLst/>
                        </a:rPr>
                        <a:t>Школы</a:t>
                      </a:r>
                      <a:r>
                        <a:rPr lang="ru-RU" sz="800" spc="200">
                          <a:effectLst/>
                        </a:rPr>
                        <a:t> </a:t>
                      </a:r>
                      <a:r>
                        <a:rPr lang="ru-RU" sz="800">
                          <a:effectLst/>
                        </a:rPr>
                        <a:t>могут</a:t>
                      </a:r>
                      <a:r>
                        <a:rPr lang="ru-RU" sz="800" spc="200">
                          <a:effectLst/>
                        </a:rPr>
                        <a:t> </a:t>
                      </a:r>
                      <a:r>
                        <a:rPr lang="ru-RU" sz="800">
                          <a:effectLst/>
                        </a:rPr>
                        <a:t>непосредственно</a:t>
                      </a:r>
                      <a:r>
                        <a:rPr lang="ru-RU" sz="800" spc="200">
                          <a:effectLst/>
                        </a:rPr>
                        <a:t> </a:t>
                      </a:r>
                      <a:r>
                        <a:rPr lang="ru-RU" sz="800">
                          <a:effectLst/>
                        </a:rPr>
                        <a:t>применять</a:t>
                      </a:r>
                      <a:r>
                        <a:rPr lang="ru-RU" sz="800" spc="200">
                          <a:effectLst/>
                        </a:rPr>
                        <a:t> </a:t>
                      </a:r>
                      <a:r>
                        <a:rPr lang="ru-RU" sz="800">
                          <a:effectLst/>
                        </a:rPr>
                        <a:t>ФООП</a:t>
                      </a:r>
                      <a:r>
                        <a:rPr lang="ru-RU" sz="800" spc="200">
                          <a:effectLst/>
                        </a:rPr>
                        <a:t> </a:t>
                      </a:r>
                      <a:r>
                        <a:rPr lang="ru-RU" sz="800">
                          <a:effectLst/>
                        </a:rPr>
                        <a:t>или</a:t>
                      </a:r>
                      <a:r>
                        <a:rPr lang="ru-RU" sz="800" spc="200">
                          <a:effectLst/>
                        </a:rPr>
                        <a:t> </a:t>
                      </a:r>
                      <a:r>
                        <a:rPr lang="ru-RU" sz="800">
                          <a:effectLst/>
                        </a:rPr>
                        <a:t>отдельные</a:t>
                      </a:r>
                      <a:r>
                        <a:rPr lang="ru-RU" sz="800" spc="200">
                          <a:effectLst/>
                        </a:rPr>
                        <a:t> </a:t>
                      </a:r>
                      <a:r>
                        <a:rPr lang="ru-RU" sz="800">
                          <a:effectLst/>
                        </a:rPr>
                        <a:t>компоненты</a:t>
                      </a:r>
                      <a:r>
                        <a:rPr lang="ru-RU" sz="800" spc="200">
                          <a:effectLst/>
                        </a:rPr>
                        <a:t> </a:t>
                      </a:r>
                      <a:r>
                        <a:rPr lang="ru-RU" sz="800">
                          <a:effectLst/>
                        </a:rPr>
                        <a:t>ФООП</a:t>
                      </a:r>
                      <a:r>
                        <a:rPr lang="ru-RU" sz="800" spc="200">
                          <a:effectLst/>
                        </a:rPr>
                        <a:t> </a:t>
                      </a:r>
                      <a:r>
                        <a:rPr lang="ru-RU" sz="800">
                          <a:effectLst/>
                        </a:rPr>
                        <a:t>без</a:t>
                      </a:r>
                      <a:r>
                        <a:rPr lang="ru-RU" sz="800" spc="200">
                          <a:effectLst/>
                        </a:rPr>
                        <a:t> </a:t>
                      </a:r>
                      <a:r>
                        <a:rPr lang="ru-RU" sz="800">
                          <a:effectLst/>
                        </a:rPr>
                        <a:t>составления </a:t>
                      </a:r>
                      <a:r>
                        <a:rPr lang="ru-RU" sz="800" spc="-10">
                          <a:effectLst/>
                        </a:rPr>
                        <a:t>собственных</a:t>
                      </a:r>
                      <a:r>
                        <a:rPr lang="ru-RU" sz="800">
                          <a:effectLst/>
                        </a:rPr>
                        <a:t>	</a:t>
                      </a:r>
                      <a:r>
                        <a:rPr lang="ru-RU" sz="800" spc="-10">
                          <a:effectLst/>
                        </a:rPr>
                        <a:t>рабочих</a:t>
                      </a:r>
                      <a:r>
                        <a:rPr lang="ru-RU" sz="800">
                          <a:effectLst/>
                        </a:rPr>
                        <a:t>	</a:t>
                      </a:r>
                      <a:r>
                        <a:rPr lang="ru-RU" sz="800" spc="-10">
                          <a:effectLst/>
                        </a:rPr>
                        <a:t>программ.</a:t>
                      </a:r>
                      <a:r>
                        <a:rPr lang="ru-RU" sz="800">
                          <a:effectLst/>
                        </a:rPr>
                        <a:t>	</a:t>
                      </a:r>
                      <a:r>
                        <a:rPr lang="ru-RU" sz="800" spc="-25">
                          <a:effectLst/>
                        </a:rPr>
                        <a:t>При</a:t>
                      </a:r>
                      <a:r>
                        <a:rPr lang="ru-RU" sz="800">
                          <a:effectLst/>
                        </a:rPr>
                        <a:t>	</a:t>
                      </a:r>
                      <a:r>
                        <a:rPr lang="ru-RU" sz="800" spc="-20">
                          <a:effectLst/>
                        </a:rPr>
                        <a:t>этом</a:t>
                      </a:r>
                      <a:r>
                        <a:rPr lang="ru-RU" sz="800">
                          <a:effectLst/>
                        </a:rPr>
                        <a:t>	</a:t>
                      </a:r>
                      <a:r>
                        <a:rPr lang="ru-RU" sz="800" spc="-10">
                          <a:effectLst/>
                        </a:rPr>
                        <a:t>школы</a:t>
                      </a:r>
                      <a:r>
                        <a:rPr lang="ru-RU" sz="800">
                          <a:effectLst/>
                        </a:rPr>
                        <a:t>	</a:t>
                      </a:r>
                      <a:r>
                        <a:rPr lang="ru-RU" sz="800" spc="-10">
                          <a:effectLst/>
                        </a:rPr>
                        <a:t>сохраняют</a:t>
                      </a:r>
                      <a:r>
                        <a:rPr lang="ru-RU" sz="800">
                          <a:effectLst/>
                        </a:rPr>
                        <a:t>	</a:t>
                      </a:r>
                      <a:r>
                        <a:rPr lang="ru-RU" sz="800" spc="-10">
                          <a:effectLst/>
                        </a:rPr>
                        <a:t>право</a:t>
                      </a:r>
                      <a:r>
                        <a:rPr lang="ru-RU" sz="800">
                          <a:effectLst/>
                        </a:rPr>
                        <a:t>	</a:t>
                      </a:r>
                      <a:r>
                        <a:rPr lang="ru-RU" sz="800" spc="-10">
                          <a:effectLst/>
                        </a:rPr>
                        <a:t>разработки</a:t>
                      </a:r>
                      <a:r>
                        <a:rPr lang="ru-RU" sz="800">
                          <a:effectLst/>
                        </a:rPr>
                        <a:t>	</a:t>
                      </a:r>
                      <a:r>
                        <a:rPr lang="ru-RU" sz="800" spc="-10">
                          <a:effectLst/>
                        </a:rPr>
                        <a:t>собственных</a:t>
                      </a:r>
                      <a:endParaRPr lang="ru-RU" sz="700">
                        <a:effectLst/>
                      </a:endParaRPr>
                    </a:p>
                    <a:p>
                      <a:pPr marL="67945">
                        <a:lnSpc>
                          <a:spcPts val="1350"/>
                        </a:lnSpc>
                      </a:pPr>
                      <a:r>
                        <a:rPr lang="ru-RU" sz="800">
                          <a:effectLst/>
                        </a:rPr>
                        <a:t>образовательных</a:t>
                      </a:r>
                      <a:r>
                        <a:rPr lang="ru-RU" sz="800" spc="195">
                          <a:effectLst/>
                        </a:rPr>
                        <a:t> </a:t>
                      </a:r>
                      <a:r>
                        <a:rPr lang="ru-RU" sz="800">
                          <a:effectLst/>
                        </a:rPr>
                        <a:t>программ,</a:t>
                      </a:r>
                      <a:r>
                        <a:rPr lang="ru-RU" sz="800" spc="185">
                          <a:effectLst/>
                        </a:rPr>
                        <a:t> </a:t>
                      </a:r>
                      <a:r>
                        <a:rPr lang="ru-RU" sz="800">
                          <a:effectLst/>
                        </a:rPr>
                        <a:t>но</a:t>
                      </a:r>
                      <a:r>
                        <a:rPr lang="ru-RU" sz="800" spc="185">
                          <a:effectLst/>
                        </a:rPr>
                        <a:t> </a:t>
                      </a:r>
                      <a:r>
                        <a:rPr lang="ru-RU" sz="800">
                          <a:effectLst/>
                        </a:rPr>
                        <a:t>их</a:t>
                      </a:r>
                      <a:r>
                        <a:rPr lang="ru-RU" sz="800" spc="195">
                          <a:effectLst/>
                        </a:rPr>
                        <a:t> </a:t>
                      </a:r>
                      <a:r>
                        <a:rPr lang="ru-RU" sz="800">
                          <a:effectLst/>
                        </a:rPr>
                        <a:t>содержание</a:t>
                      </a:r>
                      <a:r>
                        <a:rPr lang="ru-RU" sz="800" spc="180">
                          <a:effectLst/>
                        </a:rPr>
                        <a:t> </a:t>
                      </a:r>
                      <a:r>
                        <a:rPr lang="ru-RU" sz="800">
                          <a:effectLst/>
                        </a:rPr>
                        <a:t>и</a:t>
                      </a:r>
                      <a:r>
                        <a:rPr lang="ru-RU" sz="800" spc="190">
                          <a:effectLst/>
                        </a:rPr>
                        <a:t> </a:t>
                      </a:r>
                      <a:r>
                        <a:rPr lang="ru-RU" sz="800">
                          <a:effectLst/>
                        </a:rPr>
                        <a:t>планируемые</a:t>
                      </a:r>
                      <a:r>
                        <a:rPr lang="ru-RU" sz="800" spc="180">
                          <a:effectLst/>
                        </a:rPr>
                        <a:t> </a:t>
                      </a:r>
                      <a:r>
                        <a:rPr lang="ru-RU" sz="800">
                          <a:effectLst/>
                        </a:rPr>
                        <a:t>результаты</a:t>
                      </a:r>
                      <a:r>
                        <a:rPr lang="ru-RU" sz="800" spc="185">
                          <a:effectLst/>
                        </a:rPr>
                        <a:t> </a:t>
                      </a:r>
                      <a:r>
                        <a:rPr lang="ru-RU" sz="800">
                          <a:effectLst/>
                        </a:rPr>
                        <a:t>должны</a:t>
                      </a:r>
                      <a:r>
                        <a:rPr lang="ru-RU" sz="800" spc="185">
                          <a:effectLst/>
                        </a:rPr>
                        <a:t> </a:t>
                      </a:r>
                      <a:r>
                        <a:rPr lang="ru-RU" sz="800">
                          <a:effectLst/>
                        </a:rPr>
                        <a:t>быть</a:t>
                      </a:r>
                      <a:r>
                        <a:rPr lang="ru-RU" sz="800" spc="190">
                          <a:effectLst/>
                        </a:rPr>
                        <a:t> </a:t>
                      </a:r>
                      <a:r>
                        <a:rPr lang="ru-RU" sz="800">
                          <a:effectLst/>
                        </a:rPr>
                        <a:t>не</a:t>
                      </a:r>
                      <a:r>
                        <a:rPr lang="ru-RU" sz="800" spc="180">
                          <a:effectLst/>
                        </a:rPr>
                        <a:t> </a:t>
                      </a:r>
                      <a:r>
                        <a:rPr lang="ru-RU" sz="800">
                          <a:effectLst/>
                        </a:rPr>
                        <a:t>ниже,</a:t>
                      </a:r>
                      <a:r>
                        <a:rPr lang="ru-RU" sz="800" spc="185">
                          <a:effectLst/>
                        </a:rPr>
                        <a:t> </a:t>
                      </a:r>
                      <a:r>
                        <a:rPr lang="ru-RU" sz="800">
                          <a:effectLst/>
                        </a:rPr>
                        <a:t>чем</a:t>
                      </a:r>
                      <a:r>
                        <a:rPr lang="ru-RU" sz="800" spc="195">
                          <a:effectLst/>
                        </a:rPr>
                        <a:t> </a:t>
                      </a:r>
                      <a:r>
                        <a:rPr lang="ru-RU" sz="800">
                          <a:effectLst/>
                        </a:rPr>
                        <a:t>в </a:t>
                      </a:r>
                      <a:r>
                        <a:rPr lang="ru-RU" sz="800" spc="-20">
                          <a:effectLst/>
                        </a:rPr>
                        <a:t>ФООП</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079976010"/>
                  </a:ext>
                </a:extLst>
              </a:tr>
              <a:tr h="295609">
                <a:tc>
                  <a:txBody>
                    <a:bodyPr/>
                    <a:lstStyle/>
                    <a:p>
                      <a:pPr marL="67945"/>
                      <a:r>
                        <a:rPr lang="ru-RU" sz="800">
                          <a:effectLst/>
                        </a:rPr>
                        <a:t>Что</a:t>
                      </a:r>
                      <a:r>
                        <a:rPr lang="ru-RU" sz="800" spc="-65">
                          <a:effectLst/>
                        </a:rPr>
                        <a:t>  </a:t>
                      </a:r>
                      <a:r>
                        <a:rPr lang="ru-RU" sz="800">
                          <a:effectLst/>
                        </a:rPr>
                        <a:t>с</a:t>
                      </a:r>
                      <a:r>
                        <a:rPr lang="ru-RU" sz="800" spc="-70">
                          <a:effectLst/>
                        </a:rPr>
                        <a:t> </a:t>
                      </a:r>
                      <a:r>
                        <a:rPr lang="ru-RU" sz="800">
                          <a:effectLst/>
                        </a:rPr>
                        <a:t>углубленным </a:t>
                      </a:r>
                      <a:r>
                        <a:rPr lang="ru-RU" sz="800" spc="-10">
                          <a:effectLst/>
                        </a:rPr>
                        <a:t>обучением</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marR="57785" algn="just">
                        <a:lnSpc>
                          <a:spcPts val="1380"/>
                        </a:lnSpc>
                      </a:pPr>
                      <a:r>
                        <a:rPr lang="ru-RU" sz="800">
                          <a:effectLst/>
                        </a:rPr>
                        <a:t>Школы вправе перераспределить часы в федеральных учебных планах на изучение учебных предметов, по которым не проводится ГИА, в пользу изучения иных учебных предметов, в том числе на организацию их углубленного изучения</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875131432"/>
                  </a:ext>
                </a:extLst>
              </a:tr>
              <a:tr h="295609">
                <a:tc>
                  <a:txBody>
                    <a:bodyPr/>
                    <a:lstStyle/>
                    <a:p>
                      <a:pPr marL="67945">
                        <a:lnSpc>
                          <a:spcPts val="1350"/>
                        </a:lnSpc>
                      </a:pPr>
                      <a:r>
                        <a:rPr lang="ru-RU" sz="800">
                          <a:effectLst/>
                        </a:rPr>
                        <a:t>Когда</a:t>
                      </a:r>
                      <a:r>
                        <a:rPr lang="ru-RU" sz="800" spc="-55">
                          <a:effectLst/>
                        </a:rPr>
                        <a:t> осуществился переход </a:t>
                      </a:r>
                      <a:r>
                        <a:rPr lang="ru-RU" sz="800">
                          <a:effectLst/>
                        </a:rPr>
                        <a:t>школ</a:t>
                      </a:r>
                      <a:r>
                        <a:rPr lang="ru-RU" sz="800" spc="-65">
                          <a:effectLst/>
                        </a:rPr>
                        <a:t> </a:t>
                      </a:r>
                      <a:r>
                        <a:rPr lang="ru-RU" sz="800" spc="-60">
                          <a:effectLst/>
                        </a:rPr>
                        <a:t> </a:t>
                      </a:r>
                      <a:r>
                        <a:rPr lang="ru-RU" sz="800">
                          <a:effectLst/>
                        </a:rPr>
                        <a:t>на </a:t>
                      </a:r>
                      <a:r>
                        <a:rPr lang="ru-RU" sz="800" spc="-20">
                          <a:effectLst/>
                        </a:rPr>
                        <a:t>ФООП</a:t>
                      </a:r>
                      <a:endParaRPr lang="ru-RU" sz="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67945">
                        <a:lnSpc>
                          <a:spcPts val="1350"/>
                        </a:lnSpc>
                      </a:pPr>
                      <a:r>
                        <a:rPr lang="ru-RU" sz="800" dirty="0">
                          <a:effectLst/>
                        </a:rPr>
                        <a:t>Переход</a:t>
                      </a:r>
                      <a:r>
                        <a:rPr lang="ru-RU" sz="800" spc="400" dirty="0">
                          <a:effectLst/>
                        </a:rPr>
                        <a:t> </a:t>
                      </a:r>
                      <a:r>
                        <a:rPr lang="ru-RU" sz="800" dirty="0">
                          <a:effectLst/>
                        </a:rPr>
                        <a:t>школ</a:t>
                      </a:r>
                      <a:r>
                        <a:rPr lang="ru-RU" sz="800" spc="400" dirty="0">
                          <a:effectLst/>
                        </a:rPr>
                        <a:t> </a:t>
                      </a:r>
                      <a:r>
                        <a:rPr lang="ru-RU" sz="800" dirty="0">
                          <a:effectLst/>
                        </a:rPr>
                        <a:t>на</a:t>
                      </a:r>
                      <a:r>
                        <a:rPr lang="ru-RU" sz="800" spc="400" dirty="0">
                          <a:effectLst/>
                        </a:rPr>
                        <a:t> </a:t>
                      </a:r>
                      <a:r>
                        <a:rPr lang="ru-RU" sz="800" dirty="0">
                          <a:effectLst/>
                        </a:rPr>
                        <a:t>ФООП</a:t>
                      </a:r>
                      <a:r>
                        <a:rPr lang="ru-RU" sz="800" spc="400" dirty="0">
                          <a:effectLst/>
                        </a:rPr>
                        <a:t> с </a:t>
                      </a:r>
                      <a:r>
                        <a:rPr lang="ru-RU" sz="800" dirty="0">
                          <a:effectLst/>
                        </a:rPr>
                        <a:t>1</a:t>
                      </a:r>
                      <a:r>
                        <a:rPr lang="ru-RU" sz="800" spc="400" dirty="0">
                          <a:effectLst/>
                        </a:rPr>
                        <a:t> </a:t>
                      </a:r>
                      <a:r>
                        <a:rPr lang="ru-RU" sz="800" dirty="0">
                          <a:effectLst/>
                        </a:rPr>
                        <a:t>сентября</a:t>
                      </a:r>
                      <a:r>
                        <a:rPr lang="ru-RU" sz="800" spc="400" dirty="0">
                          <a:effectLst/>
                        </a:rPr>
                        <a:t> </a:t>
                      </a:r>
                      <a:r>
                        <a:rPr lang="ru-RU" sz="800" dirty="0">
                          <a:effectLst/>
                        </a:rPr>
                        <a:t>2023</a:t>
                      </a:r>
                      <a:r>
                        <a:rPr lang="ru-RU" sz="800" spc="400" dirty="0">
                          <a:effectLst/>
                        </a:rPr>
                        <a:t> </a:t>
                      </a:r>
                      <a:r>
                        <a:rPr lang="ru-RU" sz="800" dirty="0">
                          <a:effectLst/>
                        </a:rPr>
                        <a:t>года.</a:t>
                      </a:r>
                      <a:r>
                        <a:rPr lang="ru-RU" sz="800" spc="400" dirty="0">
                          <a:effectLst/>
                        </a:rPr>
                        <a:t> </a:t>
                      </a:r>
                      <a:r>
                        <a:rPr lang="ru-RU" sz="800" dirty="0">
                          <a:effectLst/>
                        </a:rPr>
                        <a:t>Школы</a:t>
                      </a:r>
                      <a:r>
                        <a:rPr lang="ru-RU" sz="800" spc="400" dirty="0">
                          <a:effectLst/>
                        </a:rPr>
                        <a:t> </a:t>
                      </a:r>
                      <a:r>
                        <a:rPr lang="ru-RU" sz="800" dirty="0">
                          <a:effectLst/>
                        </a:rPr>
                        <a:t>должны</a:t>
                      </a:r>
                      <a:r>
                        <a:rPr lang="ru-RU" sz="800" spc="400" dirty="0">
                          <a:effectLst/>
                        </a:rPr>
                        <a:t> </a:t>
                      </a:r>
                      <a:r>
                        <a:rPr lang="ru-RU" sz="800" dirty="0">
                          <a:effectLst/>
                        </a:rPr>
                        <a:t>привести</a:t>
                      </a:r>
                      <a:r>
                        <a:rPr lang="ru-RU" sz="800" spc="400" dirty="0">
                          <a:effectLst/>
                        </a:rPr>
                        <a:t> </a:t>
                      </a:r>
                      <a:r>
                        <a:rPr lang="ru-RU" sz="800" dirty="0">
                          <a:effectLst/>
                        </a:rPr>
                        <a:t>ООП</a:t>
                      </a:r>
                      <a:r>
                        <a:rPr lang="ru-RU" sz="800" spc="400" dirty="0">
                          <a:effectLst/>
                        </a:rPr>
                        <a:t> </a:t>
                      </a:r>
                      <a:r>
                        <a:rPr lang="ru-RU" sz="800" dirty="0">
                          <a:effectLst/>
                        </a:rPr>
                        <a:t>в соответствие с ФООП до 1 сентября 2023 года (Федеральный закон от 24.09.2022 № 371-ФЗ)</a:t>
                      </a:r>
                      <a:endParaRPr lang="ru-RU" sz="7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3764169024"/>
                  </a:ext>
                </a:extLst>
              </a:tr>
            </a:tbl>
          </a:graphicData>
        </a:graphic>
      </p:graphicFrame>
      <p:sp>
        <p:nvSpPr>
          <p:cNvPr id="3" name="Rectangle 1">
            <a:extLst>
              <a:ext uri="{FF2B5EF4-FFF2-40B4-BE49-F238E27FC236}">
                <a16:creationId xmlns:a16="http://schemas.microsoft.com/office/drawing/2014/main" id="{C687269C-FE21-4280-AEE8-961EE3EA7BE3}"/>
              </a:ext>
            </a:extLst>
          </p:cNvPr>
          <p:cNvSpPr>
            <a:spLocks noGrp="1" noChangeArrowheads="1"/>
          </p:cNvSpPr>
          <p:nvPr>
            <p:ph type="body" idx="1"/>
          </p:nvPr>
        </p:nvSpPr>
        <p:spPr bwMode="auto">
          <a:xfrm>
            <a:off x="712788" y="2052985"/>
            <a:ext cx="807724" cy="1736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71320" tIns="584016" rIns="228528" bIns="49514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ru-RU" altLang="ru-RU"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ru-RU" altLang="ru-RU"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br>
            <a:endParaRPr kumimoji="0" lang="ru-RU" altLang="ru-RU"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110359" y="450849"/>
            <a:ext cx="499241" cy="20567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RU" dirty="0"/>
              <a:t> </a:t>
            </a:r>
            <a:endParaRPr dirty="0"/>
          </a:p>
        </p:txBody>
      </p:sp>
      <p:sp>
        <p:nvSpPr>
          <p:cNvPr id="4" name="Текст 3">
            <a:extLst>
              <a:ext uri="{FF2B5EF4-FFF2-40B4-BE49-F238E27FC236}">
                <a16:creationId xmlns:a16="http://schemas.microsoft.com/office/drawing/2014/main" id="{8854347F-E740-4EA0-8720-E515280087BF}"/>
              </a:ext>
            </a:extLst>
          </p:cNvPr>
          <p:cNvSpPr>
            <a:spLocks noGrp="1"/>
          </p:cNvSpPr>
          <p:nvPr>
            <p:ph type="body" idx="1"/>
          </p:nvPr>
        </p:nvSpPr>
        <p:spPr>
          <a:xfrm>
            <a:off x="22225" y="165100"/>
            <a:ext cx="9099550" cy="3965475"/>
          </a:xfrm>
        </p:spPr>
        <p:txBody>
          <a:bodyPr/>
          <a:lstStyle/>
          <a:p>
            <a:pPr marL="114300" indent="0">
              <a:buNone/>
            </a:pPr>
            <a:r>
              <a:rPr lang="ru-RU" sz="1050" dirty="0"/>
              <a:t>На портале Единого содержания общего образования действует конструктор рабочих программ – удобный бесплатный онлайн-сервис для индивидуализации рабочих программ по учебным предметам: https://edsoo.ru/constructor/.</a:t>
            </a:r>
          </a:p>
          <a:p>
            <a:pPr marL="114300" indent="0">
              <a:buNone/>
            </a:pPr>
            <a:r>
              <a:rPr lang="ru-RU" sz="1050" dirty="0"/>
              <a:t>Также на портале Единого содержания общего образования можно посмотреть методические рекомендации:</a:t>
            </a:r>
          </a:p>
          <a:p>
            <a:pPr marL="114300" indent="0">
              <a:buNone/>
            </a:pPr>
            <a:r>
              <a:rPr lang="ru-RU" sz="1050" dirty="0"/>
              <a:t>•https://edsoo.ru/Predmet_Russkij_yazik.htm</a:t>
            </a:r>
          </a:p>
          <a:p>
            <a:pPr marL="114300" indent="0">
              <a:buNone/>
            </a:pPr>
            <a:r>
              <a:rPr lang="ru-RU" sz="1050" dirty="0"/>
              <a:t>•https://edsoo.ru/Predmet_Literatura.htm</a:t>
            </a:r>
          </a:p>
          <a:p>
            <a:pPr marL="114300" indent="0">
              <a:buNone/>
            </a:pPr>
            <a:r>
              <a:rPr lang="ru-RU" sz="1050" dirty="0"/>
              <a:t>•https://edsoo.ru/GOTOVITSYa_K_PUBLIKACII_Prepodavanie_russkogo_yazika_i_literaturi_v_usloviyah_obnovleniya_soderzhaniya_shkoln ogo_obrazovaniya.htm</a:t>
            </a:r>
          </a:p>
          <a:p>
            <a:pPr marL="114300" indent="0">
              <a:buNone/>
            </a:pPr>
            <a:r>
              <a:rPr lang="ru-RU" sz="1050" dirty="0"/>
              <a:t>•https://edsoo.ru/Informatizaciya_shkolnogo_literaturnogo_obrazovaniya.htm</a:t>
            </a:r>
          </a:p>
          <a:p>
            <a:pPr marL="114300" indent="0">
              <a:buNone/>
            </a:pPr>
            <a:r>
              <a:rPr lang="ru-RU" sz="1050" dirty="0"/>
              <a:t>видеоуроки:</a:t>
            </a:r>
          </a:p>
          <a:p>
            <a:pPr marL="114300" indent="0">
              <a:buNone/>
            </a:pPr>
            <a:r>
              <a:rPr lang="ru-RU" sz="1050" dirty="0"/>
              <a:t>•https://edsoo.ru/Russkij_yazik.htm</a:t>
            </a:r>
          </a:p>
          <a:p>
            <a:pPr marL="114300" indent="0">
              <a:buNone/>
            </a:pPr>
            <a:r>
              <a:rPr lang="ru-RU" sz="1050" dirty="0"/>
              <a:t>•https://edsoo.ru/Literatura.htm</a:t>
            </a:r>
          </a:p>
          <a:p>
            <a:pPr marL="114300" indent="0">
              <a:buNone/>
            </a:pPr>
            <a:r>
              <a:rPr lang="ru-RU" sz="1050" dirty="0"/>
              <a:t>Издательство «Просвещение» представляет материалы для педагогов на сайте «Учитель. Club» (https://uchitel.club/fgos) – «Обновлённый ФГОС. Методические рекомендации учителям. Как использовать учебники действующего ФПУ с предельным сроком использования» – на странице сообщества можно посмотреть методические рекомендации по предметам, вебинары, полезные продукты и сервисы.</a:t>
            </a:r>
          </a:p>
          <a:p>
            <a:pPr marL="114300" indent="0">
              <a:buNone/>
            </a:pPr>
            <a:r>
              <a:rPr lang="ru-RU" sz="1050" dirty="0"/>
              <a:t>Рекомендации для учителей по новому федеральному перечню учебников:</a:t>
            </a:r>
          </a:p>
          <a:p>
            <a:pPr marL="114300" indent="0">
              <a:buNone/>
            </a:pPr>
            <a:r>
              <a:rPr lang="ru-RU" sz="1050" dirty="0"/>
              <a:t>•Русский язык – https://uchitel.club/fpu858/russkii-yazyk</a:t>
            </a:r>
          </a:p>
          <a:p>
            <a:pPr marL="114300" indent="0">
              <a:buNone/>
            </a:pPr>
            <a:r>
              <a:rPr lang="ru-RU" sz="1050" dirty="0"/>
              <a:t>•Литература – https://uchitel.club/fpu858/literatura</a:t>
            </a:r>
          </a:p>
          <a:p>
            <a:pPr marL="114300" indent="0">
              <a:buNone/>
            </a:pPr>
            <a:r>
              <a:rPr lang="ru-RU" sz="1050" dirty="0"/>
              <a:t>В помощь учителю-словеснику представлены:</a:t>
            </a:r>
          </a:p>
          <a:p>
            <a:pPr marL="114300" indent="0">
              <a:buNone/>
            </a:pPr>
            <a:r>
              <a:rPr lang="ru-RU" sz="1050" dirty="0"/>
              <a:t>•Универсальные кодификаторы распределенных по классам проверяемых элементов содержания и требований к результатам освоения основной образовательной программы основного и среднего общего образования: https://fipi.ru/metodicheskaya-kopilka/univers- </a:t>
            </a:r>
            <a:r>
              <a:rPr lang="ru-RU" sz="1050" dirty="0" err="1"/>
              <a:t>kodifikatory-oko</a:t>
            </a:r>
            <a:r>
              <a:rPr lang="ru-RU" sz="1050" dirty="0"/>
              <a:t>#!/tab/243050673-1</a:t>
            </a:r>
          </a:p>
          <a:p>
            <a:pPr marL="114300" indent="0">
              <a:buNone/>
            </a:pPr>
            <a:r>
              <a:rPr lang="ru-RU" sz="1050" dirty="0"/>
              <a:t>•Концепция	преподавания	русского	языка	и	литературы	в Российской Федерации:</a:t>
            </a:r>
          </a:p>
          <a:p>
            <a:pPr marL="114300" indent="0">
              <a:buNone/>
            </a:pPr>
            <a:r>
              <a:rPr lang="ru-RU" sz="1050" dirty="0"/>
              <a:t>https://docs.edu.gov.ru/document/216174b3a3e742ed4198233094d948ac/</a:t>
            </a:r>
          </a:p>
          <a:p>
            <a:pPr marL="114300" indent="0">
              <a:buNone/>
            </a:pPr>
            <a:r>
              <a:rPr lang="ru-RU" sz="1050" dirty="0"/>
              <a:t>•Концепция программы поддержки детского и юношеского чтения в Российской Федерации: http://government.ru/docs/27980/</a:t>
            </a:r>
          </a:p>
          <a:p>
            <a:pPr marL="114300" indent="0">
              <a:buNone/>
            </a:pPr>
            <a:r>
              <a:rPr lang="ru-RU" sz="1050" dirty="0"/>
              <a:t>Учителям русского языка и литературы рекомендуется привести в соответствие информацию Федерального перечня учебников (ФУП) – федеральной примерной рабочей программы (ФПРП) и содержанию обновленных УМК по предмету.</a:t>
            </a:r>
          </a:p>
          <a:p>
            <a:pPr marL="114300" indent="0">
              <a:buNone/>
            </a:pPr>
            <a:endParaRPr lang="ru-RU" dirty="0"/>
          </a:p>
        </p:txBody>
      </p:sp>
    </p:spTree>
    <p:extLst>
      <p:ext uri="{BB962C8B-B14F-4D97-AF65-F5344CB8AC3E}">
        <p14:creationId xmlns:p14="http://schemas.microsoft.com/office/powerpoint/2010/main" val="1142514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110359" y="83827"/>
            <a:ext cx="4711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RU" dirty="0"/>
              <a:t>Линия учебников по ФПУ</a:t>
            </a:r>
          </a:p>
        </p:txBody>
      </p:sp>
      <p:sp>
        <p:nvSpPr>
          <p:cNvPr id="4" name="Текст 3">
            <a:extLst>
              <a:ext uri="{FF2B5EF4-FFF2-40B4-BE49-F238E27FC236}">
                <a16:creationId xmlns:a16="http://schemas.microsoft.com/office/drawing/2014/main" id="{AFEC2CCD-55A7-4701-A366-0C245D017DC6}"/>
              </a:ext>
            </a:extLst>
          </p:cNvPr>
          <p:cNvSpPr>
            <a:spLocks noGrp="1"/>
          </p:cNvSpPr>
          <p:nvPr>
            <p:ph type="body" idx="1"/>
          </p:nvPr>
        </p:nvSpPr>
        <p:spPr/>
        <p:txBody>
          <a:bodyPr/>
          <a:lstStyle/>
          <a:p>
            <a:pPr marL="114300" indent="0">
              <a:buNone/>
            </a:pPr>
            <a:r>
              <a:rPr lang="ru-RU" dirty="0"/>
              <a:t> </a:t>
            </a:r>
          </a:p>
        </p:txBody>
      </p:sp>
      <p:pic>
        <p:nvPicPr>
          <p:cNvPr id="6" name="Image 3">
            <a:extLst>
              <a:ext uri="{FF2B5EF4-FFF2-40B4-BE49-F238E27FC236}">
                <a16:creationId xmlns:a16="http://schemas.microsoft.com/office/drawing/2014/main" id="{ACB82C6C-3864-4F9A-AC8D-5AD432D0F2DB}"/>
              </a:ext>
            </a:extLst>
          </p:cNvPr>
          <p:cNvPicPr/>
          <p:nvPr/>
        </p:nvPicPr>
        <p:blipFill>
          <a:blip r:embed="rId3" cstate="print"/>
          <a:stretch>
            <a:fillRect/>
          </a:stretch>
        </p:blipFill>
        <p:spPr>
          <a:xfrm>
            <a:off x="2034222" y="656527"/>
            <a:ext cx="5075555" cy="2532380"/>
          </a:xfrm>
          <a:prstGeom prst="rect">
            <a:avLst/>
          </a:prstGeom>
        </p:spPr>
      </p:pic>
      <p:sp>
        <p:nvSpPr>
          <p:cNvPr id="5" name="TextBox 4">
            <a:extLst>
              <a:ext uri="{FF2B5EF4-FFF2-40B4-BE49-F238E27FC236}">
                <a16:creationId xmlns:a16="http://schemas.microsoft.com/office/drawing/2014/main" id="{CC5C2116-CEFB-49D3-8927-31FDEE56EA3A}"/>
              </a:ext>
            </a:extLst>
          </p:cNvPr>
          <p:cNvSpPr txBox="1"/>
          <p:nvPr/>
        </p:nvSpPr>
        <p:spPr>
          <a:xfrm>
            <a:off x="110359" y="3201708"/>
            <a:ext cx="9130954" cy="677108"/>
          </a:xfrm>
          <a:prstGeom prst="rect">
            <a:avLst/>
          </a:prstGeom>
          <a:noFill/>
        </p:spPr>
        <p:txBody>
          <a:bodyPr wrap="square" rtlCol="0">
            <a:spAutoFit/>
          </a:bodyPr>
          <a:lstStyle/>
          <a:p>
            <a:r>
              <a:rPr lang="ru-RU" sz="1200" b="1" dirty="0">
                <a:effectLst/>
                <a:latin typeface="Montserrat" panose="00000500000000000000" pitchFamily="2" charset="-52"/>
                <a:ea typeface="Times New Roman" panose="02020603050405020304" pitchFamily="18" charset="0"/>
              </a:rPr>
              <a:t>Рекомендации</a:t>
            </a:r>
            <a:r>
              <a:rPr lang="ru-RU" sz="1200" dirty="0">
                <a:effectLst/>
                <a:latin typeface="Montserrat" panose="00000500000000000000" pitchFamily="2" charset="-52"/>
                <a:ea typeface="Times New Roman" panose="02020603050405020304" pitchFamily="18" charset="0"/>
              </a:rPr>
              <a:t>:</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для</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выравнивания</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логики</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освоения</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содержания</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необходимо</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использовать</a:t>
            </a:r>
            <a:r>
              <a:rPr lang="ru-RU" sz="1200" spc="-15"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комплекс</a:t>
            </a:r>
            <a:r>
              <a:rPr lang="ru-RU" sz="1200" spc="-15"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учебно-методических</a:t>
            </a:r>
            <a:r>
              <a:rPr lang="ru-RU" sz="1200" spc="-1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и</a:t>
            </a:r>
            <a:r>
              <a:rPr lang="ru-RU" sz="1200" spc="-20" dirty="0">
                <a:effectLst/>
                <a:latin typeface="Montserrat" panose="00000500000000000000" pitchFamily="2" charset="-52"/>
                <a:ea typeface="Times New Roman" panose="02020603050405020304" pitchFamily="18" charset="0"/>
              </a:rPr>
              <a:t> </a:t>
            </a:r>
            <a:r>
              <a:rPr lang="ru-RU" sz="1200" dirty="0">
                <a:effectLst/>
                <a:latin typeface="Montserrat" panose="00000500000000000000" pitchFamily="2" charset="-52"/>
                <a:ea typeface="Times New Roman" panose="02020603050405020304" pitchFamily="18" charset="0"/>
              </a:rPr>
              <a:t>дидактических материалов – </a:t>
            </a:r>
            <a:r>
              <a:rPr lang="ru-RU" sz="1200" u="sng" dirty="0">
                <a:solidFill>
                  <a:srgbClr val="0462C1"/>
                </a:solidFill>
                <a:effectLst/>
                <a:latin typeface="Montserrat" panose="00000500000000000000" pitchFamily="2" charset="-52"/>
                <a:ea typeface="Times New Roman" panose="02020603050405020304" pitchFamily="18" charset="0"/>
                <a:hlinkClick r:id="rId4"/>
              </a:rPr>
              <a:t>Линия УМК Т.А. </a:t>
            </a:r>
            <a:r>
              <a:rPr lang="ru-RU" sz="1200" u="sng" dirty="0" err="1">
                <a:solidFill>
                  <a:srgbClr val="0462C1"/>
                </a:solidFill>
                <a:effectLst/>
                <a:latin typeface="Montserrat" panose="00000500000000000000" pitchFamily="2" charset="-52"/>
                <a:ea typeface="Times New Roman" panose="02020603050405020304" pitchFamily="18" charset="0"/>
                <a:hlinkClick r:id="rId4"/>
              </a:rPr>
              <a:t>Ладыженско</a:t>
            </a:r>
            <a:r>
              <a:rPr lang="ru-RU" sz="1200" u="sng" dirty="0" err="1">
                <a:solidFill>
                  <a:srgbClr val="0462C1"/>
                </a:solidFill>
                <a:effectLst/>
                <a:uFill>
                  <a:solidFill>
                    <a:srgbClr val="0462C1"/>
                  </a:solidFill>
                </a:uFill>
                <a:latin typeface="Montserrat" panose="00000500000000000000" pitchFamily="2" charset="-52"/>
                <a:ea typeface="Times New Roman" panose="02020603050405020304" pitchFamily="18" charset="0"/>
              </a:rPr>
              <a:t>й</a:t>
            </a:r>
            <a:r>
              <a:rPr lang="ru-RU" sz="1200" u="sng" dirty="0">
                <a:solidFill>
                  <a:srgbClr val="0462C1"/>
                </a:solidFill>
                <a:effectLst/>
                <a:uFill>
                  <a:solidFill>
                    <a:srgbClr val="0462C1"/>
                  </a:solidFill>
                </a:uFill>
                <a:latin typeface="Montserrat" panose="00000500000000000000" pitchFamily="2" charset="-52"/>
                <a:ea typeface="Times New Roman" panose="02020603050405020304" pitchFamily="18" charset="0"/>
              </a:rPr>
              <a:t> </a:t>
            </a:r>
            <a:r>
              <a:rPr lang="ru-RU" sz="1200" u="sng" dirty="0">
                <a:solidFill>
                  <a:srgbClr val="0462C1"/>
                </a:solidFill>
                <a:effectLst/>
                <a:latin typeface="Montserrat" panose="00000500000000000000" pitchFamily="2" charset="-52"/>
                <a:ea typeface="Times New Roman" panose="02020603050405020304" pitchFamily="18" charset="0"/>
                <a:hlinkClick r:id="rId4"/>
              </a:rPr>
              <a:t>– С.Г. </a:t>
            </a:r>
            <a:r>
              <a:rPr lang="ru-RU" sz="1200" u="sng" dirty="0" err="1">
                <a:solidFill>
                  <a:srgbClr val="0462C1"/>
                </a:solidFill>
                <a:effectLst/>
                <a:latin typeface="Montserrat" panose="00000500000000000000" pitchFamily="2" charset="-52"/>
                <a:ea typeface="Times New Roman" panose="02020603050405020304" pitchFamily="18" charset="0"/>
                <a:hlinkClick r:id="rId4"/>
              </a:rPr>
              <a:t>Бархударов</a:t>
            </a:r>
            <a:r>
              <a:rPr lang="ru-RU" sz="1200" u="sng" dirty="0" err="1">
                <a:solidFill>
                  <a:srgbClr val="0462C1"/>
                </a:solidFill>
                <a:effectLst/>
                <a:uFill>
                  <a:solidFill>
                    <a:srgbClr val="0462C1"/>
                  </a:solidFill>
                </a:uFill>
                <a:latin typeface="Montserrat" panose="00000500000000000000" pitchFamily="2" charset="-52"/>
                <a:ea typeface="Times New Roman" panose="02020603050405020304" pitchFamily="18" charset="0"/>
              </a:rPr>
              <a:t>а</a:t>
            </a:r>
            <a:r>
              <a:rPr lang="ru-RU" sz="1200" u="sng" dirty="0">
                <a:solidFill>
                  <a:srgbClr val="0462C1"/>
                </a:solidFill>
                <a:effectLst/>
                <a:uFill>
                  <a:solidFill>
                    <a:srgbClr val="0462C1"/>
                  </a:solidFill>
                </a:uFill>
                <a:latin typeface="Montserrat" panose="00000500000000000000" pitchFamily="2" charset="-52"/>
                <a:ea typeface="Times New Roman" panose="02020603050405020304" pitchFamily="18" charset="0"/>
              </a:rPr>
              <a:t> </a:t>
            </a:r>
            <a:r>
              <a:rPr lang="ru-RU" sz="1200" u="sng" dirty="0">
                <a:solidFill>
                  <a:srgbClr val="0462C1"/>
                </a:solidFill>
                <a:effectLst/>
                <a:latin typeface="Montserrat" panose="00000500000000000000" pitchFamily="2" charset="-52"/>
                <a:ea typeface="Times New Roman" panose="02020603050405020304" pitchFamily="18" charset="0"/>
                <a:hlinkClick r:id="rId4"/>
              </a:rPr>
              <a:t>(5-9)</a:t>
            </a:r>
            <a:endParaRPr lang="ru-RU" sz="1200" dirty="0">
              <a:effectLst/>
              <a:latin typeface="Montserrat" panose="00000500000000000000" pitchFamily="2" charset="-52"/>
              <a:ea typeface="Times New Roman" panose="02020603050405020304" pitchFamily="18" charset="0"/>
            </a:endParaRPr>
          </a:p>
          <a:p>
            <a:endParaRPr lang="ru-RU" dirty="0"/>
          </a:p>
        </p:txBody>
      </p:sp>
      <p:pic>
        <p:nvPicPr>
          <p:cNvPr id="8" name="Image 2">
            <a:extLst>
              <a:ext uri="{FF2B5EF4-FFF2-40B4-BE49-F238E27FC236}">
                <a16:creationId xmlns:a16="http://schemas.microsoft.com/office/drawing/2014/main" id="{905A3C7C-C0ED-4A92-91E2-076DCD2526D9}"/>
              </a:ext>
            </a:extLst>
          </p:cNvPr>
          <p:cNvPicPr/>
          <p:nvPr/>
        </p:nvPicPr>
        <p:blipFill>
          <a:blip r:embed="rId5" cstate="print"/>
          <a:stretch>
            <a:fillRect/>
          </a:stretch>
        </p:blipFill>
        <p:spPr>
          <a:xfrm>
            <a:off x="1516393" y="3647273"/>
            <a:ext cx="6318886" cy="1412400"/>
          </a:xfrm>
          <a:prstGeom prst="rect">
            <a:avLst/>
          </a:prstGeom>
        </p:spPr>
      </p:pic>
    </p:spTree>
    <p:extLst>
      <p:ext uri="{BB962C8B-B14F-4D97-AF65-F5344CB8AC3E}">
        <p14:creationId xmlns:p14="http://schemas.microsoft.com/office/powerpoint/2010/main" val="1179599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110359" y="450849"/>
            <a:ext cx="499241" cy="205677"/>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ru-RU" dirty="0"/>
              <a:t> </a:t>
            </a:r>
            <a:endParaRPr dirty="0"/>
          </a:p>
        </p:txBody>
      </p:sp>
      <p:sp>
        <p:nvSpPr>
          <p:cNvPr id="4" name="Текст 3">
            <a:extLst>
              <a:ext uri="{FF2B5EF4-FFF2-40B4-BE49-F238E27FC236}">
                <a16:creationId xmlns:a16="http://schemas.microsoft.com/office/drawing/2014/main" id="{8854347F-E740-4EA0-8720-E515280087BF}"/>
              </a:ext>
            </a:extLst>
          </p:cNvPr>
          <p:cNvSpPr>
            <a:spLocks noGrp="1"/>
          </p:cNvSpPr>
          <p:nvPr>
            <p:ph type="body" idx="1"/>
          </p:nvPr>
        </p:nvSpPr>
        <p:spPr>
          <a:xfrm>
            <a:off x="4235954" y="404177"/>
            <a:ext cx="3292475" cy="3965475"/>
          </a:xfrm>
        </p:spPr>
        <p:txBody>
          <a:bodyPr/>
          <a:lstStyle/>
          <a:p>
            <a:pPr marL="114300" indent="0">
              <a:buNone/>
            </a:pPr>
            <a:r>
              <a:rPr lang="ru-RU" dirty="0"/>
              <a:t>В помощь учителям, работающим в 5 классе, разработано методическое письмо, где даны рекомендации по использованию УМК.</a:t>
            </a:r>
          </a:p>
        </p:txBody>
      </p:sp>
      <p:pic>
        <p:nvPicPr>
          <p:cNvPr id="7" name="Image 4">
            <a:extLst>
              <a:ext uri="{FF2B5EF4-FFF2-40B4-BE49-F238E27FC236}">
                <a16:creationId xmlns:a16="http://schemas.microsoft.com/office/drawing/2014/main" id="{3B646783-7D5F-4127-8EBD-44673250DA9C}"/>
              </a:ext>
            </a:extLst>
          </p:cNvPr>
          <p:cNvPicPr/>
          <p:nvPr/>
        </p:nvPicPr>
        <p:blipFill>
          <a:blip r:embed="rId3" cstate="print"/>
          <a:stretch>
            <a:fillRect/>
          </a:stretch>
        </p:blipFill>
        <p:spPr>
          <a:xfrm>
            <a:off x="110359" y="404177"/>
            <a:ext cx="4125595" cy="1223645"/>
          </a:xfrm>
          <a:prstGeom prst="rect">
            <a:avLst/>
          </a:prstGeom>
        </p:spPr>
      </p:pic>
      <p:sp>
        <p:nvSpPr>
          <p:cNvPr id="5" name="TextBox 4">
            <a:extLst>
              <a:ext uri="{FF2B5EF4-FFF2-40B4-BE49-F238E27FC236}">
                <a16:creationId xmlns:a16="http://schemas.microsoft.com/office/drawing/2014/main" id="{E001B26F-0DE1-4347-8334-F982BAB68854}"/>
              </a:ext>
            </a:extLst>
          </p:cNvPr>
          <p:cNvSpPr txBox="1"/>
          <p:nvPr/>
        </p:nvSpPr>
        <p:spPr>
          <a:xfrm>
            <a:off x="110359" y="1674494"/>
            <a:ext cx="8781571" cy="523220"/>
          </a:xfrm>
          <a:prstGeom prst="rect">
            <a:avLst/>
          </a:prstGeom>
          <a:noFill/>
        </p:spPr>
        <p:txBody>
          <a:bodyPr wrap="none" rtlCol="0">
            <a:spAutoFit/>
          </a:bodyPr>
          <a:lstStyle/>
          <a:p>
            <a:pPr algn="ctr"/>
            <a:r>
              <a:rPr lang="ru-RU" dirty="0">
                <a:latin typeface="Montserrat" panose="00000500000000000000" pitchFamily="2" charset="-52"/>
              </a:rPr>
              <a:t>Рекомендации по работе с разделами</a:t>
            </a:r>
          </a:p>
          <a:p>
            <a:pPr algn="ctr"/>
            <a:r>
              <a:rPr lang="ru-RU" dirty="0">
                <a:latin typeface="Montserrat" panose="00000500000000000000" pitchFamily="2" charset="-52"/>
              </a:rPr>
              <a:t>учебника «Русский язык» Т.А. </a:t>
            </a:r>
            <a:r>
              <a:rPr lang="ru-RU" dirty="0" err="1">
                <a:latin typeface="Montserrat" panose="00000500000000000000" pitchFamily="2" charset="-52"/>
              </a:rPr>
              <a:t>Ладыженской</a:t>
            </a:r>
            <a:r>
              <a:rPr lang="ru-RU" dirty="0">
                <a:latin typeface="Montserrat" panose="00000500000000000000" pitchFamily="2" charset="-52"/>
              </a:rPr>
              <a:t>, М.Т. Баранова, Л.А. </a:t>
            </a:r>
            <a:r>
              <a:rPr lang="ru-RU" dirty="0" err="1">
                <a:latin typeface="Montserrat" panose="00000500000000000000" pitchFamily="2" charset="-52"/>
              </a:rPr>
              <a:t>Тростенцовой</a:t>
            </a:r>
            <a:r>
              <a:rPr lang="ru-RU" dirty="0">
                <a:latin typeface="Montserrat" panose="00000500000000000000" pitchFamily="2" charset="-52"/>
              </a:rPr>
              <a:t> и др., 5 класс</a:t>
            </a:r>
          </a:p>
        </p:txBody>
      </p:sp>
      <p:graphicFrame>
        <p:nvGraphicFramePr>
          <p:cNvPr id="6" name="Таблица 5">
            <a:extLst>
              <a:ext uri="{FF2B5EF4-FFF2-40B4-BE49-F238E27FC236}">
                <a16:creationId xmlns:a16="http://schemas.microsoft.com/office/drawing/2014/main" id="{0A41B595-C15B-4236-8B45-5A523D277AD7}"/>
              </a:ext>
            </a:extLst>
          </p:cNvPr>
          <p:cNvGraphicFramePr>
            <a:graphicFrameLocks noGrp="1"/>
          </p:cNvGraphicFramePr>
          <p:nvPr>
            <p:extLst>
              <p:ext uri="{D42A27DB-BD31-4B8C-83A1-F6EECF244321}">
                <p14:modId xmlns:p14="http://schemas.microsoft.com/office/powerpoint/2010/main" val="1226241271"/>
              </p:ext>
            </p:extLst>
          </p:nvPr>
        </p:nvGraphicFramePr>
        <p:xfrm>
          <a:off x="661988" y="2255334"/>
          <a:ext cx="7718425" cy="2509669"/>
        </p:xfrm>
        <a:graphic>
          <a:graphicData uri="http://schemas.openxmlformats.org/drawingml/2006/table">
            <a:tbl>
              <a:tblPr firstRow="1" firstCol="1" lastRow="1" lastCol="1" bandRow="1" bandCol="1">
                <a:tableStyleId>{7CD957F8-9816-4A50-A5F4-2CA9F9472B59}</a:tableStyleId>
              </a:tblPr>
              <a:tblGrid>
                <a:gridCol w="3776224">
                  <a:extLst>
                    <a:ext uri="{9D8B030D-6E8A-4147-A177-3AD203B41FA5}">
                      <a16:colId xmlns:a16="http://schemas.microsoft.com/office/drawing/2014/main" val="3268698337"/>
                    </a:ext>
                  </a:extLst>
                </a:gridCol>
                <a:gridCol w="3942201">
                  <a:extLst>
                    <a:ext uri="{9D8B030D-6E8A-4147-A177-3AD203B41FA5}">
                      <a16:colId xmlns:a16="http://schemas.microsoft.com/office/drawing/2014/main" val="3178940905"/>
                    </a:ext>
                  </a:extLst>
                </a:gridCol>
              </a:tblGrid>
              <a:tr h="433441">
                <a:tc>
                  <a:txBody>
                    <a:bodyPr/>
                    <a:lstStyle/>
                    <a:p>
                      <a:pPr marL="8255" algn="ctr">
                        <a:spcBef>
                          <a:spcPts val="1335"/>
                        </a:spcBef>
                        <a:spcAft>
                          <a:spcPts val="0"/>
                        </a:spcAft>
                      </a:pPr>
                      <a:r>
                        <a:rPr lang="ru-RU" sz="1000">
                          <a:effectLst/>
                        </a:rPr>
                        <a:t>Отсутствующие</a:t>
                      </a:r>
                      <a:r>
                        <a:rPr lang="ru-RU" sz="1000" spc="-25">
                          <a:effectLst/>
                        </a:rPr>
                        <a:t> </a:t>
                      </a:r>
                      <a:r>
                        <a:rPr lang="ru-RU" sz="1000">
                          <a:effectLst/>
                        </a:rPr>
                        <a:t>элементы</a:t>
                      </a:r>
                      <a:r>
                        <a:rPr lang="ru-RU" sz="1000" spc="-15">
                          <a:effectLst/>
                        </a:rPr>
                        <a:t> </a:t>
                      </a:r>
                      <a:r>
                        <a:rPr lang="ru-RU" sz="1000" spc="-10">
                          <a:effectLst/>
                        </a:rPr>
                        <a:t>содержания</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1933575" indent="-1599565">
                        <a:lnSpc>
                          <a:spcPts val="1350"/>
                        </a:lnSpc>
                        <a:spcBef>
                          <a:spcPts val="1240"/>
                        </a:spcBef>
                        <a:spcAft>
                          <a:spcPts val="0"/>
                        </a:spcAft>
                      </a:pPr>
                      <a:r>
                        <a:rPr lang="ru-RU" sz="1000">
                          <a:effectLst/>
                        </a:rPr>
                        <a:t>Рекомендации</a:t>
                      </a:r>
                      <a:r>
                        <a:rPr lang="ru-RU" sz="1000" spc="-50">
                          <a:effectLst/>
                        </a:rPr>
                        <a:t> </a:t>
                      </a:r>
                      <a:r>
                        <a:rPr lang="ru-RU" sz="1000">
                          <a:effectLst/>
                        </a:rPr>
                        <a:t>по</a:t>
                      </a:r>
                      <a:r>
                        <a:rPr lang="ru-RU" sz="1000" spc="-40">
                          <a:effectLst/>
                        </a:rPr>
                        <a:t> </a:t>
                      </a:r>
                      <a:r>
                        <a:rPr lang="ru-RU" sz="1000">
                          <a:effectLst/>
                        </a:rPr>
                        <a:t>компенсации</a:t>
                      </a:r>
                      <a:r>
                        <a:rPr lang="ru-RU" sz="1000" spc="-40">
                          <a:effectLst/>
                        </a:rPr>
                        <a:t> </a:t>
                      </a:r>
                      <a:r>
                        <a:rPr lang="ru-RU" sz="1000">
                          <a:effectLst/>
                        </a:rPr>
                        <a:t>(при</a:t>
                      </a:r>
                      <a:r>
                        <a:rPr lang="ru-RU" sz="1000" spc="-40">
                          <a:effectLst/>
                        </a:rPr>
                        <a:t> </a:t>
                      </a:r>
                      <a:r>
                        <a:rPr lang="ru-RU" sz="1000">
                          <a:effectLst/>
                        </a:rPr>
                        <a:t>отсутствии</a:t>
                      </a:r>
                      <a:r>
                        <a:rPr lang="ru-RU" sz="1000" spc="-35">
                          <a:effectLst/>
                        </a:rPr>
                        <a:t> </a:t>
                      </a:r>
                      <a:r>
                        <a:rPr lang="ru-RU" sz="1000">
                          <a:effectLst/>
                        </a:rPr>
                        <a:t>элементов </a:t>
                      </a:r>
                      <a:r>
                        <a:rPr lang="ru-RU" sz="1000" spc="-10">
                          <a:effectLst/>
                        </a:rPr>
                        <a:t>содержания)</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808715524"/>
                  </a:ext>
                </a:extLst>
              </a:tr>
              <a:tr h="341996">
                <a:tc gridSpan="2">
                  <a:txBody>
                    <a:bodyPr/>
                    <a:lstStyle/>
                    <a:p>
                      <a:pPr marL="98425">
                        <a:spcBef>
                          <a:spcPts val="375"/>
                        </a:spcBef>
                        <a:spcAft>
                          <a:spcPts val="0"/>
                        </a:spcAft>
                      </a:pPr>
                      <a:r>
                        <a:rPr lang="ru-RU" sz="1000">
                          <a:effectLst/>
                        </a:rPr>
                        <a:t>Раздел «Общие</a:t>
                      </a:r>
                      <a:r>
                        <a:rPr lang="ru-RU" sz="1000" spc="-25">
                          <a:effectLst/>
                        </a:rPr>
                        <a:t> </a:t>
                      </a:r>
                      <a:r>
                        <a:rPr lang="ru-RU" sz="1000">
                          <a:effectLst/>
                        </a:rPr>
                        <a:t>сведения</a:t>
                      </a:r>
                      <a:r>
                        <a:rPr lang="ru-RU" sz="1000" spc="-20">
                          <a:effectLst/>
                        </a:rPr>
                        <a:t> </a:t>
                      </a:r>
                      <a:r>
                        <a:rPr lang="ru-RU" sz="1000">
                          <a:effectLst/>
                        </a:rPr>
                        <a:t>о</a:t>
                      </a:r>
                      <a:r>
                        <a:rPr lang="ru-RU" sz="1000" spc="-15">
                          <a:effectLst/>
                        </a:rPr>
                        <a:t> </a:t>
                      </a:r>
                      <a:r>
                        <a:rPr lang="ru-RU" sz="1000" spc="-10">
                          <a:effectLst/>
                        </a:rPr>
                        <a:t>языке»</a:t>
                      </a:r>
                      <a:endParaRPr lang="ru-RU" sz="900">
                        <a:effectLst/>
                      </a:endParaRPr>
                    </a:p>
                    <a:p>
                      <a:pPr marL="98425">
                        <a:lnSpc>
                          <a:spcPts val="1380"/>
                        </a:lnSpc>
                      </a:pPr>
                      <a:r>
                        <a:rPr lang="ru-RU" sz="1000">
                          <a:effectLst/>
                        </a:rPr>
                        <a:t>В</a:t>
                      </a:r>
                      <a:r>
                        <a:rPr lang="ru-RU" sz="1000" spc="-15">
                          <a:effectLst/>
                        </a:rPr>
                        <a:t> </a:t>
                      </a:r>
                      <a:r>
                        <a:rPr lang="ru-RU" sz="1000">
                          <a:effectLst/>
                        </a:rPr>
                        <a:t>переходный</a:t>
                      </a:r>
                      <a:r>
                        <a:rPr lang="ru-RU" sz="1000" spc="-10">
                          <a:effectLst/>
                        </a:rPr>
                        <a:t> </a:t>
                      </a:r>
                      <a:r>
                        <a:rPr lang="ru-RU" sz="1000">
                          <a:effectLst/>
                        </a:rPr>
                        <a:t>период</a:t>
                      </a:r>
                      <a:r>
                        <a:rPr lang="ru-RU" sz="1000" spc="-15">
                          <a:effectLst/>
                        </a:rPr>
                        <a:t> </a:t>
                      </a:r>
                      <a:r>
                        <a:rPr lang="ru-RU" sz="1000">
                          <a:effectLst/>
                        </a:rPr>
                        <a:t>рекомендуем</a:t>
                      </a:r>
                      <a:r>
                        <a:rPr lang="ru-RU" sz="1000" spc="-15">
                          <a:effectLst/>
                        </a:rPr>
                        <a:t> </a:t>
                      </a:r>
                      <a:r>
                        <a:rPr lang="ru-RU" sz="1000">
                          <a:effectLst/>
                        </a:rPr>
                        <a:t>использовать</a:t>
                      </a:r>
                      <a:r>
                        <a:rPr lang="ru-RU" sz="1000" spc="-10">
                          <a:effectLst/>
                        </a:rPr>
                        <a:t> </a:t>
                      </a:r>
                      <a:r>
                        <a:rPr lang="ru-RU" sz="1000">
                          <a:effectLst/>
                        </a:rPr>
                        <a:t>ресурсы</a:t>
                      </a:r>
                      <a:r>
                        <a:rPr lang="ru-RU" sz="1000" spc="-15">
                          <a:effectLst/>
                        </a:rPr>
                        <a:t> </a:t>
                      </a:r>
                      <a:r>
                        <a:rPr lang="ru-RU" sz="1000">
                          <a:effectLst/>
                        </a:rPr>
                        <a:t>курса</a:t>
                      </a:r>
                      <a:r>
                        <a:rPr lang="ru-RU" sz="1000" spc="-10">
                          <a:effectLst/>
                        </a:rPr>
                        <a:t> </a:t>
                      </a:r>
                      <a:r>
                        <a:rPr lang="ru-RU" sz="1000">
                          <a:effectLst/>
                        </a:rPr>
                        <a:t>«Родной</a:t>
                      </a:r>
                      <a:r>
                        <a:rPr lang="ru-RU" sz="1000" spc="-10">
                          <a:effectLst/>
                        </a:rPr>
                        <a:t> </a:t>
                      </a:r>
                      <a:r>
                        <a:rPr lang="ru-RU" sz="1000">
                          <a:effectLst/>
                        </a:rPr>
                        <a:t>язык</a:t>
                      </a:r>
                      <a:r>
                        <a:rPr lang="ru-RU" sz="1000" spc="-15">
                          <a:effectLst/>
                        </a:rPr>
                        <a:t> </a:t>
                      </a:r>
                      <a:r>
                        <a:rPr lang="ru-RU" sz="1000">
                          <a:effectLst/>
                        </a:rPr>
                        <a:t>(русский)»,</a:t>
                      </a:r>
                      <a:r>
                        <a:rPr lang="ru-RU" sz="1000" spc="15">
                          <a:effectLst/>
                        </a:rPr>
                        <a:t> </a:t>
                      </a:r>
                      <a:r>
                        <a:rPr lang="ru-RU" sz="1000">
                          <a:effectLst/>
                        </a:rPr>
                        <a:t>пособия</a:t>
                      </a:r>
                      <a:r>
                        <a:rPr lang="ru-RU" sz="1000" spc="-25">
                          <a:effectLst/>
                        </a:rPr>
                        <a:t> </a:t>
                      </a:r>
                      <a:r>
                        <a:rPr lang="ru-RU" sz="1000">
                          <a:effectLst/>
                        </a:rPr>
                        <a:t>и</a:t>
                      </a:r>
                      <a:r>
                        <a:rPr lang="ru-RU" sz="1000" spc="-10">
                          <a:effectLst/>
                        </a:rPr>
                        <a:t> </a:t>
                      </a:r>
                      <a:r>
                        <a:rPr lang="ru-RU" sz="1000">
                          <a:effectLst/>
                        </a:rPr>
                        <a:t>рабочие</a:t>
                      </a:r>
                      <a:r>
                        <a:rPr lang="ru-RU" sz="1000" spc="-15">
                          <a:effectLst/>
                        </a:rPr>
                        <a:t> </a:t>
                      </a:r>
                      <a:r>
                        <a:rPr lang="ru-RU" sz="1000">
                          <a:effectLst/>
                        </a:rPr>
                        <a:t>тетради</a:t>
                      </a:r>
                      <a:r>
                        <a:rPr lang="ru-RU" sz="1000" spc="-15">
                          <a:effectLst/>
                        </a:rPr>
                        <a:t> </a:t>
                      </a:r>
                      <a:r>
                        <a:rPr lang="ru-RU" sz="1000">
                          <a:effectLst/>
                        </a:rPr>
                        <a:t>в</a:t>
                      </a:r>
                      <a:r>
                        <a:rPr lang="ru-RU" sz="1000" spc="-15">
                          <a:effectLst/>
                        </a:rPr>
                        <a:t> </a:t>
                      </a:r>
                      <a:r>
                        <a:rPr lang="ru-RU" sz="1000">
                          <a:effectLst/>
                        </a:rPr>
                        <a:t>составе</a:t>
                      </a:r>
                      <a:r>
                        <a:rPr lang="ru-RU" sz="1000" spc="-15">
                          <a:effectLst/>
                        </a:rPr>
                        <a:t> </a:t>
                      </a:r>
                      <a:r>
                        <a:rPr lang="ru-RU" sz="1000" spc="-20">
                          <a:effectLst/>
                        </a:rPr>
                        <a:t>УМК.</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hMerge="1">
                  <a:txBody>
                    <a:bodyPr/>
                    <a:lstStyle/>
                    <a:p>
                      <a:endParaRPr lang="ru-RU"/>
                    </a:p>
                  </a:txBody>
                  <a:tcPr/>
                </a:tc>
                <a:extLst>
                  <a:ext uri="{0D108BD9-81ED-4DB2-BD59-A6C34878D82A}">
                    <a16:rowId xmlns:a16="http://schemas.microsoft.com/office/drawing/2014/main" val="345533334"/>
                  </a:ext>
                </a:extLst>
              </a:tr>
              <a:tr h="695620">
                <a:tc>
                  <a:txBody>
                    <a:bodyPr/>
                    <a:lstStyle/>
                    <a:p>
                      <a:pPr marL="98425" marR="67310" algn="just">
                        <a:spcBef>
                          <a:spcPts val="390"/>
                        </a:spcBef>
                        <a:spcAft>
                          <a:spcPts val="0"/>
                        </a:spcAft>
                      </a:pPr>
                      <a:r>
                        <a:rPr lang="ru-RU" sz="1000">
                          <a:effectLst/>
                        </a:rPr>
                        <a:t>Основные разделы лингвистики (фонетика, орфоэпия, графика, орфография, лексикология, морфемика, словообразование, морфология, синтаксис, пунктуация).</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9695" marR="67310" algn="just">
                        <a:spcBef>
                          <a:spcPts val="390"/>
                        </a:spcBef>
                        <a:spcAft>
                          <a:spcPts val="0"/>
                        </a:spcAft>
                      </a:pPr>
                      <a:r>
                        <a:rPr lang="ru-RU" sz="1000">
                          <a:effectLst/>
                        </a:rPr>
                        <a:t>Понятие «наука о языке» в учебнике в §120. Разделы науки о языке. Названия почти всех разделов лингвистики в учебнике есть. Нет понятия «словообразование». Необходимо объяснить, что это тоже раздел лингвистики.</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2252644885"/>
                  </a:ext>
                </a:extLst>
              </a:tr>
              <a:tr h="394326">
                <a:tc>
                  <a:txBody>
                    <a:bodyPr/>
                    <a:lstStyle/>
                    <a:p>
                      <a:pPr marL="98425">
                        <a:spcBef>
                          <a:spcPts val="380"/>
                        </a:spcBef>
                        <a:spcAft>
                          <a:spcPts val="0"/>
                        </a:spcAft>
                      </a:pPr>
                      <a:r>
                        <a:rPr lang="ru-RU" sz="1000">
                          <a:effectLst/>
                        </a:rPr>
                        <a:t>Язык</a:t>
                      </a:r>
                      <a:r>
                        <a:rPr lang="ru-RU" sz="1000" spc="-10">
                          <a:effectLst/>
                        </a:rPr>
                        <a:t> </a:t>
                      </a:r>
                      <a:r>
                        <a:rPr lang="ru-RU" sz="1000">
                          <a:effectLst/>
                        </a:rPr>
                        <a:t>как</a:t>
                      </a:r>
                      <a:r>
                        <a:rPr lang="ru-RU" sz="1000" spc="-10">
                          <a:effectLst/>
                        </a:rPr>
                        <a:t> </a:t>
                      </a:r>
                      <a:r>
                        <a:rPr lang="ru-RU" sz="1000">
                          <a:effectLst/>
                        </a:rPr>
                        <a:t>знаковая</a:t>
                      </a:r>
                      <a:r>
                        <a:rPr lang="ru-RU" sz="1000" spc="-5">
                          <a:effectLst/>
                        </a:rPr>
                        <a:t> </a:t>
                      </a:r>
                      <a:r>
                        <a:rPr lang="ru-RU" sz="1000" spc="-10">
                          <a:effectLst/>
                        </a:rPr>
                        <a:t>система.</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9695">
                        <a:spcBef>
                          <a:spcPts val="380"/>
                        </a:spcBef>
                        <a:spcAft>
                          <a:spcPts val="0"/>
                        </a:spcAft>
                      </a:pPr>
                      <a:r>
                        <a:rPr lang="ru-RU" sz="1000">
                          <a:effectLst/>
                        </a:rPr>
                        <a:t>Русский</a:t>
                      </a:r>
                      <a:r>
                        <a:rPr lang="ru-RU" sz="1000" spc="-15">
                          <a:effectLst/>
                        </a:rPr>
                        <a:t> </a:t>
                      </a:r>
                      <a:r>
                        <a:rPr lang="ru-RU" sz="1000">
                          <a:effectLst/>
                        </a:rPr>
                        <a:t>язык»,</a:t>
                      </a:r>
                      <a:r>
                        <a:rPr lang="ru-RU" sz="1000" spc="-10">
                          <a:effectLst/>
                        </a:rPr>
                        <a:t> </a:t>
                      </a:r>
                      <a:r>
                        <a:rPr lang="ru-RU" sz="1000">
                          <a:effectLst/>
                        </a:rPr>
                        <a:t>10-11</a:t>
                      </a:r>
                      <a:r>
                        <a:rPr lang="ru-RU" sz="1000" spc="-15">
                          <a:effectLst/>
                        </a:rPr>
                        <a:t> </a:t>
                      </a:r>
                      <a:r>
                        <a:rPr lang="ru-RU" sz="1000">
                          <a:effectLst/>
                        </a:rPr>
                        <a:t>класс,</a:t>
                      </a:r>
                      <a:r>
                        <a:rPr lang="ru-RU" sz="1000" spc="-10">
                          <a:effectLst/>
                        </a:rPr>
                        <a:t> </a:t>
                      </a:r>
                      <a:r>
                        <a:rPr lang="ru-RU" sz="1000">
                          <a:effectLst/>
                        </a:rPr>
                        <a:t>Л.М.</a:t>
                      </a:r>
                      <a:r>
                        <a:rPr lang="ru-RU" sz="1000" spc="-10">
                          <a:effectLst/>
                        </a:rPr>
                        <a:t> Рыбченкова:</a:t>
                      </a:r>
                      <a:endParaRPr lang="ru-RU" sz="900">
                        <a:effectLst/>
                      </a:endParaRPr>
                    </a:p>
                    <a:p>
                      <a:pPr marL="99695"/>
                      <a:r>
                        <a:rPr lang="ru-RU" sz="1000">
                          <a:effectLst/>
                        </a:rPr>
                        <a:t>§1.</a:t>
                      </a:r>
                      <a:r>
                        <a:rPr lang="ru-RU" sz="1000" spc="-5">
                          <a:effectLst/>
                        </a:rPr>
                        <a:t> </a:t>
                      </a:r>
                      <a:r>
                        <a:rPr lang="ru-RU" sz="1000">
                          <a:effectLst/>
                        </a:rPr>
                        <a:t>Язык</a:t>
                      </a:r>
                      <a:r>
                        <a:rPr lang="ru-RU" sz="1000" spc="-5">
                          <a:effectLst/>
                        </a:rPr>
                        <a:t> </a:t>
                      </a:r>
                      <a:r>
                        <a:rPr lang="ru-RU" sz="1000">
                          <a:effectLst/>
                        </a:rPr>
                        <a:t>как</a:t>
                      </a:r>
                      <a:r>
                        <a:rPr lang="ru-RU" sz="1000" spc="-15">
                          <a:effectLst/>
                        </a:rPr>
                        <a:t> </a:t>
                      </a:r>
                      <a:r>
                        <a:rPr lang="ru-RU" sz="1000">
                          <a:effectLst/>
                        </a:rPr>
                        <a:t>знаковая </a:t>
                      </a:r>
                      <a:r>
                        <a:rPr lang="ru-RU" sz="1000" spc="-10">
                          <a:effectLst/>
                        </a:rPr>
                        <a:t>система.</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171879624"/>
                  </a:ext>
                </a:extLst>
              </a:tr>
              <a:tr h="478900">
                <a:tc>
                  <a:txBody>
                    <a:bodyPr/>
                    <a:lstStyle/>
                    <a:p>
                      <a:pPr marL="98425" marR="70485">
                        <a:spcBef>
                          <a:spcPts val="390"/>
                        </a:spcBef>
                        <a:spcAft>
                          <a:spcPts val="0"/>
                        </a:spcAft>
                        <a:tabLst>
                          <a:tab pos="896620" algn="l"/>
                          <a:tab pos="1610360" algn="l"/>
                          <a:tab pos="2125345" algn="l"/>
                          <a:tab pos="2347595" algn="l"/>
                          <a:tab pos="2830195" algn="l"/>
                          <a:tab pos="3289935" algn="l"/>
                          <a:tab pos="4045585" algn="l"/>
                        </a:tabLst>
                      </a:pPr>
                      <a:r>
                        <a:rPr lang="ru-RU" sz="1000" spc="-10">
                          <a:effectLst/>
                        </a:rPr>
                        <a:t>Основные</a:t>
                      </a:r>
                      <a:r>
                        <a:rPr lang="ru-RU" sz="1000">
                          <a:effectLst/>
                        </a:rPr>
                        <a:t>	</a:t>
                      </a:r>
                      <a:r>
                        <a:rPr lang="ru-RU" sz="1000" spc="-10">
                          <a:effectLst/>
                        </a:rPr>
                        <a:t>единицы</a:t>
                      </a:r>
                      <a:r>
                        <a:rPr lang="ru-RU" sz="1000">
                          <a:effectLst/>
                        </a:rPr>
                        <a:t>	</a:t>
                      </a:r>
                      <a:r>
                        <a:rPr lang="ru-RU" sz="1000" spc="-10">
                          <a:effectLst/>
                        </a:rPr>
                        <a:t>языка</a:t>
                      </a:r>
                      <a:r>
                        <a:rPr lang="ru-RU" sz="1000">
                          <a:effectLst/>
                        </a:rPr>
                        <a:t>	</a:t>
                      </a:r>
                      <a:r>
                        <a:rPr lang="ru-RU" sz="1000" spc="-50">
                          <a:effectLst/>
                        </a:rPr>
                        <a:t>и</a:t>
                      </a:r>
                      <a:r>
                        <a:rPr lang="ru-RU" sz="1000">
                          <a:effectLst/>
                        </a:rPr>
                        <a:t>	</a:t>
                      </a:r>
                      <a:r>
                        <a:rPr lang="ru-RU" sz="1000" spc="-20">
                          <a:effectLst/>
                        </a:rPr>
                        <a:t>речи:</a:t>
                      </a:r>
                      <a:r>
                        <a:rPr lang="ru-RU" sz="1000">
                          <a:effectLst/>
                        </a:rPr>
                        <a:t>	</a:t>
                      </a:r>
                      <a:r>
                        <a:rPr lang="ru-RU" sz="1000" spc="-20">
                          <a:effectLst/>
                        </a:rPr>
                        <a:t>звук,</a:t>
                      </a:r>
                      <a:r>
                        <a:rPr lang="ru-RU" sz="1000">
                          <a:effectLst/>
                        </a:rPr>
                        <a:t>	</a:t>
                      </a:r>
                      <a:r>
                        <a:rPr lang="ru-RU" sz="1000" spc="-10">
                          <a:effectLst/>
                        </a:rPr>
                        <a:t>морфема,</a:t>
                      </a:r>
                      <a:r>
                        <a:rPr lang="ru-RU" sz="1000">
                          <a:effectLst/>
                        </a:rPr>
                        <a:t>	</a:t>
                      </a:r>
                      <a:r>
                        <a:rPr lang="ru-RU" sz="1000" spc="-10">
                          <a:effectLst/>
                        </a:rPr>
                        <a:t>слово, </a:t>
                      </a:r>
                      <a:r>
                        <a:rPr lang="ru-RU" sz="1000">
                          <a:effectLst/>
                        </a:rPr>
                        <a:t>словосочетание, предложение.</a:t>
                      </a:r>
                      <a:endParaRPr lang="ru-RU" sz="9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tc>
                  <a:txBody>
                    <a:bodyPr/>
                    <a:lstStyle/>
                    <a:p>
                      <a:pPr marL="99695">
                        <a:spcBef>
                          <a:spcPts val="390"/>
                        </a:spcBef>
                        <a:spcAft>
                          <a:spcPts val="0"/>
                        </a:spcAft>
                      </a:pPr>
                      <a:r>
                        <a:rPr lang="ru-RU" sz="1000" dirty="0">
                          <a:effectLst/>
                        </a:rPr>
                        <a:t>«Русский</a:t>
                      </a:r>
                      <a:r>
                        <a:rPr lang="ru-RU" sz="1000" spc="-10" dirty="0">
                          <a:effectLst/>
                        </a:rPr>
                        <a:t> </a:t>
                      </a:r>
                      <a:r>
                        <a:rPr lang="ru-RU" sz="1000" dirty="0">
                          <a:effectLst/>
                        </a:rPr>
                        <a:t>язык»,</a:t>
                      </a:r>
                      <a:r>
                        <a:rPr lang="ru-RU" sz="1000" spc="-5" dirty="0">
                          <a:effectLst/>
                        </a:rPr>
                        <a:t> </a:t>
                      </a:r>
                      <a:r>
                        <a:rPr lang="ru-RU" sz="1000" dirty="0">
                          <a:effectLst/>
                        </a:rPr>
                        <a:t>8</a:t>
                      </a:r>
                      <a:r>
                        <a:rPr lang="ru-RU" sz="1000" spc="-10" dirty="0">
                          <a:effectLst/>
                        </a:rPr>
                        <a:t> </a:t>
                      </a:r>
                      <a:r>
                        <a:rPr lang="ru-RU" sz="1000" dirty="0">
                          <a:effectLst/>
                        </a:rPr>
                        <a:t>класс,</a:t>
                      </a:r>
                      <a:r>
                        <a:rPr lang="ru-RU" sz="1000" spc="-10" dirty="0">
                          <a:effectLst/>
                        </a:rPr>
                        <a:t> </a:t>
                      </a:r>
                      <a:r>
                        <a:rPr lang="ru-RU" sz="1000" dirty="0">
                          <a:effectLst/>
                        </a:rPr>
                        <a:t>С.Г.</a:t>
                      </a:r>
                      <a:r>
                        <a:rPr lang="ru-RU" sz="1000" spc="-5" dirty="0">
                          <a:effectLst/>
                        </a:rPr>
                        <a:t> </a:t>
                      </a:r>
                      <a:r>
                        <a:rPr lang="ru-RU" sz="1000" spc="-10" dirty="0" err="1">
                          <a:effectLst/>
                        </a:rPr>
                        <a:t>Бархударов</a:t>
                      </a:r>
                      <a:r>
                        <a:rPr lang="ru-RU" sz="1000" spc="-10" dirty="0">
                          <a:effectLst/>
                        </a:rPr>
                        <a:t>:</a:t>
                      </a:r>
                      <a:endParaRPr lang="ru-RU" sz="900" dirty="0">
                        <a:effectLst/>
                      </a:endParaRPr>
                    </a:p>
                    <a:p>
                      <a:pPr marL="99695" marR="67310">
                        <a:lnSpc>
                          <a:spcPts val="1350"/>
                        </a:lnSpc>
                        <a:spcAft>
                          <a:spcPts val="0"/>
                        </a:spcAft>
                        <a:tabLst>
                          <a:tab pos="1236980" algn="l"/>
                          <a:tab pos="2146935" algn="l"/>
                          <a:tab pos="3605530" algn="l"/>
                          <a:tab pos="4242435" algn="l"/>
                        </a:tabLst>
                      </a:pPr>
                      <a:r>
                        <a:rPr lang="ru-RU" sz="1000" dirty="0">
                          <a:effectLst/>
                        </a:rPr>
                        <a:t>§1. Повторение	</a:t>
                      </a:r>
                      <a:r>
                        <a:rPr lang="ru-RU" sz="1000" spc="-10" dirty="0">
                          <a:effectLst/>
                        </a:rPr>
                        <a:t>изученного.</a:t>
                      </a:r>
                      <a:r>
                        <a:rPr lang="ru-RU" sz="1000" dirty="0">
                          <a:effectLst/>
                        </a:rPr>
                        <a:t>	</a:t>
                      </a:r>
                      <a:r>
                        <a:rPr lang="ru-RU" sz="1000" spc="-10" dirty="0">
                          <a:effectLst/>
                        </a:rPr>
                        <a:t>Энциклопедический</a:t>
                      </a:r>
                      <a:r>
                        <a:rPr lang="ru-RU" sz="1000" dirty="0">
                          <a:effectLst/>
                        </a:rPr>
                        <a:t>	</a:t>
                      </a:r>
                      <a:r>
                        <a:rPr lang="ru-RU" sz="1000" spc="-10" dirty="0">
                          <a:effectLst/>
                        </a:rPr>
                        <a:t>словарь</a:t>
                      </a:r>
                      <a:r>
                        <a:rPr lang="ru-RU" sz="1000" dirty="0">
                          <a:effectLst/>
                        </a:rPr>
                        <a:t>	</a:t>
                      </a:r>
                      <a:r>
                        <a:rPr lang="ru-RU" sz="1000" spc="-10" dirty="0">
                          <a:effectLst/>
                        </a:rPr>
                        <a:t>юного филолога.</a:t>
                      </a:r>
                      <a:endParaRPr lang="ru-RU" sz="9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0" marR="0" marT="0" marB="0"/>
                </a:tc>
                <a:extLst>
                  <a:ext uri="{0D108BD9-81ED-4DB2-BD59-A6C34878D82A}">
                    <a16:rowId xmlns:a16="http://schemas.microsoft.com/office/drawing/2014/main" val="524024556"/>
                  </a:ext>
                </a:extLst>
              </a:tr>
            </a:tbl>
          </a:graphicData>
        </a:graphic>
      </p:graphicFrame>
      <p:sp>
        <p:nvSpPr>
          <p:cNvPr id="8" name="Rectangle 4">
            <a:extLst>
              <a:ext uri="{FF2B5EF4-FFF2-40B4-BE49-F238E27FC236}">
                <a16:creationId xmlns:a16="http://schemas.microsoft.com/office/drawing/2014/main" id="{75642C29-56CA-48E4-A8FA-28301BCFAA4F}"/>
              </a:ext>
            </a:extLst>
          </p:cNvPr>
          <p:cNvSpPr>
            <a:spLocks noChangeArrowheads="1"/>
          </p:cNvSpPr>
          <p:nvPr/>
        </p:nvSpPr>
        <p:spPr bwMode="auto">
          <a:xfrm>
            <a:off x="661988" y="225518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71320" tIns="584016" rIns="228528" bIns="495144"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4</a:t>
            </a:r>
          </a:p>
          <a:p>
            <a:pPr marL="0" marR="0" lvl="0" indent="0" algn="l" defTabSz="914400" rtl="0" eaLnBrk="0" fontAlgn="base" latinLnBrk="0" hangingPunct="0">
              <a:lnSpc>
                <a:spcPct val="100000"/>
              </a:lnSpc>
              <a:spcBef>
                <a:spcPct val="0"/>
              </a:spcBef>
              <a:spcAft>
                <a:spcPct val="0"/>
              </a:spcAft>
              <a:buClrTx/>
              <a:buSzTx/>
              <a:buFontTx/>
              <a:buNone/>
              <a:tabLst/>
            </a:pPr>
            <a:br>
              <a:rPr kumimoji="0" lang="ru-RU" altLang="ru-RU" sz="12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br>
            <a:endParaRPr kumimoji="0" lang="ru-RU" altLang="ru-RU"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50415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471647-FADA-4787-A1D1-B8C20351E393}"/>
              </a:ext>
            </a:extLst>
          </p:cNvPr>
          <p:cNvSpPr>
            <a:spLocks noGrp="1"/>
          </p:cNvSpPr>
          <p:nvPr>
            <p:ph type="title"/>
          </p:nvPr>
        </p:nvSpPr>
        <p:spPr>
          <a:xfrm>
            <a:off x="152400" y="288425"/>
            <a:ext cx="8839200" cy="572700"/>
          </a:xfrm>
        </p:spPr>
        <p:txBody>
          <a:bodyPr/>
          <a:lstStyle/>
          <a:p>
            <a:r>
              <a:rPr lang="ru-RU" dirty="0"/>
              <a:t>Альтернатива учебникам, не включенным в ФПУ</a:t>
            </a:r>
          </a:p>
        </p:txBody>
      </p:sp>
      <p:sp>
        <p:nvSpPr>
          <p:cNvPr id="3" name="Текст 2">
            <a:extLst>
              <a:ext uri="{FF2B5EF4-FFF2-40B4-BE49-F238E27FC236}">
                <a16:creationId xmlns:a16="http://schemas.microsoft.com/office/drawing/2014/main" id="{54FCA7F1-2442-4430-B8F2-54E1FE9ADBD9}"/>
              </a:ext>
            </a:extLst>
          </p:cNvPr>
          <p:cNvSpPr>
            <a:spLocks noGrp="1"/>
          </p:cNvSpPr>
          <p:nvPr>
            <p:ph type="body" idx="1"/>
          </p:nvPr>
        </p:nvSpPr>
        <p:spPr/>
        <p:txBody>
          <a:bodyPr/>
          <a:lstStyle/>
          <a:p>
            <a:pPr marL="114300" indent="0">
              <a:buNone/>
            </a:pPr>
            <a:endParaRPr lang="ru-RU" dirty="0"/>
          </a:p>
        </p:txBody>
      </p:sp>
      <p:pic>
        <p:nvPicPr>
          <p:cNvPr id="4" name="Image 10">
            <a:extLst>
              <a:ext uri="{FF2B5EF4-FFF2-40B4-BE49-F238E27FC236}">
                <a16:creationId xmlns:a16="http://schemas.microsoft.com/office/drawing/2014/main" id="{9470D36F-85AF-4E49-AB14-7B46EB6F8585}"/>
              </a:ext>
            </a:extLst>
          </p:cNvPr>
          <p:cNvPicPr/>
          <p:nvPr/>
        </p:nvPicPr>
        <p:blipFill>
          <a:blip r:embed="rId2" cstate="print"/>
          <a:stretch>
            <a:fillRect/>
          </a:stretch>
        </p:blipFill>
        <p:spPr>
          <a:xfrm>
            <a:off x="208915" y="861125"/>
            <a:ext cx="7353935" cy="3763327"/>
          </a:xfrm>
          <a:prstGeom prst="rect">
            <a:avLst/>
          </a:prstGeom>
        </p:spPr>
      </p:pic>
    </p:spTree>
    <p:extLst>
      <p:ext uri="{BB962C8B-B14F-4D97-AF65-F5344CB8AC3E}">
        <p14:creationId xmlns:p14="http://schemas.microsoft.com/office/powerpoint/2010/main" val="2588545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C98B1F-E6C6-4037-BE9E-A58037952FF0}"/>
              </a:ext>
            </a:extLst>
          </p:cNvPr>
          <p:cNvSpPr>
            <a:spLocks noGrp="1"/>
          </p:cNvSpPr>
          <p:nvPr>
            <p:ph type="title"/>
          </p:nvPr>
        </p:nvSpPr>
        <p:spPr>
          <a:xfrm>
            <a:off x="82550" y="445025"/>
            <a:ext cx="8839199" cy="572700"/>
          </a:xfrm>
        </p:spPr>
        <p:txBody>
          <a:bodyPr/>
          <a:lstStyle/>
          <a:p>
            <a:r>
              <a:rPr lang="ru-RU" dirty="0"/>
              <a:t>Альтернатива учебникам, не включенным в ФПУ</a:t>
            </a:r>
          </a:p>
        </p:txBody>
      </p:sp>
      <p:sp>
        <p:nvSpPr>
          <p:cNvPr id="3" name="Текст 2">
            <a:extLst>
              <a:ext uri="{FF2B5EF4-FFF2-40B4-BE49-F238E27FC236}">
                <a16:creationId xmlns:a16="http://schemas.microsoft.com/office/drawing/2014/main" id="{FD4C38C8-AC23-4B0D-AEF8-2DA1D32C97B1}"/>
              </a:ext>
            </a:extLst>
          </p:cNvPr>
          <p:cNvSpPr>
            <a:spLocks noGrp="1"/>
          </p:cNvSpPr>
          <p:nvPr>
            <p:ph type="body" idx="1"/>
          </p:nvPr>
        </p:nvSpPr>
        <p:spPr/>
        <p:txBody>
          <a:bodyPr/>
          <a:lstStyle/>
          <a:p>
            <a:pPr marL="114300" indent="0">
              <a:buNone/>
            </a:pPr>
            <a:endParaRPr lang="ru-RU" dirty="0"/>
          </a:p>
        </p:txBody>
      </p:sp>
      <p:pic>
        <p:nvPicPr>
          <p:cNvPr id="4" name="Image 13">
            <a:extLst>
              <a:ext uri="{FF2B5EF4-FFF2-40B4-BE49-F238E27FC236}">
                <a16:creationId xmlns:a16="http://schemas.microsoft.com/office/drawing/2014/main" id="{DD010BB5-8773-4FD4-8650-84410FC19155}"/>
              </a:ext>
            </a:extLst>
          </p:cNvPr>
          <p:cNvPicPr/>
          <p:nvPr/>
        </p:nvPicPr>
        <p:blipFill>
          <a:blip r:embed="rId2" cstate="print"/>
          <a:stretch>
            <a:fillRect/>
          </a:stretch>
        </p:blipFill>
        <p:spPr>
          <a:xfrm>
            <a:off x="82550" y="1330801"/>
            <a:ext cx="4220211" cy="2481898"/>
          </a:xfrm>
          <a:prstGeom prst="rect">
            <a:avLst/>
          </a:prstGeom>
        </p:spPr>
      </p:pic>
      <p:pic>
        <p:nvPicPr>
          <p:cNvPr id="5" name="Image 14">
            <a:extLst>
              <a:ext uri="{FF2B5EF4-FFF2-40B4-BE49-F238E27FC236}">
                <a16:creationId xmlns:a16="http://schemas.microsoft.com/office/drawing/2014/main" id="{EDCBF83C-DCDB-4479-99AD-AB6250754B44}"/>
              </a:ext>
            </a:extLst>
          </p:cNvPr>
          <p:cNvPicPr/>
          <p:nvPr/>
        </p:nvPicPr>
        <p:blipFill>
          <a:blip r:embed="rId3" cstate="print"/>
          <a:stretch>
            <a:fillRect/>
          </a:stretch>
        </p:blipFill>
        <p:spPr>
          <a:xfrm>
            <a:off x="4457699" y="1330801"/>
            <a:ext cx="4271328" cy="2481898"/>
          </a:xfrm>
          <a:prstGeom prst="rect">
            <a:avLst/>
          </a:prstGeom>
        </p:spPr>
      </p:pic>
    </p:spTree>
    <p:extLst>
      <p:ext uri="{BB962C8B-B14F-4D97-AF65-F5344CB8AC3E}">
        <p14:creationId xmlns:p14="http://schemas.microsoft.com/office/powerpoint/2010/main" val="4219070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936EED-2869-4AC4-8E69-B7A13F7C32A5}"/>
              </a:ext>
            </a:extLst>
          </p:cNvPr>
          <p:cNvSpPr>
            <a:spLocks noGrp="1"/>
          </p:cNvSpPr>
          <p:nvPr>
            <p:ph type="title"/>
          </p:nvPr>
        </p:nvSpPr>
        <p:spPr/>
        <p:txBody>
          <a:bodyPr/>
          <a:lstStyle/>
          <a:p>
            <a:r>
              <a:rPr lang="ru-RU" dirty="0"/>
              <a:t> </a:t>
            </a:r>
          </a:p>
        </p:txBody>
      </p:sp>
      <p:sp>
        <p:nvSpPr>
          <p:cNvPr id="3" name="Текст 2">
            <a:extLst>
              <a:ext uri="{FF2B5EF4-FFF2-40B4-BE49-F238E27FC236}">
                <a16:creationId xmlns:a16="http://schemas.microsoft.com/office/drawing/2014/main" id="{C6CD6B36-0800-48E6-BF62-48086BC22FD6}"/>
              </a:ext>
            </a:extLst>
          </p:cNvPr>
          <p:cNvSpPr>
            <a:spLocks noGrp="1"/>
          </p:cNvSpPr>
          <p:nvPr>
            <p:ph type="body" idx="1"/>
          </p:nvPr>
        </p:nvSpPr>
        <p:spPr>
          <a:xfrm>
            <a:off x="325900" y="676025"/>
            <a:ext cx="7717500" cy="3295800"/>
          </a:xfrm>
        </p:spPr>
        <p:txBody>
          <a:bodyPr/>
          <a:lstStyle/>
          <a:p>
            <a:pPr marL="114300" indent="0">
              <a:buNone/>
            </a:pPr>
            <a:r>
              <a:rPr lang="ru-RU" sz="1400" dirty="0"/>
              <a:t>Организационно-методическая поддержка каждого учителя в период перехода на обновленный ФГОС СОО должна включать:</a:t>
            </a:r>
          </a:p>
          <a:p>
            <a:pPr marL="114300" indent="0">
              <a:buNone/>
            </a:pPr>
            <a:r>
              <a:rPr lang="ru-RU" sz="1400" dirty="0"/>
              <a:t>-	проведение анализа уроков, организованных в соответствии с требованиями обновленного ФГОС СОО;</a:t>
            </a:r>
          </a:p>
          <a:p>
            <a:pPr marL="114300" indent="0">
              <a:buNone/>
            </a:pPr>
            <a:r>
              <a:rPr lang="ru-RU" sz="1400" dirty="0"/>
              <a:t>-	организацию </a:t>
            </a:r>
            <a:r>
              <a:rPr lang="ru-RU" sz="1400" dirty="0" err="1"/>
              <a:t>взаимопосещения</a:t>
            </a:r>
            <a:r>
              <a:rPr lang="ru-RU" sz="1400" dirty="0"/>
              <a:t> занятий учителями как в рамках одного методического направления, так и между методическими группами;</a:t>
            </a:r>
          </a:p>
          <a:p>
            <a:pPr marL="114300" indent="0">
              <a:buNone/>
            </a:pPr>
            <a:r>
              <a:rPr lang="ru-RU" sz="1400" dirty="0"/>
              <a:t>-	выработка	методических	рекомендаций	на	уровне	образовательной	организации	по	совершенствованию используемых методов и приемов достижения образовательных результатов;</a:t>
            </a:r>
          </a:p>
          <a:p>
            <a:pPr marL="114300" indent="0">
              <a:buNone/>
            </a:pPr>
            <a:r>
              <a:rPr lang="ru-RU" sz="1400" dirty="0"/>
              <a:t>-	рассмотрение на педагогических советах промежуточных результатов реализации обновленного ФГОС СОО;</a:t>
            </a:r>
          </a:p>
          <a:p>
            <a:pPr marL="114300" indent="0">
              <a:buNone/>
            </a:pPr>
            <a:r>
              <a:rPr lang="ru-RU" sz="1400" dirty="0"/>
              <a:t>-	формирование системы наставничества для профессионального роста молодых специалистов;</a:t>
            </a:r>
          </a:p>
          <a:p>
            <a:pPr marL="114300" indent="0">
              <a:buNone/>
            </a:pPr>
            <a:r>
              <a:rPr lang="ru-RU" sz="1400" dirty="0"/>
              <a:t>-	контроль качества организации учителем учебно-воспитательного процесса.</a:t>
            </a:r>
          </a:p>
          <a:p>
            <a:pPr marL="114300" indent="0">
              <a:buNone/>
            </a:pPr>
            <a:endParaRPr lang="ru-RU" dirty="0"/>
          </a:p>
        </p:txBody>
      </p:sp>
    </p:spTree>
    <p:extLst>
      <p:ext uri="{BB962C8B-B14F-4D97-AF65-F5344CB8AC3E}">
        <p14:creationId xmlns:p14="http://schemas.microsoft.com/office/powerpoint/2010/main" val="3845133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4778D9-F831-4BFA-B660-1FB076D31C7F}"/>
              </a:ext>
            </a:extLst>
          </p:cNvPr>
          <p:cNvSpPr>
            <a:spLocks noGrp="1"/>
          </p:cNvSpPr>
          <p:nvPr>
            <p:ph type="title"/>
          </p:nvPr>
        </p:nvSpPr>
        <p:spPr>
          <a:xfrm>
            <a:off x="0" y="146575"/>
            <a:ext cx="9144000" cy="572700"/>
          </a:xfrm>
        </p:spPr>
        <p:txBody>
          <a:bodyPr/>
          <a:lstStyle/>
          <a:p>
            <a:r>
              <a:rPr lang="ru-RU" sz="2000" dirty="0"/>
              <a:t>Методические рекомендации для учителей русского языка и литературы по использованию </a:t>
            </a:r>
            <a:r>
              <a:rPr lang="ru-RU" sz="2000" dirty="0" err="1"/>
              <a:t>электроннобразовательных</a:t>
            </a:r>
            <a:r>
              <a:rPr lang="ru-RU" sz="2000" dirty="0"/>
              <a:t> ресурсов</a:t>
            </a:r>
          </a:p>
        </p:txBody>
      </p:sp>
      <p:sp>
        <p:nvSpPr>
          <p:cNvPr id="3" name="Текст 2">
            <a:extLst>
              <a:ext uri="{FF2B5EF4-FFF2-40B4-BE49-F238E27FC236}">
                <a16:creationId xmlns:a16="http://schemas.microsoft.com/office/drawing/2014/main" id="{38D5B77A-4F06-492C-A94F-EE28BEF5A210}"/>
              </a:ext>
            </a:extLst>
          </p:cNvPr>
          <p:cNvSpPr>
            <a:spLocks noGrp="1"/>
          </p:cNvSpPr>
          <p:nvPr>
            <p:ph type="body" idx="1"/>
          </p:nvPr>
        </p:nvSpPr>
        <p:spPr>
          <a:xfrm>
            <a:off x="0" y="783975"/>
            <a:ext cx="9144000" cy="3295800"/>
          </a:xfrm>
        </p:spPr>
        <p:txBody>
          <a:bodyPr/>
          <a:lstStyle/>
          <a:p>
            <a:pPr marL="114300" indent="0">
              <a:buNone/>
            </a:pPr>
            <a:endParaRPr lang="ru-RU" dirty="0"/>
          </a:p>
        </p:txBody>
      </p:sp>
      <p:pic>
        <p:nvPicPr>
          <p:cNvPr id="4" name="Image 29">
            <a:extLst>
              <a:ext uri="{FF2B5EF4-FFF2-40B4-BE49-F238E27FC236}">
                <a16:creationId xmlns:a16="http://schemas.microsoft.com/office/drawing/2014/main" id="{AFACCBEF-2A92-448F-9056-8B29B6C4DBFC}"/>
              </a:ext>
            </a:extLst>
          </p:cNvPr>
          <p:cNvPicPr/>
          <p:nvPr/>
        </p:nvPicPr>
        <p:blipFill>
          <a:blip r:embed="rId2" cstate="print"/>
          <a:stretch>
            <a:fillRect/>
          </a:stretch>
        </p:blipFill>
        <p:spPr>
          <a:xfrm>
            <a:off x="105252" y="1803467"/>
            <a:ext cx="4770120" cy="3035300"/>
          </a:xfrm>
          <a:prstGeom prst="rect">
            <a:avLst/>
          </a:prstGeom>
        </p:spPr>
      </p:pic>
      <p:grpSp>
        <p:nvGrpSpPr>
          <p:cNvPr id="5" name="Group 30">
            <a:extLst>
              <a:ext uri="{FF2B5EF4-FFF2-40B4-BE49-F238E27FC236}">
                <a16:creationId xmlns:a16="http://schemas.microsoft.com/office/drawing/2014/main" id="{22DEC05A-821F-45E2-8C36-C0F9502D90FA}"/>
              </a:ext>
            </a:extLst>
          </p:cNvPr>
          <p:cNvGrpSpPr>
            <a:grpSpLocks/>
          </p:cNvGrpSpPr>
          <p:nvPr/>
        </p:nvGrpSpPr>
        <p:grpSpPr>
          <a:xfrm>
            <a:off x="5025865" y="869949"/>
            <a:ext cx="4012883" cy="3968817"/>
            <a:chOff x="0" y="0"/>
            <a:chExt cx="6285478" cy="5315330"/>
          </a:xfrm>
        </p:grpSpPr>
        <p:pic>
          <p:nvPicPr>
            <p:cNvPr id="6" name="Image 31">
              <a:extLst>
                <a:ext uri="{FF2B5EF4-FFF2-40B4-BE49-F238E27FC236}">
                  <a16:creationId xmlns:a16="http://schemas.microsoft.com/office/drawing/2014/main" id="{133CA3E4-5B2C-4183-897F-4909EE45B123}"/>
                </a:ext>
              </a:extLst>
            </p:cNvPr>
            <p:cNvPicPr/>
            <p:nvPr/>
          </p:nvPicPr>
          <p:blipFill>
            <a:blip r:embed="rId3" cstate="print"/>
            <a:stretch>
              <a:fillRect/>
            </a:stretch>
          </p:blipFill>
          <p:spPr>
            <a:xfrm>
              <a:off x="0" y="2409189"/>
              <a:ext cx="6285478" cy="2906141"/>
            </a:xfrm>
            <a:prstGeom prst="rect">
              <a:avLst/>
            </a:prstGeom>
          </p:spPr>
        </p:pic>
        <p:pic>
          <p:nvPicPr>
            <p:cNvPr id="7" name="Image 32">
              <a:extLst>
                <a:ext uri="{FF2B5EF4-FFF2-40B4-BE49-F238E27FC236}">
                  <a16:creationId xmlns:a16="http://schemas.microsoft.com/office/drawing/2014/main" id="{DE2F0DDB-8DA5-4139-B86E-5707149B63CE}"/>
                </a:ext>
              </a:extLst>
            </p:cNvPr>
            <p:cNvPicPr/>
            <p:nvPr/>
          </p:nvPicPr>
          <p:blipFill>
            <a:blip r:embed="rId4" cstate="print"/>
            <a:stretch>
              <a:fillRect/>
            </a:stretch>
          </p:blipFill>
          <p:spPr>
            <a:xfrm>
              <a:off x="1098690" y="0"/>
              <a:ext cx="4836654" cy="2409190"/>
            </a:xfrm>
            <a:prstGeom prst="rect">
              <a:avLst/>
            </a:prstGeom>
          </p:spPr>
        </p:pic>
      </p:grpSp>
    </p:spTree>
    <p:extLst>
      <p:ext uri="{BB962C8B-B14F-4D97-AF65-F5344CB8AC3E}">
        <p14:creationId xmlns:p14="http://schemas.microsoft.com/office/powerpoint/2010/main" val="3399014522"/>
      </p:ext>
    </p:extLst>
  </p:cSld>
  <p:clrMapOvr>
    <a:masterClrMapping/>
  </p:clrMapOvr>
</p:sld>
</file>

<file path=ppt/theme/theme1.xml><?xml version="1.0" encoding="utf-8"?>
<a:theme xmlns:a="http://schemas.openxmlformats.org/drawingml/2006/main"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TotalTime>
  <Words>2146</Words>
  <Application>Microsoft Office PowerPoint</Application>
  <PresentationFormat>Экран (16:9)</PresentationFormat>
  <Paragraphs>154</Paragraphs>
  <Slides>12</Slides>
  <Notes>5</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Vidaloka</vt:lpstr>
      <vt:lpstr>Lato</vt:lpstr>
      <vt:lpstr>Symbol</vt:lpstr>
      <vt:lpstr>Montserrat</vt:lpstr>
      <vt:lpstr>Arial</vt:lpstr>
      <vt:lpstr>Times New Roman</vt:lpstr>
      <vt:lpstr>Minimalist Business Slides XL by Slidesgo</vt:lpstr>
      <vt:lpstr>Выступление на тему: «Актуальные вопросы введения ФООП по русскому языку»</vt:lpstr>
      <vt:lpstr>Актуальные вопросы</vt:lpstr>
      <vt:lpstr> </vt:lpstr>
      <vt:lpstr>Линия учебников по ФПУ</vt:lpstr>
      <vt:lpstr> </vt:lpstr>
      <vt:lpstr>Альтернатива учебникам, не включенным в ФПУ</vt:lpstr>
      <vt:lpstr>Альтернатива учебникам, не включенным в ФПУ</vt:lpstr>
      <vt:lpstr> </vt:lpstr>
      <vt:lpstr>Методические рекомендации для учителей русского языка и литературы по использованию электроннобразовательных ресурсов</vt:lpstr>
      <vt:lpstr> </vt:lpstr>
      <vt:lpstr>Российские платформы и сервисы для создания электронных образовательных ресурсов  </vt:lpstr>
      <vt:lpstr>Рекомендации по компенсации содержания всех разделов примерной рабочей программы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Выступление на тему: «Актуальные вопросы введения ФООП по русскому языку»</dc:title>
  <cp:lastModifiedBy>Мой компьютер</cp:lastModifiedBy>
  <cp:revision>5</cp:revision>
  <dcterms:modified xsi:type="dcterms:W3CDTF">2024-08-24T16:27:13Z</dcterms:modified>
</cp:coreProperties>
</file>