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sldIdLst>
    <p:sldId id="256" r:id="rId3"/>
    <p:sldId id="277" r:id="rId4"/>
    <p:sldId id="278" r:id="rId5"/>
    <p:sldId id="279" r:id="rId6"/>
    <p:sldId id="280" r:id="rId7"/>
    <p:sldId id="281" r:id="rId8"/>
    <p:sldId id="282" r:id="rId9"/>
    <p:sldId id="298" r:id="rId10"/>
    <p:sldId id="310" r:id="rId11"/>
    <p:sldId id="311" r:id="rId12"/>
    <p:sldId id="304" r:id="rId13"/>
    <p:sldId id="306" r:id="rId14"/>
    <p:sldId id="307" r:id="rId15"/>
    <p:sldId id="299" r:id="rId16"/>
    <p:sldId id="308" r:id="rId17"/>
    <p:sldId id="267" r:id="rId18"/>
    <p:sldId id="301" r:id="rId19"/>
    <p:sldId id="294" r:id="rId20"/>
    <p:sldId id="296" r:id="rId21"/>
    <p:sldId id="297" r:id="rId22"/>
    <p:sldId id="285" r:id="rId23"/>
    <p:sldId id="28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5B5B3-7A08-4B5A-93F9-B6598B5A0A19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02E0EE8-F181-4A0E-91D1-AD630B1C2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0011E-F075-4497-AA0C-E685BAE551BD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E1066-5C0A-43E2-83B8-D09724FFF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2E6DC-6EB0-4517-8DD8-907B48DB1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1E9E1-F818-4C90-8A83-3DDEC1A095DF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DDA257-67F8-4549-986D-117723900754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162914-1D1C-41B1-BEAC-6854DA5A7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8030E-351D-4DFC-9419-170487744CD2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F6A11-61ED-4558-9C93-74D2C5FB0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887145-236C-4AC4-83F5-7A37C7E6675F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CA0F64-D7A6-49D6-B4D0-6E28F4D68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FD65D-AC4F-4EEB-9A65-E95C77C568A8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8627C-566B-4861-B1EB-C964F5B21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C5675-1365-4B73-B5FF-4D7EECCEF47E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48313-B73A-4625-814F-8AF5A75F0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CE701-48FD-45E6-B50B-EE2005EAFE75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AA4AD-6C11-43FC-B582-E947B7A85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223109-5046-4898-B0C8-20732A02D8F4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26E118-4932-44F9-9919-EC850D3B7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CE2F1-6539-4DC1-BC5E-F15ADE00FF20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8F34A-4220-4F5B-9EA3-795355979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8ED0A-D830-4C4E-BE70-4A32E1314EF3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3B67B-4AED-46E6-ACA9-1F56D1241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584B06-A995-4226-B507-4B8929E97D32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B1BC88-2C14-4516-A9D3-D173F45AD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9A4EF-182F-4853-BB49-582A86299A30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28F31-BE6A-4819-9C6E-CC2AF91DB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73767-D6E2-4691-BB6E-952E6F46D1CC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084B5-FE49-4547-8E03-5819E7061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8953F-C1E9-485E-A92F-D99C81284619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2843917-32D1-4A1B-B5ED-A788604A8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73869-1C61-4445-918D-9036B91D1626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35739-D8E6-4C2E-9CE0-E8494A85B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7E4D1-6224-4F91-8F40-8AE270A53AF3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D3AF693-18DD-4B13-A953-2E08697F4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0FD97-E74A-40FF-B2B5-8379362F6864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942A9-BF4F-4650-AC7E-12B58C971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8493-9DDE-4CC5-B639-16AE321B533C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32504EF-D586-4C05-AA76-963560A9E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63394E9-C06D-4473-BDB2-8734F793A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C4151-F664-49EB-BD7D-BF7485B8095C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AB1B-9B79-4AAB-A63C-14E8B3139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BC007-FA5F-4A21-A614-FB750AC5E8E6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1A21F2C-E60C-4F29-AB88-A6CD5E54A51A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0C4A11-EDA3-4106-ABDE-48A6B743A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8C438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A04DA3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C4652D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B5D3D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9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B46FCC2-C016-4EE0-841F-5A9546EDC559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E260F27-01D1-49E3-B2E6-522168B84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30" r:id="rId2"/>
    <p:sldLayoutId id="2147483743" r:id="rId3"/>
    <p:sldLayoutId id="2147483729" r:id="rId4"/>
    <p:sldLayoutId id="2147483728" r:id="rId5"/>
    <p:sldLayoutId id="2147483727" r:id="rId6"/>
    <p:sldLayoutId id="2147483744" r:id="rId7"/>
    <p:sldLayoutId id="2147483726" r:id="rId8"/>
    <p:sldLayoutId id="2147483745" r:id="rId9"/>
    <p:sldLayoutId id="2147483725" r:id="rId10"/>
    <p:sldLayoutId id="21474837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3_%D0%B8%D1%8E%D0%BB%D1%8F" TargetMode="External"/><Relationship Id="rId13" Type="http://schemas.openxmlformats.org/officeDocument/2006/relationships/hyperlink" Target="https://ru.wikipedia.org/wiki/%D0%94%D0%BE%D0%BA%D1%82%D0%BE%D1%80_%D1%84%D0%B8%D0%BB%D0%BE%D1%81%D0%BE%D1%84%D0%B8%D0%B8" TargetMode="External"/><Relationship Id="rId3" Type="http://schemas.openxmlformats.org/officeDocument/2006/relationships/hyperlink" Target="https://ru.wikipedia.org/wiki/%D0%90%D0%B2%D1%81%D1%82%D1%80%D0%B8%D1%8F" TargetMode="External"/><Relationship Id="rId7" Type="http://schemas.openxmlformats.org/officeDocument/2006/relationships/hyperlink" Target="https://ru.wikipedia.org/wiki/%D0%92%D0%B5%D0%BD%D0%B0" TargetMode="External"/><Relationship Id="rId12" Type="http://schemas.openxmlformats.org/officeDocument/2006/relationships/hyperlink" Target="https://ru.wikipedia.org/wiki/%D0%9F%D1%80%D0%B0%D0%B6%D1%81%D0%BA%D0%B8%D0%B9_%D1%83%D0%BD%D0%B8%D0%B2%D0%B5%D1%80%D1%81%D0%B8%D1%82%D0%B5%D1%82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ru.wikipedia.org/wiki/1859_%D0%B3%D0%BE%D0%B4" TargetMode="External"/><Relationship Id="rId11" Type="http://schemas.openxmlformats.org/officeDocument/2006/relationships/hyperlink" Target="https://ru.wikipedia.org/wiki/%D0%9C%D0%B0%D1%82%D0%B5%D0%BC%D0%B0%D1%82%D0%B8%D0%BA%D0%B0" TargetMode="External"/><Relationship Id="rId5" Type="http://schemas.openxmlformats.org/officeDocument/2006/relationships/hyperlink" Target="https://ru.wikipedia.org/wiki/10_%D0%B0%D0%B2%D0%B3%D1%83%D1%81%D1%82%D0%B0" TargetMode="External"/><Relationship Id="rId10" Type="http://schemas.openxmlformats.org/officeDocument/2006/relationships/hyperlink" Target="https://ru.wikipedia.org/wiki/%D0%A2%D0%B5%D1%80%D0%B5%D0%B7%D0%B8%D0%B5%D0%BD%D1%88%D1%82%D0%B0%D0%B4%D1%82_(%D0%BA%D0%BE%D0%BD%D1%86%D0%B5%D0%BD%D1%82%D1%80%D0%B0%D1%86%D0%B8%D0%BE%D0%BD%D0%BD%D1%8B%D0%B9_%D0%BB%D0%B0%D0%B3%D0%B5%D1%80%D1%8C)" TargetMode="External"/><Relationship Id="rId4" Type="http://schemas.openxmlformats.org/officeDocument/2006/relationships/hyperlink" Target="https://ru.wikipedia.org/wiki/%D0%9C%D0%B0%D1%82%D0%B5%D0%BC%D0%B0%D1%82%D0%B8%D0%BA" TargetMode="External"/><Relationship Id="rId9" Type="http://schemas.openxmlformats.org/officeDocument/2006/relationships/hyperlink" Target="https://ru.wikipedia.org/wiki/1942_%D0%B3%D0%BE%D0%B4" TargetMode="External"/><Relationship Id="rId14" Type="http://schemas.openxmlformats.org/officeDocument/2006/relationships/hyperlink" Target="https://ru.wikipedia.org/wiki/%D0%9F%D1%80%D0%BE%D1%84%D0%B5%D1%81%D1%81%D0%BE%D1%8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8263" y="2574925"/>
            <a:ext cx="6400800" cy="31813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sz="28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847850"/>
          </a:xfrm>
        </p:spPr>
        <p:txBody>
          <a:bodyPr/>
          <a:lstStyle/>
          <a:p>
            <a:pPr eaLnBrk="1" hangingPunct="1"/>
            <a:r>
              <a:rPr lang="ru-RU" sz="4000" dirty="0" smtClean="0"/>
              <a:t>Вычисление площадей фигур</a:t>
            </a:r>
          </a:p>
        </p:txBody>
      </p:sp>
      <p:pic>
        <p:nvPicPr>
          <p:cNvPr id="1026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4071938"/>
            <a:ext cx="14287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365104"/>
            <a:ext cx="187166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4"/>
            <a:ext cx="705678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  <p:pic>
        <p:nvPicPr>
          <p:cNvPr id="5" name="Содержимое 4" descr="http://reshuege.ru/get_file?id=1376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7"/>
            <a:ext cx="40324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reshuege.ru/get_file?id=7405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132856"/>
            <a:ext cx="432047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pic>
        <p:nvPicPr>
          <p:cNvPr id="7" name="Содержимое 6" descr="http://reshuege.ru/get_file?id=1432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396044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reshuege.ru/get_file?id=1438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88840"/>
            <a:ext cx="3600399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 3</a:t>
            </a:r>
            <a:endParaRPr lang="ru-RU" dirty="0"/>
          </a:p>
        </p:txBody>
      </p:sp>
      <p:pic>
        <p:nvPicPr>
          <p:cNvPr id="5" name="Содержимое 4" descr="http://reshuege.ru/get_file?id=5480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672408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reshuege.ru/get_file?id=1432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16832"/>
            <a:ext cx="396044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 4</a:t>
            </a:r>
            <a:endParaRPr lang="ru-RU" dirty="0"/>
          </a:p>
        </p:txBody>
      </p:sp>
      <p:pic>
        <p:nvPicPr>
          <p:cNvPr id="5" name="Содержимое 4" descr="B9_фигуры на решетке22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24847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reshuege.ru/get_file?id=5501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700808"/>
            <a:ext cx="36004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 5</a:t>
            </a:r>
            <a:endParaRPr lang="ru-RU" dirty="0"/>
          </a:p>
        </p:txBody>
      </p:sp>
      <p:pic>
        <p:nvPicPr>
          <p:cNvPr id="5" name="Содержимое 4" descr="B9_фигуры на решетке21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417646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reshuege.ru/get_file?id=7731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00808"/>
            <a:ext cx="3744415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9CB86E"/>
            </a:gs>
            <a:gs pos="100000">
              <a:srgbClr val="156B13"/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2571750"/>
            <a:ext cx="7715250" cy="36317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Площадь многоугольника с </a:t>
            </a:r>
            <a:r>
              <a:rPr lang="ru-RU" sz="28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вершинами в узлах решётки </a:t>
            </a: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равна</a:t>
            </a:r>
            <a:r>
              <a:rPr lang="ru-RU" sz="2800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где </a:t>
            </a:r>
            <a:br>
              <a:rPr lang="ru-RU" sz="2400" dirty="0">
                <a:latin typeface="+mn-lt"/>
              </a:rPr>
            </a:br>
            <a:r>
              <a:rPr lang="ru-RU" sz="2400" b="1" dirty="0">
                <a:solidFill>
                  <a:srgbClr val="FF0000"/>
                </a:solidFill>
                <a:latin typeface="+mn-lt"/>
              </a:rPr>
              <a:t>В</a:t>
            </a:r>
            <a:r>
              <a:rPr lang="ru-RU" sz="2400" dirty="0">
                <a:latin typeface="+mn-lt"/>
              </a:rPr>
              <a:t> — количество </a:t>
            </a:r>
            <a:r>
              <a:rPr lang="ru-RU" sz="2400" dirty="0" smtClean="0">
                <a:latin typeface="+mn-lt"/>
              </a:rPr>
              <a:t>узлов решетки </a:t>
            </a:r>
            <a:r>
              <a:rPr lang="ru-RU" sz="2400" dirty="0">
                <a:latin typeface="+mn-lt"/>
              </a:rPr>
              <a:t>внутри многоугольника, а </a:t>
            </a:r>
            <a:br>
              <a:rPr lang="ru-RU" sz="2400" dirty="0">
                <a:latin typeface="+mn-lt"/>
              </a:rPr>
            </a:br>
            <a:r>
              <a:rPr lang="ru-RU" sz="2400" b="1" dirty="0">
                <a:solidFill>
                  <a:srgbClr val="FF0000"/>
                </a:solidFill>
                <a:latin typeface="+mn-lt"/>
              </a:rPr>
              <a:t>Г</a:t>
            </a:r>
            <a:r>
              <a:rPr lang="ru-RU" sz="2400" dirty="0">
                <a:latin typeface="+mn-lt"/>
              </a:rPr>
              <a:t> — количество </a:t>
            </a:r>
            <a:r>
              <a:rPr lang="ru-RU" sz="2400" dirty="0" smtClean="0">
                <a:latin typeface="+mn-lt"/>
              </a:rPr>
              <a:t>узлов решётки </a:t>
            </a:r>
            <a:r>
              <a:rPr lang="ru-RU" sz="2400" dirty="0">
                <a:latin typeface="+mn-lt"/>
              </a:rPr>
              <a:t>на границе многоугольника.</a:t>
            </a:r>
          </a:p>
        </p:txBody>
      </p:sp>
      <p:grpSp>
        <p:nvGrpSpPr>
          <p:cNvPr id="36867" name="Group 60"/>
          <p:cNvGrpSpPr>
            <a:grpSpLocks/>
          </p:cNvGrpSpPr>
          <p:nvPr/>
        </p:nvGrpSpPr>
        <p:grpSpPr bwMode="auto">
          <a:xfrm>
            <a:off x="3000375" y="3429000"/>
            <a:ext cx="1893888" cy="1044575"/>
            <a:chOff x="2736" y="3264"/>
            <a:chExt cx="1193" cy="658"/>
          </a:xfrm>
        </p:grpSpPr>
        <p:sp>
          <p:nvSpPr>
            <p:cNvPr id="44038" name="Line 52"/>
            <p:cNvSpPr>
              <a:spLocks noChangeShapeType="1"/>
            </p:cNvSpPr>
            <p:nvPr/>
          </p:nvSpPr>
          <p:spPr bwMode="auto">
            <a:xfrm>
              <a:off x="3218" y="3600"/>
              <a:ext cx="2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Rectangle 53"/>
            <p:cNvSpPr>
              <a:spLocks noChangeArrowheads="1"/>
            </p:cNvSpPr>
            <p:nvPr/>
          </p:nvSpPr>
          <p:spPr bwMode="auto">
            <a:xfrm>
              <a:off x="3574" y="3435"/>
              <a:ext cx="355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– 1</a:t>
              </a:r>
            </a:p>
          </p:txBody>
        </p:sp>
        <p:sp>
          <p:nvSpPr>
            <p:cNvPr id="6" name="Rectangle 54"/>
            <p:cNvSpPr>
              <a:spLocks noChangeArrowheads="1"/>
            </p:cNvSpPr>
            <p:nvPr/>
          </p:nvSpPr>
          <p:spPr bwMode="auto">
            <a:xfrm>
              <a:off x="3267" y="3615"/>
              <a:ext cx="14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2</a:t>
              </a:r>
            </a:p>
          </p:txBody>
        </p:sp>
        <p:sp>
          <p:nvSpPr>
            <p:cNvPr id="7" name="Rectangle 56"/>
            <p:cNvSpPr>
              <a:spLocks noChangeArrowheads="1"/>
            </p:cNvSpPr>
            <p:nvPr/>
          </p:nvSpPr>
          <p:spPr bwMode="auto">
            <a:xfrm>
              <a:off x="2984" y="3445"/>
              <a:ext cx="150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+</a:t>
              </a:r>
            </a:p>
          </p:txBody>
        </p:sp>
        <p:sp>
          <p:nvSpPr>
            <p:cNvPr id="8" name="Rectangle 57"/>
            <p:cNvSpPr>
              <a:spLocks noChangeArrowheads="1"/>
            </p:cNvSpPr>
            <p:nvPr/>
          </p:nvSpPr>
          <p:spPr bwMode="auto">
            <a:xfrm>
              <a:off x="3257" y="3264"/>
              <a:ext cx="145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Г</a:t>
              </a:r>
            </a:p>
          </p:txBody>
        </p:sp>
        <p:sp>
          <p:nvSpPr>
            <p:cNvPr id="9" name="Rectangle 58"/>
            <p:cNvSpPr>
              <a:spLocks noChangeArrowheads="1"/>
            </p:cNvSpPr>
            <p:nvPr/>
          </p:nvSpPr>
          <p:spPr bwMode="auto">
            <a:xfrm>
              <a:off x="2736" y="3444"/>
              <a:ext cx="185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B</a:t>
              </a: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643042" y="357166"/>
            <a:ext cx="602761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Формула Пика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625" y="1143000"/>
            <a:ext cx="800100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428604"/>
            <a:ext cx="483337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Биография </a:t>
            </a:r>
          </a:p>
        </p:txBody>
      </p:sp>
      <p:pic>
        <p:nvPicPr>
          <p:cNvPr id="34819" name="Picture 2" descr="GeorgPi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285875"/>
            <a:ext cx="2500313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Прямоугольник 6"/>
          <p:cNvSpPr>
            <a:spLocks noChangeArrowheads="1"/>
          </p:cNvSpPr>
          <p:nvPr/>
        </p:nvSpPr>
        <p:spPr bwMode="auto">
          <a:xfrm>
            <a:off x="3643313" y="1357313"/>
            <a:ext cx="5143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Verdana" pitchFamily="34" charset="0"/>
              </a:rPr>
              <a:t>Георг Александр Пик</a:t>
            </a:r>
            <a:r>
              <a:rPr lang="ru-RU">
                <a:latin typeface="Verdana" pitchFamily="34" charset="0"/>
              </a:rPr>
              <a:t>— </a:t>
            </a:r>
            <a:r>
              <a:rPr lang="ru-RU" u="sng">
                <a:latin typeface="Verdana" pitchFamily="34" charset="0"/>
                <a:hlinkClick r:id="rId3" tooltip="Австрия"/>
              </a:rPr>
              <a:t>австрийский</a:t>
            </a:r>
            <a:r>
              <a:rPr lang="ru-RU">
                <a:latin typeface="Verdana" pitchFamily="34" charset="0"/>
              </a:rPr>
              <a:t> </a:t>
            </a:r>
            <a:r>
              <a:rPr lang="ru-RU" u="sng">
                <a:latin typeface="Verdana" pitchFamily="34" charset="0"/>
                <a:hlinkClick r:id="rId4" tooltip="Математик"/>
              </a:rPr>
              <a:t>математик</a:t>
            </a:r>
            <a:r>
              <a:rPr lang="ru-RU">
                <a:latin typeface="Verdana" pitchFamily="34" charset="0"/>
              </a:rPr>
              <a:t>.   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786188" y="2000250"/>
          <a:ext cx="4038600" cy="4324350"/>
        </p:xfrm>
        <a:graphic>
          <a:graphicData uri="http://schemas.openxmlformats.org/drawingml/2006/table">
            <a:tbl>
              <a:tblPr/>
              <a:tblGrid>
                <a:gridCol w="2019300"/>
                <a:gridCol w="2019300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рождения: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5" tooltip="10 августа"/>
                        </a:rPr>
                        <a:t>10 августа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6" tooltip="1859 год"/>
                        </a:rPr>
                        <a:t>1859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рождения: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7" tooltip="Вена"/>
                        </a:rPr>
                        <a:t>Вена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смерти: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8" tooltip="13 июля"/>
                        </a:rPr>
                        <a:t>13 июля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9" tooltip="1942 год"/>
                        </a:rPr>
                        <a:t>1942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(82 года)</a:t>
                      </a: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смерти: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0" tooltip="Терезиенштадт (концентрационный лагерь)"/>
                        </a:rPr>
                        <a:t>концлагерь Терезиенштадт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Научная сфера: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1" tooltip="Математика"/>
                        </a:rPr>
                        <a:t>математика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2" tooltip="Пражский университет"/>
                        </a:rPr>
                        <a:t>Немецкий университет в Праге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Учёная степень: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3" tooltip="Доктор философии"/>
                        </a:rPr>
                        <a:t>доктор философии (PhD)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по математике,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Учёное звание: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4" tooltip="Профессор"/>
                        </a:rPr>
                        <a:t>профессор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Вычислить площадь </a:t>
            </a:r>
            <a:r>
              <a:rPr lang="ru-RU" sz="2800" dirty="0" err="1" smtClean="0"/>
              <a:t>фигуры,используя</a:t>
            </a:r>
            <a:r>
              <a:rPr lang="ru-RU" sz="2800" dirty="0" smtClean="0"/>
              <a:t> формулу Пика</a:t>
            </a:r>
            <a:endParaRPr lang="ru-RU" sz="2800" dirty="0"/>
          </a:p>
        </p:txBody>
      </p:sp>
      <p:pic>
        <p:nvPicPr>
          <p:cNvPr id="6" name="Содержимое 5" descr="http://reshuege.ru/get_file?id=3343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10445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://reshuege.ru/get_file?id=3345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00808"/>
            <a:ext cx="410445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Вычислить площадь фигуры, используя формулу Пика</a:t>
            </a:r>
            <a:endParaRPr lang="ru-RU" sz="2800" dirty="0"/>
          </a:p>
        </p:txBody>
      </p:sp>
      <p:pic>
        <p:nvPicPr>
          <p:cNvPr id="5" name="Объект 17"/>
          <p:cNvPicPr>
            <a:picLocks noGrp="1"/>
          </p:cNvPicPr>
          <p:nvPr>
            <p:ph sz="quarter" idx="1"/>
          </p:nvPr>
        </p:nvPicPr>
        <p:blipFill>
          <a:blip r:embed="rId2" cstate="print">
            <a:lum bright="-40000"/>
          </a:blip>
          <a:stretch>
            <a:fillRect/>
          </a:stretch>
        </p:blipFill>
        <p:spPr bwMode="auto">
          <a:xfrm>
            <a:off x="1259632" y="1556792"/>
            <a:ext cx="5904656" cy="4811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192880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6628" name="Прямоугольник 7"/>
          <p:cNvSpPr>
            <a:spLocks noChangeArrowheads="1"/>
          </p:cNvSpPr>
          <p:nvPr/>
        </p:nvSpPr>
        <p:spPr bwMode="auto">
          <a:xfrm>
            <a:off x="4643438" y="1571625"/>
            <a:ext cx="4000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Площадь прямоугольника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86375" y="2071688"/>
            <a:ext cx="1928813" cy="714375"/>
          </a:xfrm>
          <a:prstGeom prst="rect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85875" y="2000250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a*h</a:t>
            </a:r>
            <a:endParaRPr lang="ru-RU" sz="2800" dirty="0">
              <a:latin typeface="+mj-lt"/>
            </a:endParaRP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634" name="Прямоугольник 13"/>
          <p:cNvSpPr>
            <a:spLocks noChangeArrowheads="1"/>
          </p:cNvSpPr>
          <p:nvPr/>
        </p:nvSpPr>
        <p:spPr bwMode="auto">
          <a:xfrm>
            <a:off x="1285875" y="3071813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S=a</a:t>
            </a:r>
            <a:r>
              <a:rPr lang="ru-RU" sz="2800"/>
              <a:t>*</a:t>
            </a:r>
            <a:r>
              <a:rPr lang="en-US" sz="2800"/>
              <a:t>b</a:t>
            </a:r>
            <a:endParaRPr lang="ru-RU" sz="2800">
              <a:latin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4928394" y="2428082"/>
            <a:ext cx="714375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857750" y="2286000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Times New Roman" pitchFamily="18" charset="0"/>
              </a:rPr>
              <a:t>a</a:t>
            </a:r>
            <a:endParaRPr lang="ru-RU" sz="2800" dirty="0">
              <a:latin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286375" y="2786063"/>
            <a:ext cx="1928813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72188" y="2857500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b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4000504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4071938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a*b</a:t>
            </a:r>
            <a:endParaRPr lang="ru-RU" sz="2800" dirty="0">
              <a:latin typeface="+mj-lt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5214950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5286375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S=a*h</a:t>
            </a:r>
            <a:endParaRPr lang="ru-RU" sz="2800" dirty="0">
              <a:latin typeface="+mj-lt"/>
            </a:endParaRPr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7929563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Найдите площадь лесного массива (в м²), изображённого на плане с квадратной сеткой 1 × 1(см) в масштабе 1 см – 200 м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Задача3</a:t>
            </a:r>
            <a:endParaRPr lang="ru-RU" dirty="0"/>
          </a:p>
        </p:txBody>
      </p:sp>
      <p:pic>
        <p:nvPicPr>
          <p:cNvPr id="9" name="Содержимое 8" descr="сканирование0001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420888"/>
            <a:ext cx="40324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7" name="Содержимое 6" descr="B9_figury-na-reshetke25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87318" y="2697815"/>
            <a:ext cx="2067214" cy="2029108"/>
          </a:xfrm>
        </p:spPr>
      </p:pic>
      <p:sp>
        <p:nvSpPr>
          <p:cNvPr id="6" name="Текс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1.Найти площади фигур .</a:t>
            </a:r>
          </a:p>
          <a:p>
            <a:r>
              <a:rPr lang="ru-RU" smtClean="0"/>
              <a:t>2.Проверить </a:t>
            </a:r>
            <a:r>
              <a:rPr lang="ru-RU" dirty="0" smtClean="0"/>
              <a:t>формулу Пика для фигуры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 smtClean="0"/>
              <a:t>"На сегодняшнем уроке я понял, я узнал, я разобрался…";</a:t>
            </a:r>
          </a:p>
          <a:p>
            <a:r>
              <a:rPr lang="ru-RU" sz="2400" dirty="0" smtClean="0"/>
              <a:t>"Я похвалил бы себя…";</a:t>
            </a:r>
          </a:p>
          <a:p>
            <a:r>
              <a:rPr lang="ru-RU" sz="2400" dirty="0" smtClean="0"/>
              <a:t>"Особенно мне понравилось…";</a:t>
            </a:r>
          </a:p>
          <a:p>
            <a:r>
              <a:rPr lang="ru-RU" sz="2400" dirty="0" smtClean="0"/>
              <a:t>"После урока мне захотелось…";</a:t>
            </a:r>
          </a:p>
          <a:p>
            <a:r>
              <a:rPr lang="ru-RU" sz="2400" dirty="0" smtClean="0"/>
              <a:t>"Я мечтаю о …";</a:t>
            </a:r>
          </a:p>
          <a:p>
            <a:r>
              <a:rPr lang="ru-RU" sz="2400" dirty="0" smtClean="0"/>
              <a:t>"Сегодня мне удалось…";</a:t>
            </a:r>
          </a:p>
          <a:p>
            <a:r>
              <a:rPr lang="ru-RU" sz="2400" dirty="0" smtClean="0"/>
              <a:t>"Я сумел…";</a:t>
            </a:r>
          </a:p>
          <a:p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i="1" dirty="0" smtClean="0"/>
              <a:t>"Было интересно…";</a:t>
            </a:r>
            <a:endParaRPr lang="ru-RU" sz="2400" dirty="0" smtClean="0"/>
          </a:p>
          <a:p>
            <a:r>
              <a:rPr lang="ru-RU" sz="2400" i="1" dirty="0" smtClean="0"/>
              <a:t>"Было трудно…";</a:t>
            </a:r>
            <a:endParaRPr lang="ru-RU" sz="2400" dirty="0" smtClean="0"/>
          </a:p>
          <a:p>
            <a:r>
              <a:rPr lang="ru-RU" sz="2400" i="1" dirty="0" smtClean="0"/>
              <a:t>"Я понял, что…";</a:t>
            </a:r>
            <a:endParaRPr lang="ru-RU" sz="2400" dirty="0" smtClean="0"/>
          </a:p>
          <a:p>
            <a:r>
              <a:rPr lang="ru-RU" sz="2400" i="1" dirty="0" smtClean="0"/>
              <a:t>"Теперь я могу…";</a:t>
            </a:r>
            <a:endParaRPr lang="ru-RU" sz="2400" dirty="0" smtClean="0"/>
          </a:p>
          <a:p>
            <a:r>
              <a:rPr lang="ru-RU" sz="2400" i="1" dirty="0" smtClean="0"/>
              <a:t>"Я почувствовал, что…";</a:t>
            </a:r>
            <a:endParaRPr lang="ru-RU" sz="2400" dirty="0" smtClean="0"/>
          </a:p>
          <a:p>
            <a:r>
              <a:rPr lang="ru-RU" sz="2400" i="1" dirty="0" smtClean="0"/>
              <a:t>"Я научился…";</a:t>
            </a:r>
            <a:endParaRPr lang="ru-RU" sz="2400" dirty="0" smtClean="0"/>
          </a:p>
          <a:p>
            <a:r>
              <a:rPr lang="ru-RU" sz="2400" i="1" dirty="0" smtClean="0"/>
              <a:t>"Меня удивило…" и т.п.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192880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1571625"/>
            <a:ext cx="42148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j-lt"/>
              </a:rPr>
              <a:t>Площадь параллелограмма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85875" y="2000250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a*h</a:t>
            </a:r>
            <a:endParaRPr lang="ru-RU" sz="2800" dirty="0">
              <a:latin typeface="+mj-lt"/>
            </a:endParaRP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514351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7657" name="Прямоугольник 13"/>
          <p:cNvSpPr>
            <a:spLocks noChangeArrowheads="1"/>
          </p:cNvSpPr>
          <p:nvPr/>
        </p:nvSpPr>
        <p:spPr bwMode="auto">
          <a:xfrm>
            <a:off x="1285875" y="521493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S=a</a:t>
            </a:r>
            <a:r>
              <a:rPr lang="ru-RU" sz="2800"/>
              <a:t>*</a:t>
            </a:r>
            <a:r>
              <a:rPr lang="en-US" sz="2800"/>
              <a:t>h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4000504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4071938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a*b</a:t>
            </a:r>
            <a:endParaRPr lang="ru-RU" sz="2800" dirty="0">
              <a:latin typeface="+mj-lt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3071813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S=a*b</a:t>
            </a:r>
            <a:endParaRPr lang="ru-RU" sz="2800" dirty="0">
              <a:latin typeface="+mj-lt"/>
            </a:endParaRPr>
          </a:p>
        </p:txBody>
      </p:sp>
      <p:sp>
        <p:nvSpPr>
          <p:cNvPr id="28" name="Параллелограмм 27"/>
          <p:cNvSpPr/>
          <p:nvPr/>
        </p:nvSpPr>
        <p:spPr>
          <a:xfrm>
            <a:off x="5214938" y="2071688"/>
            <a:ext cx="2143125" cy="1214437"/>
          </a:xfrm>
          <a:prstGeom prst="parallelogram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214938" y="3286125"/>
            <a:ext cx="1857375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929313" y="3143250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</a:t>
            </a:r>
            <a:endParaRPr lang="ru-RU" sz="2800">
              <a:latin typeface="Times New Roman" pitchFamily="18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>
            <a:off x="4894263" y="2678113"/>
            <a:ext cx="1214437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500688" y="2427288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h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33" name="Управляющая кнопка: далее 32">
            <a:hlinkClick r:id="" action="ppaction://hlinkshowjump?jump=nextslide" highlightClick="1"/>
          </p:cNvPr>
          <p:cNvSpPr/>
          <p:nvPr/>
        </p:nvSpPr>
        <p:spPr>
          <a:xfrm>
            <a:off x="7929563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192880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571625"/>
            <a:ext cx="42862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j-lt"/>
              </a:rPr>
              <a:t>Площадь треугольника</a:t>
            </a:r>
          </a:p>
        </p:txBody>
      </p:sp>
      <p:sp>
        <p:nvSpPr>
          <p:cNvPr id="28677" name="Прямоугольник 9"/>
          <p:cNvSpPr>
            <a:spLocks noChangeArrowheads="1"/>
          </p:cNvSpPr>
          <p:nvPr/>
        </p:nvSpPr>
        <p:spPr bwMode="auto">
          <a:xfrm>
            <a:off x="1285875" y="2000250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S=a</a:t>
            </a:r>
            <a:r>
              <a:rPr lang="ru-RU" sz="2800"/>
              <a:t>*</a:t>
            </a:r>
            <a:r>
              <a:rPr lang="en-US" sz="2800"/>
              <a:t>h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407194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8681" name="Прямоугольник 13"/>
          <p:cNvSpPr>
            <a:spLocks noChangeArrowheads="1"/>
          </p:cNvSpPr>
          <p:nvPr/>
        </p:nvSpPr>
        <p:spPr bwMode="auto">
          <a:xfrm>
            <a:off x="1285875" y="4143375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S=½</a:t>
            </a:r>
            <a:r>
              <a:rPr lang="ru-RU" sz="2800"/>
              <a:t>*</a:t>
            </a:r>
            <a:r>
              <a:rPr lang="en-US" sz="2800"/>
              <a:t>a*h</a:t>
            </a:r>
            <a:endParaRPr lang="ru-RU" sz="2800"/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5214950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5286375"/>
            <a:ext cx="20002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d</a:t>
            </a:r>
            <a:r>
              <a:rPr lang="en-US" sz="2800" baseline="-25000" dirty="0">
                <a:latin typeface="+mj-lt"/>
              </a:rPr>
              <a:t>1</a:t>
            </a:r>
            <a:r>
              <a:rPr lang="en-US" sz="2800" dirty="0">
                <a:latin typeface="+mj-lt"/>
              </a:rPr>
              <a:t>*d</a:t>
            </a:r>
            <a:r>
              <a:rPr lang="en-US" sz="2800" baseline="-25000" dirty="0">
                <a:latin typeface="+mj-lt"/>
              </a:rPr>
              <a:t>2</a:t>
            </a:r>
            <a:endParaRPr lang="ru-RU" sz="2800" baseline="-25000" dirty="0">
              <a:latin typeface="+mj-lt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3071813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S=a*b</a:t>
            </a:r>
            <a:endParaRPr lang="ru-RU" sz="2800" dirty="0">
              <a:latin typeface="+mj-lt"/>
            </a:endParaRPr>
          </a:p>
        </p:txBody>
      </p:sp>
      <p:sp>
        <p:nvSpPr>
          <p:cNvPr id="33" name="Полилиния 32"/>
          <p:cNvSpPr/>
          <p:nvPr/>
        </p:nvSpPr>
        <p:spPr>
          <a:xfrm>
            <a:off x="5000625" y="2071688"/>
            <a:ext cx="2500313" cy="1285875"/>
          </a:xfrm>
          <a:custGeom>
            <a:avLst/>
            <a:gdLst>
              <a:gd name="connsiteX0" fmla="*/ 0 w 1571625"/>
              <a:gd name="connsiteY0" fmla="*/ 1285875 h 1285875"/>
              <a:gd name="connsiteX1" fmla="*/ 785813 w 1571625"/>
              <a:gd name="connsiteY1" fmla="*/ 0 h 1285875"/>
              <a:gd name="connsiteX2" fmla="*/ 1571625 w 1571625"/>
              <a:gd name="connsiteY2" fmla="*/ 1285875 h 1285875"/>
              <a:gd name="connsiteX3" fmla="*/ 0 w 1571625"/>
              <a:gd name="connsiteY3" fmla="*/ 1285875 h 1285875"/>
              <a:gd name="connsiteX0" fmla="*/ 0 w 2500351"/>
              <a:gd name="connsiteY0" fmla="*/ 1285875 h 1285875"/>
              <a:gd name="connsiteX1" fmla="*/ 1714539 w 2500351"/>
              <a:gd name="connsiteY1" fmla="*/ 0 h 1285875"/>
              <a:gd name="connsiteX2" fmla="*/ 2500351 w 2500351"/>
              <a:gd name="connsiteY2" fmla="*/ 1285875 h 1285875"/>
              <a:gd name="connsiteX3" fmla="*/ 0 w 2500351"/>
              <a:gd name="connsiteY3" fmla="*/ 1285875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351" h="1285875">
                <a:moveTo>
                  <a:pt x="0" y="1285875"/>
                </a:moveTo>
                <a:lnTo>
                  <a:pt x="1714539" y="0"/>
                </a:lnTo>
                <a:lnTo>
                  <a:pt x="2500351" y="1285875"/>
                </a:lnTo>
                <a:lnTo>
                  <a:pt x="0" y="1285875"/>
                </a:lnTo>
                <a:close/>
              </a:path>
            </a:pathLst>
          </a:cu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4" name="Прямая соединительная линия 33"/>
          <p:cNvCxnSpPr>
            <a:endCxn id="33" idx="2"/>
          </p:cNvCxnSpPr>
          <p:nvPr/>
        </p:nvCxnSpPr>
        <p:spPr>
          <a:xfrm>
            <a:off x="5002213" y="3355975"/>
            <a:ext cx="2498725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500688" y="32146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</a:t>
            </a:r>
            <a:endParaRPr lang="ru-RU" sz="2800">
              <a:latin typeface="Times New Roman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6072188" y="2714625"/>
            <a:ext cx="128746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357938" y="2643188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h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7929563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407194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571625"/>
            <a:ext cx="428625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Площадь прямоугольного</a:t>
            </a:r>
          </a:p>
          <a:p>
            <a:pPr>
              <a:defRPr/>
            </a:pPr>
            <a:r>
              <a:rPr lang="ru-RU" sz="2400" dirty="0"/>
              <a:t>треугольника</a:t>
            </a:r>
            <a:endParaRPr lang="ru-RU" sz="2400" dirty="0">
              <a:latin typeface="+mj-lt"/>
            </a:endParaRP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2000240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9702" name="Прямоугольник 13"/>
          <p:cNvSpPr>
            <a:spLocks noChangeArrowheads="1"/>
          </p:cNvSpPr>
          <p:nvPr/>
        </p:nvSpPr>
        <p:spPr bwMode="auto">
          <a:xfrm>
            <a:off x="1285875" y="207168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S=½</a:t>
            </a:r>
            <a:r>
              <a:rPr lang="ru-RU" sz="2800"/>
              <a:t>*</a:t>
            </a:r>
            <a:r>
              <a:rPr lang="en-US" sz="2800"/>
              <a:t>a*b</a:t>
            </a:r>
            <a:endParaRPr lang="ru-RU" sz="2800"/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5214950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5286375"/>
            <a:ext cx="207168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d</a:t>
            </a:r>
            <a:r>
              <a:rPr lang="en-US" sz="2800" baseline="-25000" dirty="0">
                <a:latin typeface="+mj-lt"/>
              </a:rPr>
              <a:t>1</a:t>
            </a:r>
            <a:r>
              <a:rPr lang="en-US" sz="2800" dirty="0">
                <a:latin typeface="+mj-lt"/>
              </a:rPr>
              <a:t>*d</a:t>
            </a:r>
            <a:r>
              <a:rPr lang="en-US" sz="2800" baseline="-25000" dirty="0">
                <a:latin typeface="+mj-lt"/>
              </a:rPr>
              <a:t>2</a:t>
            </a:r>
            <a:endParaRPr lang="ru-RU" sz="2800" baseline="-25000" dirty="0">
              <a:latin typeface="+mj-lt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3071813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S=a*b</a:t>
            </a:r>
            <a:endParaRPr lang="ru-RU" sz="2800" dirty="0">
              <a:latin typeface="+mj-lt"/>
            </a:endParaRPr>
          </a:p>
        </p:txBody>
      </p:sp>
      <p:sp>
        <p:nvSpPr>
          <p:cNvPr id="28" name="Прямоугольный треугольник 27"/>
          <p:cNvSpPr/>
          <p:nvPr/>
        </p:nvSpPr>
        <p:spPr>
          <a:xfrm>
            <a:off x="5786438" y="2428875"/>
            <a:ext cx="1143000" cy="1571625"/>
          </a:xfrm>
          <a:prstGeom prst="rtTriangle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9711" name="Группа 28"/>
          <p:cNvGrpSpPr>
            <a:grpSpLocks/>
          </p:cNvGrpSpPr>
          <p:nvPr/>
        </p:nvGrpSpPr>
        <p:grpSpPr bwMode="auto">
          <a:xfrm>
            <a:off x="1214438" y="4000500"/>
            <a:ext cx="2000250" cy="881063"/>
            <a:chOff x="6929454" y="2000240"/>
            <a:chExt cx="2000260" cy="881065"/>
          </a:xfrm>
        </p:grpSpPr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6929454" y="2143115"/>
              <a:ext cx="714379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S=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7429518" y="2000240"/>
              <a:ext cx="1214444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u="sng" dirty="0">
                  <a:latin typeface="+mj-lt"/>
                </a:rPr>
                <a:t>(</a:t>
              </a:r>
              <a:r>
                <a:rPr lang="en-US" sz="2800" u="sng" dirty="0" err="1">
                  <a:latin typeface="+mj-lt"/>
                </a:rPr>
                <a:t>a+b</a:t>
              </a:r>
              <a:r>
                <a:rPr lang="en-US" sz="2800" u="sng" dirty="0">
                  <a:latin typeface="+mj-lt"/>
                </a:rPr>
                <a:t>)</a:t>
              </a:r>
              <a:endParaRPr lang="ru-RU" sz="2800" u="sng" dirty="0">
                <a:latin typeface="+mj-lt"/>
              </a:endParaRP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7715270" y="2357429"/>
              <a:ext cx="500066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2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8286773" y="2143115"/>
              <a:ext cx="642941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*h</a:t>
              </a:r>
              <a:endParaRPr lang="ru-RU" sz="2800" dirty="0">
                <a:latin typeface="+mj-lt"/>
              </a:endParaRPr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4999831" y="3215482"/>
            <a:ext cx="1571625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429250" y="3000375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</a:t>
            </a:r>
            <a:endParaRPr lang="ru-RU" sz="2800">
              <a:latin typeface="Times New Roman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16200000" flipH="1">
            <a:off x="6357144" y="3429794"/>
            <a:ext cx="1588" cy="1143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000750" y="4000500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b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7929563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192880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571625"/>
            <a:ext cx="42862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j-lt"/>
              </a:rPr>
              <a:t>Площадь ромба</a:t>
            </a: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407194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0725" name="Прямоугольник 13"/>
          <p:cNvSpPr>
            <a:spLocks noChangeArrowheads="1"/>
          </p:cNvSpPr>
          <p:nvPr/>
        </p:nvSpPr>
        <p:spPr bwMode="auto">
          <a:xfrm>
            <a:off x="1357313" y="5286375"/>
            <a:ext cx="164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S=½</a:t>
            </a:r>
            <a:r>
              <a:rPr lang="ru-RU" sz="2800"/>
              <a:t>*</a:t>
            </a:r>
            <a:r>
              <a:rPr lang="en-US" sz="2800"/>
              <a:t>a*b</a:t>
            </a:r>
            <a:endParaRPr lang="ru-RU" sz="2800"/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5214950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4143375"/>
            <a:ext cx="207168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d</a:t>
            </a:r>
            <a:r>
              <a:rPr lang="en-US" sz="2800" baseline="-25000" dirty="0">
                <a:latin typeface="+mj-lt"/>
              </a:rPr>
              <a:t>1</a:t>
            </a:r>
            <a:r>
              <a:rPr lang="en-US" sz="2800" dirty="0">
                <a:latin typeface="+mj-lt"/>
              </a:rPr>
              <a:t>*d</a:t>
            </a:r>
            <a:r>
              <a:rPr lang="en-US" sz="2800" baseline="-25000" dirty="0">
                <a:latin typeface="+mj-lt"/>
              </a:rPr>
              <a:t>2</a:t>
            </a:r>
            <a:endParaRPr lang="ru-RU" sz="2800" baseline="-25000" dirty="0">
              <a:latin typeface="+mj-lt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3071813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S=a*b</a:t>
            </a:r>
            <a:endParaRPr lang="ru-RU" sz="2800" dirty="0">
              <a:latin typeface="+mj-lt"/>
            </a:endParaRPr>
          </a:p>
        </p:txBody>
      </p:sp>
      <p:grpSp>
        <p:nvGrpSpPr>
          <p:cNvPr id="30730" name="Группа 28"/>
          <p:cNvGrpSpPr>
            <a:grpSpLocks/>
          </p:cNvGrpSpPr>
          <p:nvPr/>
        </p:nvGrpSpPr>
        <p:grpSpPr bwMode="auto">
          <a:xfrm>
            <a:off x="1214438" y="1857375"/>
            <a:ext cx="2000250" cy="881063"/>
            <a:chOff x="6929454" y="2000240"/>
            <a:chExt cx="2000260" cy="881065"/>
          </a:xfrm>
        </p:grpSpPr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6929454" y="2143115"/>
              <a:ext cx="714379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S=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7429518" y="2000240"/>
              <a:ext cx="1214444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u="sng" dirty="0">
                  <a:latin typeface="+mj-lt"/>
                </a:rPr>
                <a:t>(</a:t>
              </a:r>
              <a:r>
                <a:rPr lang="en-US" sz="2800" u="sng" dirty="0" err="1">
                  <a:latin typeface="+mj-lt"/>
                </a:rPr>
                <a:t>a+b</a:t>
              </a:r>
              <a:r>
                <a:rPr lang="en-US" sz="2800" u="sng" dirty="0">
                  <a:latin typeface="+mj-lt"/>
                </a:rPr>
                <a:t>)</a:t>
              </a:r>
              <a:endParaRPr lang="ru-RU" sz="2800" u="sng" dirty="0">
                <a:latin typeface="+mj-lt"/>
              </a:endParaRP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7715270" y="2357429"/>
              <a:ext cx="500066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2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8286773" y="2143115"/>
              <a:ext cx="642941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*h</a:t>
              </a:r>
              <a:endParaRPr lang="ru-RU" sz="2800" dirty="0">
                <a:latin typeface="+mj-lt"/>
              </a:endParaRPr>
            </a:p>
          </p:txBody>
        </p:sp>
      </p:grpSp>
      <p:sp>
        <p:nvSpPr>
          <p:cNvPr id="29" name="Ромб 28"/>
          <p:cNvSpPr/>
          <p:nvPr/>
        </p:nvSpPr>
        <p:spPr>
          <a:xfrm>
            <a:off x="5572125" y="2000250"/>
            <a:ext cx="1143000" cy="2071688"/>
          </a:xfrm>
          <a:prstGeom prst="diamond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 flipH="1">
            <a:off x="5107781" y="3036094"/>
            <a:ext cx="2073275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716588" y="2357438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d</a:t>
            </a:r>
            <a:r>
              <a:rPr lang="en-US" sz="2800" baseline="-25000">
                <a:latin typeface="Times New Roman" pitchFamily="18" charset="0"/>
              </a:rPr>
              <a:t>1</a:t>
            </a:r>
            <a:endParaRPr lang="ru-RU" sz="2800" baseline="-25000">
              <a:latin typeface="Times New Roman" pitchFamily="18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10800000" flipH="1">
            <a:off x="5572125" y="3000375"/>
            <a:ext cx="1143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215063" y="2965450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d</a:t>
            </a:r>
            <a:r>
              <a:rPr lang="en-US" sz="2800" baseline="-25000">
                <a:latin typeface="Times New Roman" pitchFamily="18" charset="0"/>
              </a:rPr>
              <a:t>2</a:t>
            </a:r>
            <a:endParaRPr lang="ru-RU" sz="2800" baseline="-25000">
              <a:latin typeface="Times New Roman" pitchFamily="18" charset="0"/>
            </a:endParaRPr>
          </a:p>
        </p:txBody>
      </p:sp>
      <p:sp>
        <p:nvSpPr>
          <p:cNvPr id="38" name="Управляющая кнопка: далее 37">
            <a:hlinkClick r:id="" action="ppaction://hlinkshowjump?jump=nextslide" highlightClick="1"/>
          </p:cNvPr>
          <p:cNvSpPr/>
          <p:nvPr/>
        </p:nvSpPr>
        <p:spPr>
          <a:xfrm>
            <a:off x="7929563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192880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571625"/>
            <a:ext cx="42862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j-lt"/>
              </a:rPr>
              <a:t>Площадь трапеции</a:t>
            </a: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5286388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1749" name="Прямоугольник 13"/>
          <p:cNvSpPr>
            <a:spLocks noChangeArrowheads="1"/>
          </p:cNvSpPr>
          <p:nvPr/>
        </p:nvSpPr>
        <p:spPr bwMode="auto">
          <a:xfrm>
            <a:off x="1357313" y="4143375"/>
            <a:ext cx="164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S=½</a:t>
            </a:r>
            <a:r>
              <a:rPr lang="ru-RU" sz="2800"/>
              <a:t>*</a:t>
            </a:r>
            <a:r>
              <a:rPr lang="en-US" sz="2800"/>
              <a:t>a*b</a:t>
            </a:r>
            <a:endParaRPr lang="ru-RU" sz="2800"/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407194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214438" y="2000250"/>
            <a:ext cx="207168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d</a:t>
            </a:r>
            <a:r>
              <a:rPr lang="en-US" sz="2800" baseline="-25000" dirty="0">
                <a:latin typeface="+mj-lt"/>
              </a:rPr>
              <a:t>1</a:t>
            </a:r>
            <a:r>
              <a:rPr lang="en-US" sz="2800" dirty="0">
                <a:latin typeface="+mj-lt"/>
              </a:rPr>
              <a:t>*d</a:t>
            </a:r>
            <a:r>
              <a:rPr lang="en-US" sz="2800" baseline="-25000" dirty="0">
                <a:latin typeface="+mj-lt"/>
              </a:rPr>
              <a:t>2</a:t>
            </a:r>
            <a:endParaRPr lang="ru-RU" sz="2800" baseline="-25000" dirty="0">
              <a:latin typeface="+mj-lt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3071813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S=a*b</a:t>
            </a:r>
            <a:endParaRPr lang="ru-RU" sz="2800" dirty="0">
              <a:latin typeface="+mj-lt"/>
            </a:endParaRPr>
          </a:p>
        </p:txBody>
      </p:sp>
      <p:grpSp>
        <p:nvGrpSpPr>
          <p:cNvPr id="31754" name="Группа 28"/>
          <p:cNvGrpSpPr>
            <a:grpSpLocks/>
          </p:cNvGrpSpPr>
          <p:nvPr/>
        </p:nvGrpSpPr>
        <p:grpSpPr bwMode="auto">
          <a:xfrm>
            <a:off x="1357313" y="5214938"/>
            <a:ext cx="2000250" cy="881062"/>
            <a:chOff x="6929454" y="2000240"/>
            <a:chExt cx="2000260" cy="881065"/>
          </a:xfrm>
        </p:grpSpPr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6929454" y="2143115"/>
              <a:ext cx="714379" cy="523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S=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7429518" y="2000240"/>
              <a:ext cx="1214444" cy="523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u="sng" dirty="0">
                  <a:latin typeface="+mj-lt"/>
                </a:rPr>
                <a:t>(</a:t>
              </a:r>
              <a:r>
                <a:rPr lang="en-US" sz="2800" u="sng" dirty="0" err="1">
                  <a:latin typeface="+mj-lt"/>
                </a:rPr>
                <a:t>a+b</a:t>
              </a:r>
              <a:r>
                <a:rPr lang="en-US" sz="2800" u="sng" dirty="0">
                  <a:latin typeface="+mj-lt"/>
                </a:rPr>
                <a:t>)</a:t>
              </a:r>
              <a:endParaRPr lang="ru-RU" sz="2800" u="sng" dirty="0">
                <a:latin typeface="+mj-lt"/>
              </a:endParaRP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7715270" y="2357428"/>
              <a:ext cx="500066" cy="523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2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8286773" y="2143115"/>
              <a:ext cx="642941" cy="523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*h</a:t>
              </a:r>
              <a:endParaRPr lang="ru-RU" sz="2800" dirty="0">
                <a:latin typeface="+mj-lt"/>
              </a:endParaRPr>
            </a:p>
          </p:txBody>
        </p:sp>
      </p:grpSp>
      <p:sp>
        <p:nvSpPr>
          <p:cNvPr id="38" name="Трапеция 37"/>
          <p:cNvSpPr/>
          <p:nvPr/>
        </p:nvSpPr>
        <p:spPr>
          <a:xfrm>
            <a:off x="4857750" y="2143125"/>
            <a:ext cx="2214563" cy="1143000"/>
          </a:xfrm>
          <a:prstGeom prst="trapezoid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5143500" y="2143125"/>
            <a:ext cx="1643063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1714500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</a:t>
            </a:r>
            <a:endParaRPr lang="ru-RU" sz="2800" baseline="-25000">
              <a:latin typeface="Times New Roman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4857750" y="3286125"/>
            <a:ext cx="2214563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786438" y="3214688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b</a:t>
            </a:r>
            <a:endParaRPr lang="ru-RU" sz="2800" baseline="-25000">
              <a:latin typeface="Times New Roman" pitchFamily="18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rot="5400000">
            <a:off x="4572794" y="2713831"/>
            <a:ext cx="1143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143500" y="2500313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h</a:t>
            </a:r>
            <a:endParaRPr lang="ru-RU" sz="2800" baseline="-25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Проверьте тест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Верные ответы</a:t>
            </a:r>
          </a:p>
          <a:p>
            <a:r>
              <a:rPr lang="ru-RU" dirty="0" smtClean="0"/>
              <a:t>1.   2</a:t>
            </a:r>
          </a:p>
          <a:p>
            <a:r>
              <a:rPr lang="ru-RU" dirty="0" smtClean="0"/>
              <a:t>2.   4</a:t>
            </a:r>
          </a:p>
          <a:p>
            <a:r>
              <a:rPr lang="ru-RU" dirty="0" smtClean="0"/>
              <a:t>3.   3</a:t>
            </a:r>
          </a:p>
          <a:p>
            <a:r>
              <a:rPr lang="ru-RU" dirty="0" smtClean="0"/>
              <a:t>4.   1</a:t>
            </a:r>
          </a:p>
          <a:p>
            <a:r>
              <a:rPr lang="ru-RU" dirty="0" smtClean="0"/>
              <a:t>5.   3</a:t>
            </a:r>
          </a:p>
          <a:p>
            <a:r>
              <a:rPr lang="ru-RU" dirty="0" smtClean="0"/>
              <a:t>6.   4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Оценка</a:t>
            </a:r>
          </a:p>
          <a:p>
            <a:r>
              <a:rPr lang="ru-RU" dirty="0" smtClean="0"/>
              <a:t>«5»-нет ошибок</a:t>
            </a:r>
          </a:p>
          <a:p>
            <a:r>
              <a:rPr lang="ru-RU" dirty="0" smtClean="0"/>
              <a:t>«4»-1 ошибка</a:t>
            </a:r>
          </a:p>
          <a:p>
            <a:r>
              <a:rPr lang="ru-RU" dirty="0" smtClean="0"/>
              <a:t>«3»-2 ошибки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Фигуры на решетке</a:t>
            </a:r>
            <a:endParaRPr lang="ru-RU" dirty="0"/>
          </a:p>
        </p:txBody>
      </p:sp>
      <p:pic>
        <p:nvPicPr>
          <p:cNvPr id="8" name="Содержимое 7" descr="B9_фигуры на решетке21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43924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reshuege.ru/get_file?id=3345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68760"/>
            <a:ext cx="439248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Офици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anchor="ctr"/>
      <a:lstStyle>
        <a:defPPr algn="ctr" fontAlgn="auto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FF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2041</TotalTime>
  <Words>416</Words>
  <Application>Microsoft Office PowerPoint</Application>
  <PresentationFormat>Экран (4:3)</PresentationFormat>
  <Paragraphs>154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Официальная</vt:lpstr>
      <vt:lpstr>Аспект</vt:lpstr>
      <vt:lpstr>Вычисление площадей фигур</vt:lpstr>
      <vt:lpstr>Тест на повторение формул</vt:lpstr>
      <vt:lpstr>Тест на повторение формул</vt:lpstr>
      <vt:lpstr>Тест на повторение формул</vt:lpstr>
      <vt:lpstr>Тест на повторение формул</vt:lpstr>
      <vt:lpstr>Тест на повторение формул</vt:lpstr>
      <vt:lpstr>Тест на повторение формул</vt:lpstr>
      <vt:lpstr>Проверьте тест </vt:lpstr>
      <vt:lpstr>Фигуры на решетке</vt:lpstr>
      <vt:lpstr>Слайд 10</vt:lpstr>
      <vt:lpstr>Вариант 1</vt:lpstr>
      <vt:lpstr>Вариант 2</vt:lpstr>
      <vt:lpstr>Вариант 3</vt:lpstr>
      <vt:lpstr>Вариант 4</vt:lpstr>
      <vt:lpstr>Вариант 5</vt:lpstr>
      <vt:lpstr>Слайд 16</vt:lpstr>
      <vt:lpstr>Слайд 17</vt:lpstr>
      <vt:lpstr>Вычислить площадь фигуры,используя формулу Пика</vt:lpstr>
      <vt:lpstr>Вычислить площадь фигуры, используя формулу Пика</vt:lpstr>
      <vt:lpstr>Задача3</vt:lpstr>
      <vt:lpstr>Домашнее задание</vt:lpstr>
      <vt:lpstr>Итоги урока.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нахождение площадей многоугольников. Формула Пика.</dc:title>
  <dc:creator>Сергей</dc:creator>
  <cp:lastModifiedBy>Надежда</cp:lastModifiedBy>
  <cp:revision>208</cp:revision>
  <dcterms:created xsi:type="dcterms:W3CDTF">2013-01-27T12:37:02Z</dcterms:created>
  <dcterms:modified xsi:type="dcterms:W3CDTF">2015-12-09T19:05:27Z</dcterms:modified>
</cp:coreProperties>
</file>