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sldIdLst>
    <p:sldId id="263" r:id="rId2"/>
    <p:sldId id="265" r:id="rId3"/>
    <p:sldId id="264" r:id="rId4"/>
    <p:sldId id="278" r:id="rId5"/>
    <p:sldId id="266" r:id="rId6"/>
    <p:sldId id="267" r:id="rId7"/>
    <p:sldId id="268" r:id="rId8"/>
    <p:sldId id="269" r:id="rId9"/>
    <p:sldId id="271" r:id="rId10"/>
    <p:sldId id="277" r:id="rId11"/>
    <p:sldId id="270" r:id="rId12"/>
    <p:sldId id="272" r:id="rId13"/>
    <p:sldId id="273" r:id="rId14"/>
    <p:sldId id="275" r:id="rId15"/>
    <p:sldId id="274" r:id="rId16"/>
    <p:sldId id="280" r:id="rId17"/>
    <p:sldId id="279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76" r:id="rId26"/>
    <p:sldId id="261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E9B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82530A-E13B-4016-8838-BA84E22B194D}" type="datetimeFigureOut">
              <a:rPr lang="ru-RU"/>
              <a:pPr>
                <a:defRPr/>
              </a:pPr>
              <a:t>14.02.2014</a:t>
            </a:fld>
            <a:endParaRPr lang="ru-RU"/>
          </a:p>
        </p:txBody>
      </p:sp>
      <p:sp>
        <p:nvSpPr>
          <p:cNvPr id="7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ACA56B-1A1F-42CB-9B14-D183171481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DCC68-9881-4E73-80DD-28C76E267CB4}" type="datetimeFigureOut">
              <a:rPr lang="ru-RU"/>
              <a:pPr>
                <a:defRPr/>
              </a:pPr>
              <a:t>14.02.2014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91120-3A63-44FA-91AD-AE9A5524D3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C6D66-4FE0-4674-A580-F17911C5F1DA}" type="datetimeFigureOut">
              <a:rPr lang="ru-RU"/>
              <a:pPr>
                <a:defRPr/>
              </a:pPr>
              <a:t>14.02.2014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9A7283-6FB5-4574-9785-0584128ED4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E7842-C12D-4DCF-B6E5-C4C6150D168C}" type="datetimeFigureOut">
              <a:rPr lang="ru-RU"/>
              <a:pPr>
                <a:defRPr/>
              </a:pPr>
              <a:t>14.02.2014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9FD63-C3F3-4A4E-894E-EA4CA55F86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839ED-0115-49A0-885E-8F57870D6483}" type="datetimeFigureOut">
              <a:rPr lang="ru-RU"/>
              <a:pPr>
                <a:defRPr/>
              </a:pPr>
              <a:t>14.02.2014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DB773-06D9-48F6-8D73-FB055ECFAB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B642A2-1D3E-43B8-8B9A-93082718D32E}" type="datetimeFigureOut">
              <a:rPr lang="ru-RU"/>
              <a:pPr>
                <a:defRPr/>
              </a:pPr>
              <a:t>14.02.2014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3FA7B-9536-47F5-9F53-1CEB01E8E6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9AFB5-9BA6-4C26-B7B7-251BE0D05303}" type="datetimeFigureOut">
              <a:rPr lang="ru-RU"/>
              <a:pPr>
                <a:defRPr/>
              </a:pPr>
              <a:t>14.02.2014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FBB32-1D11-48DB-9620-9726356F00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/>
          <a:lstStyle>
            <a:lvl1pPr algn="l">
              <a:defRPr sz="46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5FAC48-7C3A-49E9-B2E8-CA5E1BFEC997}" type="datetimeFigureOut">
              <a:rPr lang="ru-RU"/>
              <a:pPr>
                <a:defRPr/>
              </a:pPr>
              <a:t>14.02.2014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580634-4662-443E-BB7F-EAE4CE211D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4B09F5-8BA2-4F2A-8758-4FD325120059}" type="datetimeFigureOut">
              <a:rPr lang="ru-RU"/>
              <a:pPr>
                <a:defRPr/>
              </a:pPr>
              <a:t>14.02.2014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7FF0C-6618-4C77-83BE-D4D09EB661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8B1D70-9D41-4AB7-A6CD-5DC20436D913}" type="datetimeFigureOut">
              <a:rPr lang="ru-RU"/>
              <a:pPr>
                <a:defRPr/>
              </a:pPr>
              <a:t>14.02.2014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575" y="6421438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DE72DF-8839-4733-B302-6EBE67EC5D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56D5D-3393-4CA5-B964-86EE40995E38}" type="datetimeFigureOut">
              <a:rPr lang="ru-RU"/>
              <a:pPr>
                <a:defRPr/>
              </a:pPr>
              <a:t>14.02.2014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CD646-7FA4-4A9C-8992-03288242F5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78000"/>
                <a:satMod val="220000"/>
                <a:alpha val="19000"/>
              </a:schemeClr>
            </a:gs>
            <a:gs pos="100000">
              <a:schemeClr val="bg2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1438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C98F8F0-C50D-4E92-87F2-2B51B71CF144}" type="datetimeFigureOut">
              <a:rPr lang="ru-RU"/>
              <a:pPr>
                <a:defRPr/>
              </a:pPr>
              <a:t>14.02.2014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1438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1438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FB44B96-32E2-41AB-BBAC-FC1C009CA3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75" r:id="rId1"/>
    <p:sldLayoutId id="2147483867" r:id="rId2"/>
    <p:sldLayoutId id="2147483876" r:id="rId3"/>
    <p:sldLayoutId id="2147483868" r:id="rId4"/>
    <p:sldLayoutId id="2147483869" r:id="rId5"/>
    <p:sldLayoutId id="2147483870" r:id="rId6"/>
    <p:sldLayoutId id="2147483871" r:id="rId7"/>
    <p:sldLayoutId id="2147483877" r:id="rId8"/>
    <p:sldLayoutId id="2147483872" r:id="rId9"/>
    <p:sldLayoutId id="2147483873" r:id="rId10"/>
    <p:sldLayoutId id="2147483874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9pPr>
    </p:titleStyle>
    <p:bodyStyle>
      <a:lvl1pPr marL="419100" indent="-382588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1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55588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36538" algn="l" rtl="0" fontAlgn="base">
        <a:spcBef>
          <a:spcPct val="20000"/>
        </a:spcBef>
        <a:spcAft>
          <a:spcPct val="0"/>
        </a:spcAft>
        <a:buClr>
          <a:srgbClr val="A04DA3"/>
        </a:buClr>
        <a:buSzPct val="9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89075" indent="-182563" algn="l" rtl="0" fontAlgn="base">
        <a:spcBef>
          <a:spcPct val="20000"/>
        </a:spcBef>
        <a:spcAft>
          <a:spcPct val="0"/>
        </a:spcAft>
        <a:buClr>
          <a:srgbClr val="C00000"/>
        </a:buClr>
        <a:buSzPct val="100000"/>
        <a:buFont typeface="Arial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urguchev.ru/assets/images/Svitok/DSC07710-conv-ok-sq-s-web.jpg" TargetMode="External"/><Relationship Id="rId3" Type="http://schemas.openxmlformats.org/officeDocument/2006/relationships/image" Target="../media/image4.jpeg"/><Relationship Id="rId7" Type="http://schemas.openxmlformats.org/officeDocument/2006/relationships/image" Target="../media/image4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hyperlink" Target="http://i005.radikal.ru/1109/fb/755ad610193c.png" TargetMode="External"/><Relationship Id="rId4" Type="http://schemas.openxmlformats.org/officeDocument/2006/relationships/image" Target="../media/image40.png"/><Relationship Id="rId9" Type="http://schemas.openxmlformats.org/officeDocument/2006/relationships/hyperlink" Target="http://img810.imageshack.us/img810/250/paperscrolls4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1096;&#1082;&#1086;&#1083;&#1072;\Zvuki-Solov_inaya-trel_quot-Korolihiquot(muzofon.com).mp3" TargetMode="Externa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cergei\&#1056;&#1072;&#1073;&#1086;&#1095;&#1080;&#1081;%20&#1089;&#1090;&#1086;&#1083;\&#1096;&#1082;&#1086;&#1083;&#1072;\&#1040;&#1091;&#1076;&#1080;&#1086;.wma" TargetMode="Externa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alpha val="5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3" descr="C:\Documents and Settings\Иятта\Рабочий стол\ЭТО СРОЧНО\Новая папка\свиток.gif"/>
          <p:cNvPicPr>
            <a:picLocks noChangeAspect="1" noChangeArrowheads="1"/>
          </p:cNvPicPr>
          <p:nvPr/>
        </p:nvPicPr>
        <p:blipFill>
          <a:blip r:embed="rId2" cstate="print">
            <a:lum bright="-30000" contrast="40000"/>
          </a:blip>
          <a:srcRect/>
          <a:stretch>
            <a:fillRect/>
          </a:stretch>
        </p:blipFill>
        <p:spPr bwMode="auto">
          <a:xfrm>
            <a:off x="5857875" y="3143250"/>
            <a:ext cx="3028950" cy="320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2" descr="C:\Documents and Settings\Иятта\Рабочий стол\ЭТО СРОЧНО\Новая папка\чернильница.gif"/>
          <p:cNvPicPr>
            <a:picLocks noChangeAspect="1" noChangeArrowheads="1"/>
          </p:cNvPicPr>
          <p:nvPr/>
        </p:nvPicPr>
        <p:blipFill>
          <a:blip r:embed="rId3" cstate="print">
            <a:lum bright="-40000"/>
          </a:blip>
          <a:srcRect/>
          <a:stretch>
            <a:fillRect/>
          </a:stretch>
        </p:blipFill>
        <p:spPr bwMode="auto">
          <a:xfrm>
            <a:off x="6715125" y="3357563"/>
            <a:ext cx="1619250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071538" y="285728"/>
            <a:ext cx="47436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rgbClr val="002060"/>
                </a:solidFill>
                <a:latin typeface="Book Antiqua" pitchFamily="18" charset="0"/>
              </a:rPr>
              <a:t>Текст с надписями</a:t>
            </a:r>
            <a:endParaRPr lang="ru-RU" sz="40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9" y="1643050"/>
            <a:ext cx="707236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Наслаждаешься просторами земли курской и ………… перед величием и красотой родного края.</a:t>
            </a:r>
          </a:p>
          <a:p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Душа ………… добром, теплом, светом.</a:t>
            </a:r>
          </a:p>
          <a:p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В сердце ………… чувство любви к отечеству.</a:t>
            </a:r>
          </a:p>
          <a:p>
            <a:endParaRPr lang="ru-RU" sz="3200" b="1" i="1" dirty="0" smtClean="0">
              <a:solidFill>
                <a:srgbClr val="002060"/>
              </a:solidFill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Слова для справок</a:t>
            </a:r>
            <a:r>
              <a:rPr lang="en-US" sz="3200" b="1" i="1" dirty="0" smtClean="0">
                <a:solidFill>
                  <a:srgbClr val="00206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: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преклоняться, озаряться, загораться.          </a:t>
            </a:r>
            <a:endParaRPr lang="ru-RU" sz="3200" b="1" i="1" dirty="0">
              <a:solidFill>
                <a:srgbClr val="0070C0"/>
              </a:solidFill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3108" y="2143116"/>
            <a:ext cx="192882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преклоняешься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71604" y="3143248"/>
            <a:ext cx="134786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озаряется</a:t>
            </a:r>
            <a:endParaRPr lang="ru-RU" sz="2000" b="1" i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3108" y="4071942"/>
            <a:ext cx="144603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загорается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8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0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77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9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1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0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2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5918" y="5214950"/>
            <a:ext cx="564449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solidFill>
                  <a:srgbClr val="002060"/>
                </a:solidFill>
                <a:latin typeface="Book Antiqua" pitchFamily="18" charset="0"/>
              </a:rPr>
              <a:t>Улица Глинище</a:t>
            </a:r>
            <a:endParaRPr lang="ru-RU" sz="60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pic>
        <p:nvPicPr>
          <p:cNvPr id="29698" name="Picture 2" descr="http://cs403118.userapi.com/v403118607/4bdf/JN184ftySi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928670"/>
            <a:ext cx="5753100" cy="4314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57224" y="5214950"/>
            <a:ext cx="61526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solidFill>
                  <a:srgbClr val="002060"/>
                </a:solidFill>
                <a:latin typeface="Book Antiqua" pitchFamily="18" charset="0"/>
              </a:rPr>
              <a:t>Улица Выгонная</a:t>
            </a:r>
            <a:endParaRPr lang="ru-RU" sz="60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pic>
        <p:nvPicPr>
          <p:cNvPr id="2" name="Picture 2" descr="http://www.agroru.com/upload/images/79/796969/1x6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571480"/>
            <a:ext cx="6096000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5214950"/>
            <a:ext cx="668324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solidFill>
                  <a:srgbClr val="002060"/>
                </a:solidFill>
                <a:latin typeface="Book Antiqua" pitchFamily="18" charset="0"/>
              </a:rPr>
              <a:t>Улица Малиновая</a:t>
            </a:r>
            <a:endParaRPr lang="ru-RU" sz="60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pic>
        <p:nvPicPr>
          <p:cNvPr id="6146" name="Picture 2" descr="http://content.foto.mail.ru/mail/grigoreva0408/_answers/i-2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642918"/>
            <a:ext cx="5715000" cy="4286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 descr="http://radugastock.com/view?id=18281&amp;h=088864440f3fd1ed497546868b8ef36a192d2b266d68640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2857496"/>
            <a:ext cx="2928958" cy="23574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0" name="Picture 6" descr="http://letko.ru/uploads/images/00/00/31/2013/07/02/2e71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2786058"/>
            <a:ext cx="2833674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5000636"/>
            <a:ext cx="350608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solidFill>
                  <a:srgbClr val="002060"/>
                </a:solidFill>
                <a:latin typeface="Book Antiqua" pitchFamily="18" charset="0"/>
              </a:rPr>
              <a:t>Река Кур</a:t>
            </a:r>
            <a:endParaRPr lang="ru-RU" sz="60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pic>
        <p:nvPicPr>
          <p:cNvPr id="5122" name="Picture 2" descr="http://s44.radikal.ru/i103/1005/5e/18280c994c6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5143536" cy="3929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4" descr="http://www.goodbe.ru/modules/doska_7/images/ads/g_img_i_12144fad1f3ef1a9ed649855ad593acba869139blief.jpg"/>
          <p:cNvPicPr>
            <a:picLocks noChangeAspect="1" noChangeArrowheads="1"/>
          </p:cNvPicPr>
          <p:nvPr/>
        </p:nvPicPr>
        <p:blipFill>
          <a:blip r:embed="rId3" cstate="print"/>
          <a:srcRect b="7322"/>
          <a:stretch>
            <a:fillRect/>
          </a:stretch>
        </p:blipFill>
        <p:spPr bwMode="auto">
          <a:xfrm>
            <a:off x="4572000" y="3143248"/>
            <a:ext cx="4429124" cy="350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900igr.net/datas/geografija/Kursk/0001-001-Gorod-Kursk.jpg"/>
          <p:cNvPicPr>
            <a:picLocks noChangeAspect="1" noChangeArrowheads="1"/>
          </p:cNvPicPr>
          <p:nvPr/>
        </p:nvPicPr>
        <p:blipFill>
          <a:blip r:embed="rId2" cstate="print"/>
          <a:srcRect t="15277"/>
          <a:stretch>
            <a:fillRect/>
          </a:stretch>
        </p:blipFill>
        <p:spPr bwMode="auto">
          <a:xfrm>
            <a:off x="142844" y="571480"/>
            <a:ext cx="4384617" cy="27860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8" name="Picture 6" descr="http://img-fotki.yandex.ru/get/6206/137638902.234/0_705fe_4e99efbc_X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428604"/>
            <a:ext cx="4413158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0" name="Picture 8" descr="http://img-fotki.yandex.ru/get/6206/137638902.234/0_705f4_7ea710e_X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3500438"/>
            <a:ext cx="4500562" cy="31527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2" name="Picture 10" descr="http://dlm6.meta.ua/pic/0/53/225/TIGWGDqCWk.jpg"/>
          <p:cNvPicPr>
            <a:picLocks noChangeAspect="1" noChangeArrowheads="1"/>
          </p:cNvPicPr>
          <p:nvPr/>
        </p:nvPicPr>
        <p:blipFill>
          <a:blip r:embed="rId5" cstate="print"/>
          <a:srcRect r="1318"/>
          <a:stretch>
            <a:fillRect/>
          </a:stretch>
        </p:blipFill>
        <p:spPr bwMode="auto">
          <a:xfrm>
            <a:off x="0" y="3500438"/>
            <a:ext cx="4643438" cy="31257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http://img-fotki.yandex.ru/get/6201/137005192.1/0_7a1cd_b95abb9d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142852"/>
            <a:ext cx="3218349" cy="23764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6" name="Picture 10" descr="http://bms.24open.ru/images/fff18f8cded2a481eaea4b1781a0b9f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3143240" cy="2357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8" name="Picture 12" descr="http://autotravel.ru/phalbum/90512/1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4714884"/>
            <a:ext cx="3286116" cy="1857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10" name="Picture 14" descr="http://img-fotki.yandex.ru/get/5314/55543982.ba/0_b1180_db6d9c18_X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643446"/>
            <a:ext cx="3143240" cy="1928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12" name="Picture 16" descr="http://www.outdoors.ru/foto/album/1007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alpha val="5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 descr="C:\Documents and Settings\Иятта\Рабочий стол\ЭТО СРОЧНО\Новая папка\чернильница.gif"/>
          <p:cNvPicPr>
            <a:picLocks noChangeAspect="1" noChangeArrowheads="1"/>
          </p:cNvPicPr>
          <p:nvPr/>
        </p:nvPicPr>
        <p:blipFill>
          <a:blip r:embed="rId2" cstate="print">
            <a:lum bright="-40000"/>
          </a:blip>
          <a:srcRect/>
          <a:stretch>
            <a:fillRect/>
          </a:stretch>
        </p:blipFill>
        <p:spPr bwMode="auto">
          <a:xfrm>
            <a:off x="7072313" y="2714625"/>
            <a:ext cx="1619250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C:\Documents and Settings\Иятта\Рабочий стол\ЭТО СРОЧНО\Новая папка\DSC07710-conv-ok-sq-s-web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30000"/>
          </a:blip>
          <a:srcRect/>
          <a:stretch>
            <a:fillRect/>
          </a:stretch>
        </p:blipFill>
        <p:spPr bwMode="auto">
          <a:xfrm>
            <a:off x="6072190" y="3786190"/>
            <a:ext cx="3071810" cy="30718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4" name="Прямоугольник 3"/>
          <p:cNvSpPr/>
          <p:nvPr/>
        </p:nvSpPr>
        <p:spPr>
          <a:xfrm>
            <a:off x="142844" y="357166"/>
            <a:ext cx="29322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ln w="50800"/>
                <a:solidFill>
                  <a:schemeClr val="bg1">
                    <a:shade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Book Antiqua" pitchFamily="18" charset="0"/>
              </a:rPr>
              <a:t>Цели </a:t>
            </a:r>
            <a:r>
              <a:rPr lang="ru-RU" sz="3600" b="1" dirty="0">
                <a:ln w="50800"/>
                <a:solidFill>
                  <a:schemeClr val="bg1">
                    <a:shade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Book Antiqua" pitchFamily="18" charset="0"/>
              </a:rPr>
              <a:t>урока</a:t>
            </a:r>
            <a:r>
              <a:rPr lang="en-US" sz="3600" b="1" dirty="0">
                <a:ln w="50800"/>
                <a:solidFill>
                  <a:schemeClr val="bg1">
                    <a:shade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Book Antiqua" pitchFamily="18" charset="0"/>
              </a:rPr>
              <a:t>:</a:t>
            </a:r>
            <a:endParaRPr lang="ru-RU" sz="3600" b="1" dirty="0">
              <a:ln w="50800"/>
              <a:solidFill>
                <a:schemeClr val="bg1">
                  <a:shade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0000" endA="300" endPos="50000" dist="60007" dir="5400000" sy="-10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214422"/>
            <a:ext cx="721520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ru-RU" sz="3600" b="1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Уметь выбирать необходимую гласную в корне слова с чередованием</a:t>
            </a:r>
            <a:r>
              <a:rPr lang="en-US" sz="3600" b="1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3600" b="1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arenR"/>
            </a:pPr>
            <a:r>
              <a:rPr lang="ru-RU" sz="3600" b="1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Находить слова с чередованием гласных в корне слова в тексте</a:t>
            </a:r>
            <a:r>
              <a:rPr lang="en-US" sz="3600" b="1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3600" b="1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arenR"/>
            </a:pPr>
            <a:r>
              <a:rPr lang="ru-RU" sz="3600" b="1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Создавать собственные тексты, используя слова с чередованием гласных в корне слова.</a:t>
            </a:r>
            <a:endParaRPr lang="ru-RU" sz="3600" b="1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валина учеба\открытый урок русского языка\фотографии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428604"/>
            <a:ext cx="6738942" cy="505420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7158" y="5572140"/>
            <a:ext cx="85011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Book Antiqua" pitchFamily="18" charset="0"/>
              </a:rPr>
              <a:t>Мы </a:t>
            </a:r>
            <a:r>
              <a:rPr lang="ru-RU" sz="3200" b="1" i="1" u="sng" dirty="0" smtClean="0">
                <a:solidFill>
                  <a:srgbClr val="002060"/>
                </a:solidFill>
                <a:latin typeface="Book Antiqua" pitchFamily="18" charset="0"/>
              </a:rPr>
              <a:t>загорелись</a:t>
            </a:r>
            <a:r>
              <a:rPr lang="ru-RU" sz="3200" b="1" i="1" dirty="0" smtClean="0">
                <a:solidFill>
                  <a:srgbClr val="002060"/>
                </a:solidFill>
                <a:latin typeface="Book Antiqua" pitchFamily="18" charset="0"/>
              </a:rPr>
              <a:t> идеей поговорить о школе.</a:t>
            </a:r>
            <a:endParaRPr lang="ru-RU" sz="32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валина учеба\открытый урок русского языка\фотографии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500042"/>
            <a:ext cx="6673248" cy="500066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928662" y="5500702"/>
            <a:ext cx="75724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Book Antiqua" pitchFamily="18" charset="0"/>
              </a:rPr>
              <a:t>Наша школа </a:t>
            </a:r>
            <a:r>
              <a:rPr lang="ru-RU" sz="3200" b="1" i="1" u="sng" dirty="0" smtClean="0">
                <a:solidFill>
                  <a:srgbClr val="002060"/>
                </a:solidFill>
                <a:latin typeface="Book Antiqua" pitchFamily="18" charset="0"/>
              </a:rPr>
              <a:t>расположена</a:t>
            </a:r>
            <a:r>
              <a:rPr lang="ru-RU" sz="3200" b="1" i="1" dirty="0" smtClean="0">
                <a:solidFill>
                  <a:srgbClr val="002060"/>
                </a:solidFill>
                <a:latin typeface="Book Antiqua" pitchFamily="18" charset="0"/>
              </a:rPr>
              <a:t> на улице Магистральный проезд.</a:t>
            </a:r>
            <a:endParaRPr lang="ru-RU" sz="32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валина учеба\открытый урок русского языка\фотографии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85728"/>
            <a:ext cx="4872046" cy="601393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429256" y="1643050"/>
            <a:ext cx="335758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Book Antiqua" pitchFamily="18" charset="0"/>
              </a:rPr>
              <a:t>Коллектив учителей </a:t>
            </a:r>
            <a:r>
              <a:rPr lang="ru-RU" sz="3200" b="1" i="1" u="sng" dirty="0" smtClean="0">
                <a:solidFill>
                  <a:srgbClr val="002060"/>
                </a:solidFill>
                <a:latin typeface="Book Antiqua" pitchFamily="18" charset="0"/>
              </a:rPr>
              <a:t>растит</a:t>
            </a:r>
            <a:r>
              <a:rPr lang="ru-RU" sz="3200" b="1" i="1" dirty="0" smtClean="0">
                <a:solidFill>
                  <a:srgbClr val="002060"/>
                </a:solidFill>
                <a:latin typeface="Book Antiqua" pitchFamily="18" charset="0"/>
              </a:rPr>
              <a:t> талантливых учеников.</a:t>
            </a:r>
            <a:endParaRPr lang="ru-RU" sz="32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alpha val="5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3" descr="C:\Documents and Settings\Иятта\Рабочий стол\ЭТО СРОЧНО\Новая папка\755ad610193c.png"/>
          <p:cNvPicPr>
            <a:picLocks noChangeAspect="1" noChangeArrowheads="1"/>
          </p:cNvPicPr>
          <p:nvPr/>
        </p:nvPicPr>
        <p:blipFill>
          <a:blip r:embed="rId2" cstate="print">
            <a:lum bright="-20000" contrast="20000"/>
          </a:blip>
          <a:srcRect/>
          <a:stretch>
            <a:fillRect/>
          </a:stretch>
        </p:blipFill>
        <p:spPr bwMode="auto">
          <a:xfrm>
            <a:off x="5357813" y="3000375"/>
            <a:ext cx="3786187" cy="415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85720" y="1857364"/>
            <a:ext cx="6858048" cy="286232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ln w="50800"/>
                <a:solidFill>
                  <a:schemeClr val="bg1">
                    <a:shade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Book Antiqua" pitchFamily="18" charset="0"/>
              </a:rPr>
              <a:t>«Чередование гласных в корне слова»</a:t>
            </a:r>
            <a:endParaRPr lang="ru-RU" sz="6000" b="1" dirty="0">
              <a:ln w="50800"/>
              <a:solidFill>
                <a:schemeClr val="bg1">
                  <a:shade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0000" endA="300" endPos="50000" dist="60007" dir="5400000" sy="-100000" algn="bl" rotWithShape="0"/>
              </a:effectLst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1000108"/>
            <a:ext cx="312457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Book Antiqua" pitchFamily="18" charset="0"/>
              </a:rPr>
              <a:t>Тема урока</a:t>
            </a:r>
            <a:r>
              <a:rPr lang="en-US" sz="4000" b="1" dirty="0" smtClean="0">
                <a:ln w="50800"/>
                <a:solidFill>
                  <a:schemeClr val="bg1">
                    <a:shade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Book Antiqua" pitchFamily="18" charset="0"/>
              </a:rPr>
              <a:t>: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0000" endA="300" endPos="50000" dist="60007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валина учеба\открытый урок русского языка\фотографии\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357166"/>
            <a:ext cx="6667547" cy="500066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85786" y="5500702"/>
            <a:ext cx="792961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Book Antiqua" pitchFamily="18" charset="0"/>
              </a:rPr>
              <a:t>На уроках мы получаем </a:t>
            </a:r>
            <a:r>
              <a:rPr lang="ru-RU" sz="3200" b="1" i="1" u="sng" dirty="0" smtClean="0">
                <a:solidFill>
                  <a:srgbClr val="002060"/>
                </a:solidFill>
                <a:latin typeface="Book Antiqua" pitchFamily="18" charset="0"/>
              </a:rPr>
              <a:t>блистательные</a:t>
            </a:r>
            <a:r>
              <a:rPr lang="ru-RU" sz="3200" b="1" i="1" dirty="0" smtClean="0">
                <a:solidFill>
                  <a:srgbClr val="002060"/>
                </a:solidFill>
                <a:latin typeface="Book Antiqua" pitchFamily="18" charset="0"/>
              </a:rPr>
              <a:t> знания.</a:t>
            </a:r>
            <a:endParaRPr lang="ru-RU" sz="32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валина учеба\открытый урок русского языка\фотографии\5.jpg"/>
          <p:cNvPicPr>
            <a:picLocks noChangeAspect="1" noChangeArrowheads="1"/>
          </p:cNvPicPr>
          <p:nvPr/>
        </p:nvPicPr>
        <p:blipFill>
          <a:blip r:embed="rId2" cstate="print"/>
          <a:srcRect l="6169"/>
          <a:stretch>
            <a:fillRect/>
          </a:stretch>
        </p:blipFill>
        <p:spPr bwMode="auto">
          <a:xfrm>
            <a:off x="1049815" y="357166"/>
            <a:ext cx="7205615" cy="457203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85852" y="5143512"/>
            <a:ext cx="69294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Book Antiqua" pitchFamily="18" charset="0"/>
              </a:rPr>
              <a:t>После уроков </a:t>
            </a:r>
            <a:r>
              <a:rPr lang="ru-RU" sz="3200" b="1" i="1" u="sng" dirty="0" smtClean="0">
                <a:solidFill>
                  <a:srgbClr val="002060"/>
                </a:solidFill>
                <a:latin typeface="Book Antiqua" pitchFamily="18" charset="0"/>
              </a:rPr>
              <a:t>выбираем</a:t>
            </a:r>
            <a:r>
              <a:rPr lang="ru-RU" sz="3200" b="1" i="1" dirty="0" smtClean="0">
                <a:solidFill>
                  <a:srgbClr val="002060"/>
                </a:solidFill>
                <a:latin typeface="Book Antiqua" pitchFamily="18" charset="0"/>
              </a:rPr>
              <a:t> занятия по душе.</a:t>
            </a:r>
            <a:endParaRPr lang="ru-RU" sz="3200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валина учеба\открытый урок русского языка\фотографии\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357166"/>
            <a:ext cx="7182323" cy="478634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57290" y="5429264"/>
            <a:ext cx="66437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Book Antiqua" pitchFamily="18" charset="0"/>
              </a:rPr>
              <a:t>Мы </a:t>
            </a:r>
            <a:r>
              <a:rPr lang="ru-RU" sz="3200" b="1" i="1" u="sng" dirty="0" smtClean="0">
                <a:solidFill>
                  <a:srgbClr val="002060"/>
                </a:solidFill>
                <a:latin typeface="Book Antiqua" pitchFamily="18" charset="0"/>
              </a:rPr>
              <a:t>зажигательные</a:t>
            </a:r>
            <a:r>
              <a:rPr lang="ru-RU" sz="3200" b="1" i="1" dirty="0" smtClean="0">
                <a:solidFill>
                  <a:srgbClr val="002060"/>
                </a:solidFill>
                <a:latin typeface="Book Antiqua" pitchFamily="18" charset="0"/>
              </a:rPr>
              <a:t>  танцоры.</a:t>
            </a:r>
            <a:endParaRPr lang="ru-RU" sz="3200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валина учеба\открытый урок русского языка\фотографии\7.jpg"/>
          <p:cNvPicPr>
            <a:picLocks noChangeAspect="1" noChangeArrowheads="1"/>
          </p:cNvPicPr>
          <p:nvPr/>
        </p:nvPicPr>
        <p:blipFill>
          <a:blip r:embed="rId2" cstate="print"/>
          <a:srcRect t="9375" b="3124"/>
          <a:stretch>
            <a:fillRect/>
          </a:stretch>
        </p:blipFill>
        <p:spPr bwMode="auto">
          <a:xfrm>
            <a:off x="1428728" y="357166"/>
            <a:ext cx="6286544" cy="506317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466950" y="5643578"/>
            <a:ext cx="40094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Book Antiqua" pitchFamily="18" charset="0"/>
              </a:rPr>
              <a:t>И быстрые </a:t>
            </a:r>
            <a:r>
              <a:rPr lang="ru-RU" sz="3200" b="1" i="1" u="sng" dirty="0" smtClean="0">
                <a:solidFill>
                  <a:srgbClr val="002060"/>
                </a:solidFill>
                <a:latin typeface="Book Antiqua" pitchFamily="18" charset="0"/>
              </a:rPr>
              <a:t>пловцы.</a:t>
            </a:r>
            <a:endParaRPr lang="ru-RU" sz="3200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валина учеба\открытый урок русского языка\фотографии\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357166"/>
            <a:ext cx="7058048" cy="494150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7158" y="5429264"/>
            <a:ext cx="84296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Book Antiqua" pitchFamily="18" charset="0"/>
              </a:rPr>
              <a:t>Каждый год школа </a:t>
            </a:r>
            <a:r>
              <a:rPr lang="ru-RU" sz="3200" b="1" i="1" u="sng" dirty="0" smtClean="0">
                <a:solidFill>
                  <a:srgbClr val="002060"/>
                </a:solidFill>
                <a:latin typeface="Book Antiqua" pitchFamily="18" charset="0"/>
              </a:rPr>
              <a:t>собирает</a:t>
            </a:r>
            <a:r>
              <a:rPr lang="ru-RU" sz="3200" b="1" i="1" dirty="0" smtClean="0">
                <a:solidFill>
                  <a:srgbClr val="002060"/>
                </a:solidFill>
                <a:latin typeface="Book Antiqua" pitchFamily="18" charset="0"/>
              </a:rPr>
              <a:t> своих выпускников.</a:t>
            </a:r>
            <a:endParaRPr lang="ru-RU" sz="3200" dirty="0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2643182"/>
            <a:ext cx="800860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Спасибо за урок!</a:t>
            </a:r>
            <a:endParaRPr lang="ru-RU" sz="7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Иятта\Рабочий стол\ЭТО СРОЧНО\Новая папка\чернильница.gif"/>
          <p:cNvPicPr>
            <a:picLocks noChangeAspect="1" noChangeArrowheads="1"/>
          </p:cNvPicPr>
          <p:nvPr/>
        </p:nvPicPr>
        <p:blipFill>
          <a:blip r:embed="rId2" cstate="print">
            <a:lum bright="-40000" contrast="10000"/>
          </a:blip>
          <a:srcRect/>
          <a:stretch>
            <a:fillRect/>
          </a:stretch>
        </p:blipFill>
        <p:spPr bwMode="auto">
          <a:xfrm>
            <a:off x="7215188" y="2714625"/>
            <a:ext cx="1619250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88" y="285750"/>
            <a:ext cx="5857875" cy="11430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Интернет-ресурсы</a:t>
            </a:r>
            <a:endParaRPr lang="ru-RU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3077" name="Picture 5" descr="C:\Documents and Settings\Иятта\Рабочий стол\ЭТО СРОЧНО\Новая папка\DSC07710-conv-ok-sq-s-web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30000"/>
          </a:blip>
          <a:srcRect/>
          <a:stretch>
            <a:fillRect/>
          </a:stretch>
        </p:blipFill>
        <p:spPr bwMode="auto">
          <a:xfrm>
            <a:off x="6072190" y="3786190"/>
            <a:ext cx="3071810" cy="30718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9221" name="Picture 6" descr="C:\Documents and Settings\Иятта\Рабочий стол\ЭТО СРОЧНО\Новая папка\755ad610193c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8" y="1357313"/>
            <a:ext cx="976312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2000250" y="1928813"/>
            <a:ext cx="4940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5"/>
              </a:rPr>
              <a:t>http://i005.radikal.ru/1109/fb/755ad610193c.png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lang="en-US" sz="3200" dirty="0">
              <a:solidFill>
                <a:schemeClr val="bg2">
                  <a:lumMod val="25000"/>
                </a:schemeClr>
              </a:solidFill>
              <a:latin typeface="Arial" pitchFamily="34" charset="0"/>
            </a:endParaRPr>
          </a:p>
        </p:txBody>
      </p:sp>
      <p:pic>
        <p:nvPicPr>
          <p:cNvPr id="9224" name="Picture 11" descr="C:\Documents and Settings\Иятта\Рабочий стол\ЭТО СРОЧНО\Новая папка\свиток.gif"/>
          <p:cNvPicPr>
            <a:picLocks noChangeAspect="1" noChangeArrowheads="1"/>
          </p:cNvPicPr>
          <p:nvPr/>
        </p:nvPicPr>
        <p:blipFill>
          <a:blip r:embed="rId6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357188" y="2928938"/>
            <a:ext cx="642937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5" name="Picture 12" descr="C:\Documents and Settings\Иятта\Рабочий стол\ЭТО СРОЧНО\Новая папка\DSC07710-conv-ok-sq-s-web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</a:blip>
          <a:srcRect/>
          <a:stretch>
            <a:fillRect/>
          </a:stretch>
        </p:blipFill>
        <p:spPr bwMode="auto">
          <a:xfrm>
            <a:off x="214313" y="4143375"/>
            <a:ext cx="12858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6" name="Picture 13" descr="C:\Documents and Settings\Иятта\Рабочий стол\ЭТО СРОЧНО\Новая папка\чернильница.gif"/>
          <p:cNvPicPr>
            <a:picLocks noChangeAspect="1" noChangeArrowheads="1"/>
          </p:cNvPicPr>
          <p:nvPr/>
        </p:nvPicPr>
        <p:blipFill>
          <a:blip r:embed="rId2" cstate="print">
            <a:lum bright="-20000" contrast="30000"/>
          </a:blip>
          <a:srcRect/>
          <a:stretch>
            <a:fillRect/>
          </a:stretch>
        </p:blipFill>
        <p:spPr bwMode="auto">
          <a:xfrm>
            <a:off x="1428750" y="1143000"/>
            <a:ext cx="519113" cy="102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7" name="TextBox 19"/>
          <p:cNvSpPr txBox="1">
            <a:spLocks noChangeArrowheads="1"/>
          </p:cNvSpPr>
          <p:nvPr/>
        </p:nvSpPr>
        <p:spPr bwMode="auto">
          <a:xfrm>
            <a:off x="1357313" y="4429125"/>
            <a:ext cx="51435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u="sng">
                <a:hlinkClick r:id="rId8"/>
              </a:rPr>
              <a:t>http://www.surguchev.ru/assets/images/Svitok/DSC07710-conv-ok-sq-s-web.jpg</a:t>
            </a:r>
            <a:endParaRPr lang="ru-RU"/>
          </a:p>
        </p:txBody>
      </p:sp>
      <p:sp>
        <p:nvSpPr>
          <p:cNvPr id="9228" name="TextBox 20"/>
          <p:cNvSpPr txBox="1">
            <a:spLocks noChangeArrowheads="1"/>
          </p:cNvSpPr>
          <p:nvPr/>
        </p:nvSpPr>
        <p:spPr bwMode="auto">
          <a:xfrm>
            <a:off x="1214438" y="3000375"/>
            <a:ext cx="67151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u="sng">
                <a:hlinkClick r:id="rId9"/>
              </a:rPr>
              <a:t>http://img810.imageshack.us/img810/250/paperscrolls4.jpg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alpha val="5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 descr="C:\Documents and Settings\Иятта\Рабочий стол\ЭТО СРОЧНО\Новая папка\чернильница.gif"/>
          <p:cNvPicPr>
            <a:picLocks noChangeAspect="1" noChangeArrowheads="1"/>
          </p:cNvPicPr>
          <p:nvPr/>
        </p:nvPicPr>
        <p:blipFill>
          <a:blip r:embed="rId2" cstate="print">
            <a:lum bright="-40000"/>
          </a:blip>
          <a:srcRect/>
          <a:stretch>
            <a:fillRect/>
          </a:stretch>
        </p:blipFill>
        <p:spPr bwMode="auto">
          <a:xfrm>
            <a:off x="7072313" y="2714625"/>
            <a:ext cx="1619250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C:\Documents and Settings\Иятта\Рабочий стол\ЭТО СРОЧНО\Новая папка\DSC07710-conv-ok-sq-s-web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30000"/>
          </a:blip>
          <a:srcRect/>
          <a:stretch>
            <a:fillRect/>
          </a:stretch>
        </p:blipFill>
        <p:spPr bwMode="auto">
          <a:xfrm>
            <a:off x="6072190" y="3786190"/>
            <a:ext cx="3071810" cy="30718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4" name="Прямоугольник 3"/>
          <p:cNvSpPr/>
          <p:nvPr/>
        </p:nvSpPr>
        <p:spPr>
          <a:xfrm>
            <a:off x="142844" y="357166"/>
            <a:ext cx="29322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ln w="50800"/>
                <a:solidFill>
                  <a:schemeClr val="bg1">
                    <a:shade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Book Antiqua" pitchFamily="18" charset="0"/>
              </a:rPr>
              <a:t>Цели </a:t>
            </a:r>
            <a:r>
              <a:rPr lang="ru-RU" sz="3600" b="1" dirty="0">
                <a:ln w="50800"/>
                <a:solidFill>
                  <a:schemeClr val="bg1">
                    <a:shade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Book Antiqua" pitchFamily="18" charset="0"/>
              </a:rPr>
              <a:t>урока</a:t>
            </a:r>
            <a:r>
              <a:rPr lang="en-US" sz="3600" b="1" dirty="0">
                <a:ln w="50800"/>
                <a:solidFill>
                  <a:schemeClr val="bg1">
                    <a:shade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Book Antiqua" pitchFamily="18" charset="0"/>
              </a:rPr>
              <a:t>:</a:t>
            </a:r>
            <a:endParaRPr lang="ru-RU" sz="3600" b="1" dirty="0">
              <a:ln w="50800"/>
              <a:solidFill>
                <a:schemeClr val="bg1">
                  <a:shade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0000" endA="300" endPos="50000" dist="60007" dir="5400000" sy="-10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214422"/>
            <a:ext cx="721520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ru-RU" sz="3600" b="1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Уметь выбирать необходимую гласную в корне слова с чередованием</a:t>
            </a:r>
            <a:r>
              <a:rPr lang="en-US" sz="3600" b="1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3600" b="1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arenR"/>
            </a:pPr>
            <a:r>
              <a:rPr lang="ru-RU" sz="3600" b="1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Находить слова с чередованием гласных в корне слова в тексте</a:t>
            </a:r>
            <a:r>
              <a:rPr lang="en-US" sz="3600" b="1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3600" b="1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arenR"/>
            </a:pPr>
            <a:r>
              <a:rPr lang="ru-RU" sz="3600" b="1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Создавать собственные тексты, используя слова с чередованием гласных в корне слова.</a:t>
            </a:r>
            <a:endParaRPr lang="ru-RU" sz="3600" b="1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42976" y="500042"/>
            <a:ext cx="62354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Физкультминутка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Zvuki-Solov_inaya-trel_quot-Korolihiquot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715404" y="6553200"/>
            <a:ext cx="304800" cy="304800"/>
          </a:xfrm>
          <a:prstGeom prst="rect">
            <a:avLst/>
          </a:prstGeom>
        </p:spPr>
      </p:pic>
      <p:pic>
        <p:nvPicPr>
          <p:cNvPr id="1026" name="Picture 2" descr="Берёзовый лес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2976" y="1428736"/>
            <a:ext cx="6500762" cy="50737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" y="785794"/>
            <a:ext cx="9144000" cy="1677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solidFill>
                  <a:srgbClr val="002060"/>
                </a:solidFill>
                <a:latin typeface="Book Antiqua" pitchFamily="18" charset="0"/>
              </a:rPr>
              <a:t>          Леонид Медведев</a:t>
            </a:r>
          </a:p>
          <a:p>
            <a:r>
              <a:rPr lang="ru-RU" sz="5500" b="1" i="1" dirty="0" smtClean="0">
                <a:solidFill>
                  <a:srgbClr val="002060"/>
                </a:solidFill>
                <a:latin typeface="Book Antiqua" pitchFamily="18" charset="0"/>
              </a:rPr>
              <a:t>«Размышления о Курске»</a:t>
            </a:r>
            <a:endParaRPr lang="ru-RU" sz="55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pic>
        <p:nvPicPr>
          <p:cNvPr id="25602" name="Picture 2" descr="http://i038.radikal.ru/1108/58/c084fe7c5f5a.jpg"/>
          <p:cNvPicPr>
            <a:picLocks noChangeAspect="1" noChangeArrowheads="1"/>
          </p:cNvPicPr>
          <p:nvPr/>
        </p:nvPicPr>
        <p:blipFill>
          <a:blip r:embed="rId3" cstate="print"/>
          <a:srcRect b="12244"/>
          <a:stretch>
            <a:fillRect/>
          </a:stretch>
        </p:blipFill>
        <p:spPr bwMode="auto">
          <a:xfrm>
            <a:off x="500034" y="3143248"/>
            <a:ext cx="6096000" cy="307183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Аудио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58214" y="564357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14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www.obitel-minsk.by/UserFiles/Photogallery/2main21032013_4_originalx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785794"/>
            <a:ext cx="6667500" cy="44386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714348" y="5643578"/>
            <a:ext cx="76438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Курская Коренная пустынь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57224" y="5214950"/>
            <a:ext cx="696697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solidFill>
                  <a:srgbClr val="002060"/>
                </a:solidFill>
                <a:latin typeface="Book Antiqua" pitchFamily="18" charset="0"/>
              </a:rPr>
              <a:t>Улица Московская</a:t>
            </a:r>
            <a:endParaRPr lang="ru-RU" sz="60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pic>
        <p:nvPicPr>
          <p:cNvPr id="10244" name="Picture 4" descr="http://im4-tub-ru.yandex.net/i?id=26774234-21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500042"/>
            <a:ext cx="4251447" cy="32147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46" name="Picture 6" descr="http://im2-tub-ru.yandex.net/i?id=318871909-32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857364"/>
            <a:ext cx="4286280" cy="32861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57224" y="5214950"/>
            <a:ext cx="67345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solidFill>
                  <a:srgbClr val="002060"/>
                </a:solidFill>
                <a:latin typeface="Book Antiqua" pitchFamily="18" charset="0"/>
              </a:rPr>
              <a:t>Улица Херсонская</a:t>
            </a:r>
            <a:endParaRPr lang="ru-RU" sz="60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pic>
        <p:nvPicPr>
          <p:cNvPr id="9218" name="Picture 2" descr="http://shkolaelek.narod.ru/images1/pic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142984"/>
            <a:ext cx="4202111" cy="31877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0" name="Picture 4" descr="http://dolzhenkov.ru/uploads/img/2010/07/oldkursk_29_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642918"/>
            <a:ext cx="2714644" cy="4214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85918" y="5214950"/>
            <a:ext cx="528542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solidFill>
                  <a:srgbClr val="002060"/>
                </a:solidFill>
                <a:latin typeface="Book Antiqua" pitchFamily="18" charset="0"/>
              </a:rPr>
              <a:t>Улица Ямская</a:t>
            </a:r>
            <a:endParaRPr lang="ru-RU" sz="60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pic>
        <p:nvPicPr>
          <p:cNvPr id="6146" name="Picture 2" descr="http://andcvet.narod.ru/Kursk/02/max/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785926"/>
            <a:ext cx="4286280" cy="3143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8" name="Picture 4" descr="http://old-kursk.ru/book/post-cart/img/image5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857232"/>
            <a:ext cx="3624145" cy="3214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1">
  <a:themeElements>
    <a:clrScheme name="Другая 21">
      <a:dk1>
        <a:srgbClr val="934B21"/>
      </a:dk1>
      <a:lt1>
        <a:sysClr val="window" lastClr="FFFFFF"/>
      </a:lt1>
      <a:dk2>
        <a:srgbClr val="FFE599"/>
      </a:dk2>
      <a:lt2>
        <a:srgbClr val="FFF3AB"/>
      </a:lt2>
      <a:accent1>
        <a:srgbClr val="53548A"/>
      </a:accent1>
      <a:accent2>
        <a:srgbClr val="438086"/>
      </a:accent2>
      <a:accent3>
        <a:srgbClr val="A04DA3"/>
      </a:accent3>
      <a:accent4>
        <a:srgbClr val="C00000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657</TotalTime>
  <Words>219</Words>
  <Application>Microsoft Office PowerPoint</Application>
  <PresentationFormat>Экран (4:3)</PresentationFormat>
  <Paragraphs>43</Paragraphs>
  <Slides>26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Тема1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Интернет-ресурсы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Iyatta</dc:creator>
  <cp:lastModifiedBy>Валерия</cp:lastModifiedBy>
  <cp:revision>73</cp:revision>
  <dcterms:created xsi:type="dcterms:W3CDTF">2012-08-17T15:16:29Z</dcterms:created>
  <dcterms:modified xsi:type="dcterms:W3CDTF">2014-02-14T15:57:15Z</dcterms:modified>
</cp:coreProperties>
</file>