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85" r:id="rId2"/>
    <p:sldId id="386" r:id="rId3"/>
    <p:sldId id="387" r:id="rId4"/>
    <p:sldId id="388" r:id="rId5"/>
    <p:sldId id="389" r:id="rId6"/>
    <p:sldId id="291" r:id="rId7"/>
    <p:sldId id="390" r:id="rId8"/>
    <p:sldId id="283" r:id="rId9"/>
    <p:sldId id="391" r:id="rId10"/>
    <p:sldId id="392" r:id="rId11"/>
    <p:sldId id="298" r:id="rId12"/>
    <p:sldId id="403" r:id="rId13"/>
    <p:sldId id="393" r:id="rId14"/>
    <p:sldId id="394" r:id="rId15"/>
    <p:sldId id="395" r:id="rId16"/>
    <p:sldId id="396" r:id="rId17"/>
    <p:sldId id="382" r:id="rId18"/>
    <p:sldId id="397" r:id="rId19"/>
    <p:sldId id="305" r:id="rId20"/>
    <p:sldId id="399" r:id="rId21"/>
    <p:sldId id="311" r:id="rId22"/>
    <p:sldId id="323" r:id="rId23"/>
    <p:sldId id="400" r:id="rId24"/>
    <p:sldId id="402" r:id="rId25"/>
    <p:sldId id="286" r:id="rId26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8" userDrawn="1">
          <p15:clr>
            <a:srgbClr val="A4A3A4"/>
          </p15:clr>
        </p15:guide>
        <p15:guide id="2" pos="36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B9FE"/>
    <a:srgbClr val="B2D2E4"/>
    <a:srgbClr val="FF8383"/>
    <a:srgbClr val="B2B2B2"/>
    <a:srgbClr val="202020"/>
    <a:srgbClr val="323232"/>
    <a:srgbClr val="CC3300"/>
    <a:srgbClr val="CC0000"/>
    <a:srgbClr val="FF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48" y="420"/>
      </p:cViewPr>
      <p:guideLst>
        <p:guide orient="horz" pos="2058"/>
        <p:guide pos="367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E2B4-0337-4AF7-A773-3C03D4A3F71C}" type="datetimeFigureOut">
              <a:rPr lang="ru-RU" smtClean="0"/>
              <a:t>20.03.2025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E0B3C-D481-4D66-9C53-36138F27B3BC}" type="slidenum">
              <a:rPr lang="ru-RU" smtClean="0"/>
              <a:t>‹#›</a:t>
            </a:fld>
            <a:endParaRPr lang="ru-RU"/>
          </a:p>
        </p:txBody>
      </p:sp>
      <p:sp>
        <p:nvSpPr>
          <p:cNvPr id="13316" name="AutoShape 4" descr="https://1.bp.blogspot.com/-WCu0dLWn4ic/Xenw04YlWQI/AAAAAAAAStA/SQ4AZR7KwTs_QHZFmncngrVDyHSHzhDfQCLcBGAsYHQ/s1600/0004-007-.jpg"/>
          <p:cNvSpPr>
            <a:spLocks noChangeAspect="1" noChangeArrowheads="1"/>
          </p:cNvSpPr>
          <p:nvPr userDrawn="1"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2" name="Рамка 11"/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1957"/>
            </a:avLst>
          </a:prstGeom>
          <a:solidFill>
            <a:srgbClr val="FFFF99"/>
          </a:solidFill>
          <a:ln>
            <a:solidFill>
              <a:srgbClr val="CCFF33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Picture 2" descr="https://top-fon.com/uploads/posts/2023-01/1674632086_top-fon-com-p-fon-prezentatsii-beresta-5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28181" y="1412776"/>
            <a:ext cx="3440149" cy="1333058"/>
          </a:xfrm>
          <a:prstGeom prst="rect">
            <a:avLst/>
          </a:prstGeom>
          <a:noFill/>
        </p:spPr>
      </p:pic>
      <p:pic>
        <p:nvPicPr>
          <p:cNvPr id="9" name="Picture 6" descr="https://x-lines.ru/letters/i/cyrillicfancy/0687/5484ed/30/1/4n77bpqto8em5wf64nh1bwft4napbxqoze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96267" y="1988840"/>
            <a:ext cx="1826337" cy="28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  <a:t>3/20/2025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3/20/2025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accent1">
                <a:lumMod val="5000"/>
                <a:lumOff val="95000"/>
              </a:schemeClr>
            </a:gs>
            <a:gs pos="36000">
              <a:schemeClr val="accent1">
                <a:lumMod val="45000"/>
                <a:lumOff val="55000"/>
              </a:schemeClr>
            </a:gs>
            <a:gs pos="83000">
              <a:schemeClr val="accent6">
                <a:lumMod val="60000"/>
                <a:lumOff val="40000"/>
              </a:schemeClr>
            </a:gs>
            <a:gs pos="25000">
              <a:schemeClr val="accent1">
                <a:lumMod val="30000"/>
                <a:lumOff val="70000"/>
              </a:schemeClr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  <a:t>3/20/2025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4.png"/><Relationship Id="rId7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6.png"/><Relationship Id="rId7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4.png"/><Relationship Id="rId7" Type="http://schemas.openxmlformats.org/officeDocument/2006/relationships/image" Target="../media/image2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6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4.png"/><Relationship Id="rId7" Type="http://schemas.openxmlformats.org/officeDocument/2006/relationships/image" Target="../media/image2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11" Type="http://schemas.openxmlformats.org/officeDocument/2006/relationships/image" Target="../media/image32.png"/><Relationship Id="rId5" Type="http://schemas.openxmlformats.org/officeDocument/2006/relationships/image" Target="../media/image13.png"/><Relationship Id="rId10" Type="http://schemas.openxmlformats.org/officeDocument/2006/relationships/image" Target="../media/image26.png"/><Relationship Id="rId4" Type="http://schemas.openxmlformats.org/officeDocument/2006/relationships/image" Target="../media/image11.png"/><Relationship Id="rId9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5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39.png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26.png"/><Relationship Id="rId3" Type="http://schemas.openxmlformats.org/officeDocument/2006/relationships/image" Target="../media/image15.png"/><Relationship Id="rId7" Type="http://schemas.openxmlformats.org/officeDocument/2006/relationships/image" Target="../media/image43.png"/><Relationship Id="rId12" Type="http://schemas.openxmlformats.org/officeDocument/2006/relationships/image" Target="../media/image47.png"/><Relationship Id="rId2" Type="http://schemas.openxmlformats.org/officeDocument/2006/relationships/image" Target="../media/image7.png"/><Relationship Id="rId16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11" Type="http://schemas.openxmlformats.org/officeDocument/2006/relationships/image" Target="../media/image46.png"/><Relationship Id="rId5" Type="http://schemas.openxmlformats.org/officeDocument/2006/relationships/image" Target="../media/image11.png"/><Relationship Id="rId15" Type="http://schemas.openxmlformats.org/officeDocument/2006/relationships/image" Target="../media/image48.png"/><Relationship Id="rId10" Type="http://schemas.openxmlformats.org/officeDocument/2006/relationships/image" Target="../media/image36.png"/><Relationship Id="rId4" Type="http://schemas.openxmlformats.org/officeDocument/2006/relationships/image" Target="../media/image13.png"/><Relationship Id="rId9" Type="http://schemas.openxmlformats.org/officeDocument/2006/relationships/image" Target="../media/image45.png"/><Relationship Id="rId1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5.png"/><Relationship Id="rId7" Type="http://schemas.openxmlformats.org/officeDocument/2006/relationships/image" Target="../media/image10.png"/><Relationship Id="rId12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openxmlformats.org/officeDocument/2006/relationships/image" Target="../media/image8.png"/><Relationship Id="rId4" Type="http://schemas.openxmlformats.org/officeDocument/2006/relationships/image" Target="../media/image17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9020" y="120272"/>
            <a:ext cx="9144000" cy="2187001"/>
          </a:xfrm>
        </p:spPr>
        <p:txBody>
          <a:bodyPr>
            <a:normAutofit fontScale="90000"/>
          </a:bodyPr>
          <a:lstStyle/>
          <a:p>
            <a:r>
              <a:rPr lang="ru-RU" altLang="en-US" b="1" dirty="0" err="1" smtClean="0">
                <a:latin typeface="Calibri" panose="020F0502020204030204" charset="0"/>
                <a:cs typeface="Calibri" panose="020F0502020204030204" charset="0"/>
              </a:rPr>
              <a:t>Квест</a:t>
            </a:r>
            <a:r>
              <a:rPr lang="ru-RU" altLang="en-US" b="1" dirty="0" smtClean="0">
                <a:latin typeface="Calibri" panose="020F0502020204030204" charset="0"/>
                <a:cs typeface="Calibri" panose="020F0502020204030204" charset="0"/>
              </a:rPr>
              <a:t>-кругосветка</a:t>
            </a:r>
            <a:br>
              <a:rPr lang="ru-RU" altLang="en-US" b="1" dirty="0" smtClean="0">
                <a:latin typeface="Calibri" panose="020F0502020204030204" charset="0"/>
                <a:cs typeface="Calibri" panose="020F0502020204030204" charset="0"/>
              </a:rPr>
            </a:br>
            <a:r>
              <a:rPr lang="ru-RU" altLang="en-US" b="1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День рождения Умной Совы</a:t>
            </a:r>
            <a:endParaRPr lang="ru-RU" altLang="en-US" b="1" dirty="0">
              <a:solidFill>
                <a:schemeClr val="accent1">
                  <a:lumMod val="75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17573" y="3420268"/>
            <a:ext cx="5229225" cy="2324100"/>
          </a:xfrm>
        </p:spPr>
        <p:txBody>
          <a:bodyPr>
            <a:noAutofit/>
          </a:bodyPr>
          <a:lstStyle/>
          <a:p>
            <a:r>
              <a:rPr lang="ru-RU" altLang="ru-RU" sz="8000" b="1" dirty="0" smtClean="0">
                <a:latin typeface="Calibri" panose="020F0502020204030204" charset="0"/>
                <a:cs typeface="Calibri" panose="020F0502020204030204" charset="0"/>
              </a:rPr>
              <a:t>1-2 классы</a:t>
            </a:r>
            <a:endParaRPr lang="en-US" altLang="ru-RU" sz="8000" b="1" dirty="0"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7036" y="28516"/>
            <a:ext cx="1999524" cy="174186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Замещающее содержимое 11"/>
          <p:cNvPicPr>
            <a:picLocks noChangeAspect="1"/>
          </p:cNvPicPr>
          <p:nvPr/>
        </p:nvPicPr>
        <p:blipFill>
          <a:blip r:embed="rId3"/>
          <a:srcRect r="29515"/>
          <a:stretch>
            <a:fillRect/>
          </a:stretch>
        </p:blipFill>
        <p:spPr>
          <a:xfrm rot="20160000">
            <a:off x="554355" y="2861310"/>
            <a:ext cx="3001010" cy="3442335"/>
          </a:xfrm>
          <a:prstGeom prst="rect">
            <a:avLst/>
          </a:prstGeom>
        </p:spPr>
      </p:pic>
      <p:pic>
        <p:nvPicPr>
          <p:cNvPr id="55" name="Изображение 54"/>
          <p:cNvPicPr/>
          <p:nvPr/>
        </p:nvPicPr>
        <p:blipFill>
          <a:blip r:embed="rId4"/>
          <a:stretch>
            <a:fillRect/>
          </a:stretch>
        </p:blipFill>
        <p:spPr>
          <a:xfrm rot="1560000">
            <a:off x="2923540" y="2150110"/>
            <a:ext cx="1424305" cy="2558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Замещающее содержимое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563235" y="321310"/>
            <a:ext cx="6588760" cy="387540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2" name="Текстовое поле 21"/>
          <p:cNvSpPr txBox="1"/>
          <p:nvPr/>
        </p:nvSpPr>
        <p:spPr>
          <a:xfrm>
            <a:off x="7625080" y="1561465"/>
            <a:ext cx="1713865" cy="422910"/>
          </a:xfrm>
          <a:prstGeom prst="rect">
            <a:avLst/>
          </a:prstGeom>
          <a:solidFill>
            <a:schemeClr val="accent6"/>
          </a:solidFill>
          <a:ln w="38100" cmpd="sng">
            <a:solidFill>
              <a:schemeClr val="tx1"/>
            </a:solidFill>
            <a:prstDash val="solid"/>
          </a:ln>
        </p:spPr>
        <p:txBody>
          <a:bodyPr wrap="square" rtlCol="0">
            <a:noAutofit/>
          </a:bodyPr>
          <a:lstStyle/>
          <a:p>
            <a:r>
              <a:rPr lang="ru-RU" altLang="en-US" sz="1600" b="1"/>
              <a:t>БАНК«ЛЕСНОЙ»</a:t>
            </a:r>
          </a:p>
        </p:txBody>
      </p:sp>
      <p:pic>
        <p:nvPicPr>
          <p:cNvPr id="11" name="Замещающее содержимое 10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97485" y="4197985"/>
            <a:ext cx="9889490" cy="2096770"/>
          </a:xfrm>
          <a:prstGeom prst="rect">
            <a:avLst/>
          </a:prstGeom>
        </p:spPr>
      </p:pic>
      <p:sp>
        <p:nvSpPr>
          <p:cNvPr id="13" name="Заголовок 1"/>
          <p:cNvSpPr txBox="1"/>
          <p:nvPr/>
        </p:nvSpPr>
        <p:spPr>
          <a:xfrm>
            <a:off x="197485" y="0"/>
            <a:ext cx="3429000" cy="10020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 b="1" dirty="0" smtClean="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ПРОВЕРКА</a:t>
            </a:r>
            <a:endParaRPr lang="ru-RU" altLang="en-US" b="1" dirty="0">
              <a:solidFill>
                <a:srgbClr val="FF0000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073742850" name="Прямоугольник 1073742849"/>
          <p:cNvSpPr/>
          <p:nvPr/>
        </p:nvSpPr>
        <p:spPr>
          <a:xfrm>
            <a:off x="336550" y="4281170"/>
            <a:ext cx="4847590" cy="384810"/>
          </a:xfrm>
          <a:prstGeom prst="rect">
            <a:avLst/>
          </a:prstGeom>
          <a:solidFill>
            <a:srgbClr val="FFFF00">
              <a:alpha val="38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ru-RU" altLang="en-US"/>
          </a:p>
        </p:txBody>
      </p:sp>
      <p:sp>
        <p:nvSpPr>
          <p:cNvPr id="2" name="Прямоугольник 1"/>
          <p:cNvSpPr/>
          <p:nvPr/>
        </p:nvSpPr>
        <p:spPr>
          <a:xfrm>
            <a:off x="5184140" y="4602480"/>
            <a:ext cx="4778375" cy="789940"/>
          </a:xfrm>
          <a:prstGeom prst="rect">
            <a:avLst/>
          </a:prstGeom>
          <a:solidFill>
            <a:srgbClr val="FFFF00">
              <a:alpha val="40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ru-RU" alt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5106670" y="4197985"/>
            <a:ext cx="4796155" cy="384175"/>
          </a:xfrm>
          <a:prstGeom prst="rect">
            <a:avLst/>
          </a:prstGeom>
          <a:solidFill>
            <a:srgbClr val="FF0000">
              <a:alpha val="36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ru-RU" alt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259715" y="5394960"/>
            <a:ext cx="4924425" cy="878205"/>
          </a:xfrm>
          <a:prstGeom prst="rect">
            <a:avLst/>
          </a:prstGeom>
          <a:solidFill>
            <a:srgbClr val="FF0000">
              <a:alpha val="40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ru-RU" alt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5184140" y="5413375"/>
            <a:ext cx="4902835" cy="861695"/>
          </a:xfrm>
          <a:prstGeom prst="rect">
            <a:avLst/>
          </a:prstGeom>
          <a:solidFill>
            <a:srgbClr val="00B050">
              <a:alpha val="36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ru-RU" alt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259715" y="4666615"/>
            <a:ext cx="4924425" cy="812800"/>
          </a:xfrm>
          <a:prstGeom prst="rect">
            <a:avLst/>
          </a:prstGeom>
          <a:solidFill>
            <a:srgbClr val="00B050">
              <a:alpha val="3600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ru-RU" altLang="en-US"/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71120" y="1561465"/>
            <a:ext cx="5588000" cy="1213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6700">
              <a:lnSpc>
                <a:spcPct val="114000"/>
              </a:lnSpc>
            </a:pPr>
            <a:r>
              <a:rPr lang="en-US" altLang="zh-CN" sz="3200" b="1">
                <a:solidFill>
                  <a:srgbClr val="1F497D"/>
                </a:solidFill>
                <a:latin typeface="Calibri" panose="020F0502020204030204" charset="0"/>
                <a:ea typeface="Calibri" panose="020F0502020204030204"/>
                <a:cs typeface="Calibri" panose="020F0502020204030204" charset="0"/>
              </a:rPr>
              <a:t>Закрась одним цветом слово-понятие и его значение.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33675" y="-246400"/>
            <a:ext cx="10515600" cy="1325563"/>
          </a:xfrm>
        </p:spPr>
        <p:txBody>
          <a:bodyPr/>
          <a:lstStyle/>
          <a:p>
            <a:r>
              <a:rPr lang="ru-RU" altLang="en-US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ru-RU" altLang="en-US" b="1" u="sng" dirty="0">
                <a:latin typeface="Calibri" panose="020F0502020204030204" charset="0"/>
                <a:cs typeface="Calibri" panose="020F0502020204030204" charset="0"/>
                <a:sym typeface="+mn-ea"/>
              </a:rPr>
              <a:t>Финансовая грамотность</a:t>
            </a:r>
            <a:endParaRPr lang="ru-RU" altLang="en-US" b="1" u="sng" dirty="0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altLang="ru-RU" sz="12800"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1360805" y="231330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/>
              <a:t> </a:t>
            </a:r>
          </a:p>
        </p:txBody>
      </p:sp>
      <p:sp>
        <p:nvSpPr>
          <p:cNvPr id="11" name="Текстовое поле 10"/>
          <p:cNvSpPr txBox="1"/>
          <p:nvPr/>
        </p:nvSpPr>
        <p:spPr>
          <a:xfrm>
            <a:off x="408305" y="811530"/>
            <a:ext cx="8474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3600" b="1" dirty="0">
                <a:cs typeface="Times New Roman" panose="02020603050405020304" charset="0"/>
              </a:rPr>
              <a:t>Помоги зверям разобраться с монетами.</a:t>
            </a:r>
          </a:p>
        </p:txBody>
      </p:sp>
      <p:pic>
        <p:nvPicPr>
          <p:cNvPr id="15" name="Изображение 34"/>
          <p:cNvPicPr/>
          <p:nvPr/>
        </p:nvPicPr>
        <p:blipFill>
          <a:blip r:embed="rId2"/>
          <a:stretch>
            <a:fillRect/>
          </a:stretch>
        </p:blipFill>
        <p:spPr>
          <a:xfrm>
            <a:off x="10982960" y="6058535"/>
            <a:ext cx="1117600" cy="79946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0" y="80565"/>
            <a:ext cx="285073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en-US" sz="3600" b="1" dirty="0">
                <a:solidFill>
                  <a:srgbClr val="FF0000"/>
                </a:solidFill>
              </a:rPr>
              <a:t>2 ЗАДАНИЕ 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5" name="Замещающее содержимое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7700" y="1469390"/>
            <a:ext cx="5924550" cy="2874645"/>
          </a:xfrm>
          <a:prstGeom prst="rect">
            <a:avLst/>
          </a:prstGeom>
          <a:ln w="25400">
            <a:solidFill>
              <a:schemeClr val="accent5">
                <a:lumMod val="75000"/>
              </a:schemeClr>
            </a:solidFill>
          </a:ln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00" y="4490085"/>
            <a:ext cx="4205605" cy="218630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21" name="Замещающее содержимое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7205" y="584835"/>
            <a:ext cx="3802380" cy="2223135"/>
          </a:xfrm>
          <a:prstGeom prst="rect">
            <a:avLst/>
          </a:prstGeom>
        </p:spPr>
      </p:pic>
      <p:pic>
        <p:nvPicPr>
          <p:cNvPr id="10" name="Замещающее содержимое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3860" y="1221740"/>
            <a:ext cx="4379595" cy="2560320"/>
          </a:xfrm>
          <a:prstGeom prst="rect">
            <a:avLst/>
          </a:prstGeom>
        </p:spPr>
      </p:pic>
      <p:pic>
        <p:nvPicPr>
          <p:cNvPr id="17" name="Замещающее содержимое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0965" y="2477770"/>
            <a:ext cx="4379595" cy="2560320"/>
          </a:xfrm>
          <a:prstGeom prst="rect">
            <a:avLst/>
          </a:prstGeom>
        </p:spPr>
      </p:pic>
      <p:pic>
        <p:nvPicPr>
          <p:cNvPr id="18" name="Изображение 37"/>
          <p:cNvPicPr/>
          <p:nvPr/>
        </p:nvPicPr>
        <p:blipFill>
          <a:blip r:embed="rId6"/>
          <a:stretch>
            <a:fillRect/>
          </a:stretch>
        </p:blipFill>
        <p:spPr>
          <a:xfrm>
            <a:off x="11314589" y="4806898"/>
            <a:ext cx="877570" cy="972820"/>
          </a:xfrm>
          <a:prstGeom prst="rect">
            <a:avLst/>
          </a:prstGeom>
        </p:spPr>
      </p:pic>
      <p:pic>
        <p:nvPicPr>
          <p:cNvPr id="19" name="Изображение 33"/>
          <p:cNvPicPr/>
          <p:nvPr/>
        </p:nvPicPr>
        <p:blipFill>
          <a:blip r:embed="rId7"/>
          <a:stretch>
            <a:fillRect/>
          </a:stretch>
        </p:blipFill>
        <p:spPr>
          <a:xfrm>
            <a:off x="4853305" y="3868420"/>
            <a:ext cx="4323715" cy="3460115"/>
          </a:xfrm>
          <a:prstGeom prst="rect">
            <a:avLst/>
          </a:prstGeom>
        </p:spPr>
      </p:pic>
      <p:pic>
        <p:nvPicPr>
          <p:cNvPr id="20" name="Изображение 28"/>
          <p:cNvPicPr/>
          <p:nvPr/>
        </p:nvPicPr>
        <p:blipFill>
          <a:blip r:embed="rId8"/>
          <a:stretch>
            <a:fillRect/>
          </a:stretch>
        </p:blipFill>
        <p:spPr>
          <a:xfrm>
            <a:off x="8913257" y="4331335"/>
            <a:ext cx="1636554" cy="2617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altLang="ru-RU" sz="12800"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1360805" y="231330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/>
              <a:t> </a:t>
            </a:r>
          </a:p>
        </p:txBody>
      </p:sp>
      <p:pic>
        <p:nvPicPr>
          <p:cNvPr id="15" name="Изображение 34"/>
          <p:cNvPicPr/>
          <p:nvPr/>
        </p:nvPicPr>
        <p:blipFill>
          <a:blip r:embed="rId2"/>
          <a:stretch>
            <a:fillRect/>
          </a:stretch>
        </p:blipFill>
        <p:spPr>
          <a:xfrm>
            <a:off x="10982960" y="6058535"/>
            <a:ext cx="1117600" cy="799465"/>
          </a:xfrm>
          <a:prstGeom prst="rect">
            <a:avLst/>
          </a:prstGeom>
        </p:spPr>
      </p:pic>
      <p:pic>
        <p:nvPicPr>
          <p:cNvPr id="21" name="Замещающее содержимое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7205" y="584835"/>
            <a:ext cx="3802380" cy="2223135"/>
          </a:xfrm>
          <a:prstGeom prst="rect">
            <a:avLst/>
          </a:prstGeom>
        </p:spPr>
      </p:pic>
      <p:pic>
        <p:nvPicPr>
          <p:cNvPr id="10" name="Замещающее содержимое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9990" y="121285"/>
            <a:ext cx="4379595" cy="2560320"/>
          </a:xfrm>
          <a:prstGeom prst="rect">
            <a:avLst/>
          </a:prstGeom>
        </p:spPr>
      </p:pic>
      <p:pic>
        <p:nvPicPr>
          <p:cNvPr id="17" name="Замещающее содержимое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4640" y="1478280"/>
            <a:ext cx="4379595" cy="2560320"/>
          </a:xfrm>
          <a:prstGeom prst="rect">
            <a:avLst/>
          </a:prstGeom>
        </p:spPr>
      </p:pic>
      <p:pic>
        <p:nvPicPr>
          <p:cNvPr id="18" name="Изображение 37"/>
          <p:cNvPicPr/>
          <p:nvPr/>
        </p:nvPicPr>
        <p:blipFill>
          <a:blip r:embed="rId4"/>
          <a:stretch>
            <a:fillRect/>
          </a:stretch>
        </p:blipFill>
        <p:spPr>
          <a:xfrm>
            <a:off x="10017284" y="5424753"/>
            <a:ext cx="877570" cy="972820"/>
          </a:xfrm>
          <a:prstGeom prst="rect">
            <a:avLst/>
          </a:prstGeom>
        </p:spPr>
      </p:pic>
      <p:pic>
        <p:nvPicPr>
          <p:cNvPr id="19" name="Изображение 33"/>
          <p:cNvPicPr/>
          <p:nvPr/>
        </p:nvPicPr>
        <p:blipFill>
          <a:blip r:embed="rId5"/>
          <a:stretch>
            <a:fillRect/>
          </a:stretch>
        </p:blipFill>
        <p:spPr>
          <a:xfrm>
            <a:off x="8904605" y="2988945"/>
            <a:ext cx="3389630" cy="2889250"/>
          </a:xfrm>
          <a:prstGeom prst="rect">
            <a:avLst/>
          </a:prstGeom>
        </p:spPr>
      </p:pic>
      <p:pic>
        <p:nvPicPr>
          <p:cNvPr id="20" name="Изображение 28"/>
          <p:cNvPicPr/>
          <p:nvPr/>
        </p:nvPicPr>
        <p:blipFill>
          <a:blip r:embed="rId6"/>
          <a:stretch>
            <a:fillRect/>
          </a:stretch>
        </p:blipFill>
        <p:spPr>
          <a:xfrm>
            <a:off x="7727712" y="4168775"/>
            <a:ext cx="1636554" cy="2617470"/>
          </a:xfrm>
          <a:prstGeom prst="rect">
            <a:avLst/>
          </a:prstGeom>
        </p:spPr>
      </p:pic>
      <p:sp>
        <p:nvSpPr>
          <p:cNvPr id="13" name="Заголовок 1"/>
          <p:cNvSpPr txBox="1"/>
          <p:nvPr/>
        </p:nvSpPr>
        <p:spPr>
          <a:xfrm>
            <a:off x="197485" y="0"/>
            <a:ext cx="3429000" cy="10020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 b="1" dirty="0" smtClean="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ПРОВЕРКА</a:t>
            </a:r>
            <a:endParaRPr lang="ru-RU" altLang="en-US" b="1" dirty="0">
              <a:solidFill>
                <a:srgbClr val="FF0000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133985" y="755015"/>
            <a:ext cx="7406005" cy="6031230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ru-RU" altLang="en-US" sz="3200" b="1"/>
              <a:t>1) 1 рубль </a:t>
            </a:r>
            <a:r>
              <a:rPr lang="en-US" altLang="ru-RU" sz="3200" b="1"/>
              <a:t>&lt; 5 </a:t>
            </a:r>
            <a:r>
              <a:rPr lang="ru-RU" altLang="ru-RU" sz="3200" b="1"/>
              <a:t>рублей</a:t>
            </a:r>
          </a:p>
          <a:p>
            <a:r>
              <a:rPr lang="ru-RU" altLang="ru-RU" sz="3200" b="1"/>
              <a:t>2) 10 рублей </a:t>
            </a:r>
            <a:r>
              <a:rPr lang="en-US" altLang="ru-RU" sz="3200" b="1"/>
              <a:t>&gt; 2</a:t>
            </a:r>
            <a:r>
              <a:rPr lang="ru-RU" altLang="en-US" sz="3200" b="1"/>
              <a:t>рубля</a:t>
            </a:r>
          </a:p>
          <a:p>
            <a:endParaRPr lang="ru-RU" altLang="en-US" sz="3200" b="1"/>
          </a:p>
          <a:p>
            <a:endParaRPr lang="ru-RU" altLang="en-US" sz="3200" b="1"/>
          </a:p>
          <a:p>
            <a:endParaRPr lang="ru-RU" altLang="en-US" sz="3200" b="1"/>
          </a:p>
          <a:p>
            <a:r>
              <a:rPr lang="ru-RU" altLang="en-US" sz="3200" b="1"/>
              <a:t>3) 1 рубль +1 рубль +2 рубля </a:t>
            </a:r>
            <a:r>
              <a:rPr lang="en-US" altLang="en-US" sz="3200" b="1"/>
              <a:t>&lt;</a:t>
            </a:r>
            <a:r>
              <a:rPr lang="ru-RU" altLang="en-US" sz="3200" b="1"/>
              <a:t> 5 рублей</a:t>
            </a:r>
          </a:p>
          <a:p>
            <a:r>
              <a:rPr lang="ru-RU" altLang="en-US" sz="3200" b="1"/>
              <a:t>4) 5 рублей + 5 рублей = 10 рублей</a:t>
            </a:r>
          </a:p>
          <a:p>
            <a:endParaRPr lang="ru-RU" altLang="en-US"/>
          </a:p>
          <a:p>
            <a:endParaRPr lang="ru-RU" altLang="en-US"/>
          </a:p>
          <a:p>
            <a:endParaRPr lang="ru-RU" altLang="en-US"/>
          </a:p>
          <a:p>
            <a:endParaRPr lang="ru-RU" altLang="en-US"/>
          </a:p>
          <a:p>
            <a:endParaRPr lang="ru-RU" altLang="en-US"/>
          </a:p>
          <a:p>
            <a:endParaRPr lang="en-US" altLang="ru-RU"/>
          </a:p>
          <a:p>
            <a:endParaRPr lang="en-US" altLang="ru-RU"/>
          </a:p>
          <a:p>
            <a:endParaRPr lang="en-US" altLang="ru-RU"/>
          </a:p>
          <a:p>
            <a:endParaRPr lang="en-US" altLang="ru-RU"/>
          </a:p>
        </p:txBody>
      </p:sp>
      <p:pic>
        <p:nvPicPr>
          <p:cNvPr id="26" name="Замещающее содержимое 4"/>
          <p:cNvPicPr>
            <a:picLocks noGrp="1" noChangeAspect="1"/>
          </p:cNvPicPr>
          <p:nvPr>
            <p:ph sz="half" idx="2"/>
          </p:nvPr>
        </p:nvPicPr>
        <p:blipFill>
          <a:blip r:embed="rId7"/>
          <a:srcRect t="68170"/>
          <a:stretch>
            <a:fillRect/>
          </a:stretch>
        </p:blipFill>
        <p:spPr>
          <a:xfrm>
            <a:off x="197485" y="1998980"/>
            <a:ext cx="7176770" cy="1238250"/>
          </a:xfrm>
          <a:prstGeom prst="rect">
            <a:avLst/>
          </a:prstGeom>
          <a:ln w="25400">
            <a:solidFill>
              <a:schemeClr val="accent5">
                <a:lumMod val="75000"/>
              </a:schemeClr>
            </a:solidFill>
          </a:ln>
        </p:spPr>
      </p:pic>
      <p:pic>
        <p:nvPicPr>
          <p:cNvPr id="28" name="Изображение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60805" y="4481830"/>
            <a:ext cx="4205605" cy="218630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29" name="Текстовое поле 28"/>
          <p:cNvSpPr txBox="1"/>
          <p:nvPr/>
        </p:nvSpPr>
        <p:spPr>
          <a:xfrm>
            <a:off x="5068570" y="2560320"/>
            <a:ext cx="4978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ru-RU" sz="4400" b="1"/>
              <a:t>&gt;</a:t>
            </a:r>
          </a:p>
        </p:txBody>
      </p:sp>
      <p:sp>
        <p:nvSpPr>
          <p:cNvPr id="30" name="Текстовое поле 29"/>
          <p:cNvSpPr txBox="1"/>
          <p:nvPr/>
        </p:nvSpPr>
        <p:spPr>
          <a:xfrm>
            <a:off x="2019935" y="2560320"/>
            <a:ext cx="4978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ru-RU" sz="4400" b="1"/>
              <a:t>&lt;</a:t>
            </a:r>
          </a:p>
        </p:txBody>
      </p:sp>
      <p:sp>
        <p:nvSpPr>
          <p:cNvPr id="31" name="Текстовое поле 30"/>
          <p:cNvSpPr txBox="1"/>
          <p:nvPr/>
        </p:nvSpPr>
        <p:spPr>
          <a:xfrm>
            <a:off x="4235450" y="4594860"/>
            <a:ext cx="454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4800" b="1"/>
              <a:t>&lt;</a:t>
            </a:r>
          </a:p>
        </p:txBody>
      </p:sp>
      <p:sp>
        <p:nvSpPr>
          <p:cNvPr id="32" name="Текстовое поле 31"/>
          <p:cNvSpPr txBox="1"/>
          <p:nvPr/>
        </p:nvSpPr>
        <p:spPr>
          <a:xfrm>
            <a:off x="3884295" y="5779770"/>
            <a:ext cx="4978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ru-RU" sz="4400" b="1"/>
              <a:t>=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93085" y="71755"/>
            <a:ext cx="7014210" cy="833755"/>
          </a:xfrm>
        </p:spPr>
        <p:txBody>
          <a:bodyPr>
            <a:normAutofit/>
          </a:bodyPr>
          <a:lstStyle/>
          <a:p>
            <a:r>
              <a:rPr lang="ru-RU" altLang="en-US" b="1" u="sng" dirty="0" smtClean="0">
                <a:latin typeface="Calibri" panose="020F0502020204030204" charset="0"/>
                <a:cs typeface="Calibri" panose="020F0502020204030204" charset="0"/>
                <a:sym typeface="+mn-ea"/>
              </a:rPr>
              <a:t>Финансовая грамотность</a:t>
            </a:r>
            <a:endParaRPr lang="ru-RU" altLang="en-US" b="1" u="sng" dirty="0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16" y="1584016"/>
            <a:ext cx="848886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en-US" sz="3200" b="1" dirty="0" smtClean="0">
                <a:cs typeface="Times New Roman" panose="02020603050405020304" charset="0"/>
              </a:rPr>
              <a:t>Звери решили взять в банке рубли. Им выдали на четверых </a:t>
            </a:r>
            <a:r>
              <a:rPr lang="ru-RU" altLang="en-US" sz="3200" b="1" dirty="0" smtClean="0">
                <a:solidFill>
                  <a:srgbClr val="FF0000"/>
                </a:solidFill>
                <a:cs typeface="Times New Roman" panose="02020603050405020304" charset="0"/>
              </a:rPr>
              <a:t>8 тысяч 500 рублей.</a:t>
            </a:r>
          </a:p>
        </p:txBody>
      </p:sp>
      <p:pic>
        <p:nvPicPr>
          <p:cNvPr id="11" name="Изображение 33"/>
          <p:cNvPicPr/>
          <p:nvPr/>
        </p:nvPicPr>
        <p:blipFill>
          <a:blip r:embed="rId2"/>
          <a:stretch>
            <a:fillRect/>
          </a:stretch>
        </p:blipFill>
        <p:spPr>
          <a:xfrm>
            <a:off x="5744395" y="4692751"/>
            <a:ext cx="3467100" cy="2681605"/>
          </a:xfrm>
          <a:prstGeom prst="rect">
            <a:avLst/>
          </a:prstGeom>
        </p:spPr>
      </p:pic>
      <p:pic>
        <p:nvPicPr>
          <p:cNvPr id="12" name="Изображение 34"/>
          <p:cNvPicPr/>
          <p:nvPr/>
        </p:nvPicPr>
        <p:blipFill>
          <a:blip r:embed="rId3"/>
          <a:stretch>
            <a:fillRect/>
          </a:stretch>
        </p:blipFill>
        <p:spPr>
          <a:xfrm>
            <a:off x="10611168" y="6161723"/>
            <a:ext cx="961390" cy="695960"/>
          </a:xfrm>
          <a:prstGeom prst="rect">
            <a:avLst/>
          </a:prstGeom>
        </p:spPr>
      </p:pic>
      <p:pic>
        <p:nvPicPr>
          <p:cNvPr id="14" name="Изображение 37"/>
          <p:cNvPicPr/>
          <p:nvPr/>
        </p:nvPicPr>
        <p:blipFill>
          <a:blip r:embed="rId4"/>
          <a:stretch>
            <a:fillRect/>
          </a:stretch>
        </p:blipFill>
        <p:spPr>
          <a:xfrm>
            <a:off x="11222805" y="4928425"/>
            <a:ext cx="877570" cy="972820"/>
          </a:xfrm>
          <a:prstGeom prst="rect">
            <a:avLst/>
          </a:prstGeom>
        </p:spPr>
      </p:pic>
      <p:sp>
        <p:nvSpPr>
          <p:cNvPr id="7" name="Текстовое поле 6"/>
          <p:cNvSpPr txBox="1"/>
          <p:nvPr/>
        </p:nvSpPr>
        <p:spPr>
          <a:xfrm>
            <a:off x="104140" y="2705100"/>
            <a:ext cx="6962140" cy="25038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en-US" sz="3200" b="1">
                <a:solidFill>
                  <a:schemeClr val="accent1">
                    <a:lumMod val="50000"/>
                  </a:schemeClr>
                </a:solidFill>
              </a:rPr>
              <a:t>Как им разделить деньги, чтобы у всех было поровну на подарки Умной Сове? </a:t>
            </a:r>
            <a:r>
              <a:rPr lang="ru-RU" altLang="en-US" sz="3200" b="1">
                <a:solidFill>
                  <a:srgbClr val="FF0000"/>
                </a:solidFill>
                <a:sym typeface="+mn-ea"/>
              </a:rPr>
              <a:t>100 рублей</a:t>
            </a:r>
            <a:r>
              <a:rPr lang="ru-RU" altLang="en-US" sz="32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 должно остаться на обратную дорогу.</a:t>
            </a:r>
            <a:endParaRPr lang="ru-RU" altLang="en-US" sz="3200" b="1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en-US" sz="3200" b="1"/>
              <a:t>Какая сумма будет у каждого из зверей на подарок Умной Сове? </a:t>
            </a:r>
          </a:p>
        </p:txBody>
      </p:sp>
      <p:pic>
        <p:nvPicPr>
          <p:cNvPr id="52" name="Замещающее содержимое 51"/>
          <p:cNvPicPr>
            <a:picLocks noGrp="1" noChangeAspect="1"/>
          </p:cNvPicPr>
          <p:nvPr>
            <p:ph sz="half" idx="1"/>
          </p:nvPr>
        </p:nvPicPr>
        <p:blipFill>
          <a:blip r:embed="rId5"/>
          <a:stretch>
            <a:fillRect/>
          </a:stretch>
        </p:blipFill>
        <p:spPr>
          <a:xfrm>
            <a:off x="9601835" y="5693410"/>
            <a:ext cx="1889760" cy="129476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9735" y="165511"/>
            <a:ext cx="25356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en-US" sz="3600" b="1" dirty="0" smtClean="0">
                <a:solidFill>
                  <a:srgbClr val="FF0000"/>
                </a:solidFill>
              </a:rPr>
              <a:t>3 </a:t>
            </a:r>
            <a:r>
              <a:rPr lang="ru-RU" altLang="en-US" sz="3600" b="1" dirty="0">
                <a:solidFill>
                  <a:srgbClr val="FF0000"/>
                </a:solidFill>
              </a:rPr>
              <a:t>ЗАДАНИЕ 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19" name="Замещающее содержимое 3"/>
          <p:cNvPicPr>
            <a:picLocks noGrp="1" noChangeAspect="1"/>
          </p:cNvPicPr>
          <p:nvPr>
            <p:ph sz="half" idx="2"/>
          </p:nvPr>
        </p:nvPicPr>
        <p:blipFill>
          <a:blip r:embed="rId6"/>
          <a:stretch>
            <a:fillRect/>
          </a:stretch>
        </p:blipFill>
        <p:spPr>
          <a:xfrm>
            <a:off x="8013065" y="803275"/>
            <a:ext cx="3945255" cy="232092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2" name="Текстовое поле 21"/>
          <p:cNvSpPr txBox="1"/>
          <p:nvPr/>
        </p:nvSpPr>
        <p:spPr>
          <a:xfrm>
            <a:off x="8950325" y="1584325"/>
            <a:ext cx="1518285" cy="306070"/>
          </a:xfrm>
          <a:prstGeom prst="rect">
            <a:avLst/>
          </a:prstGeom>
          <a:solidFill>
            <a:schemeClr val="accent6"/>
          </a:solidFill>
          <a:ln w="38100" cmpd="sng">
            <a:solidFill>
              <a:schemeClr val="tx1"/>
            </a:solidFill>
            <a:prstDash val="solid"/>
          </a:ln>
        </p:spPr>
        <p:txBody>
          <a:bodyPr wrap="square" rtlCol="0">
            <a:noAutofit/>
          </a:bodyPr>
          <a:lstStyle/>
          <a:p>
            <a:r>
              <a:rPr lang="ru-RU" altLang="en-US" sz="1600" b="1"/>
              <a:t>БАНК«ЛЕСНОЙ»</a:t>
            </a:r>
          </a:p>
        </p:txBody>
      </p:sp>
      <p:pic>
        <p:nvPicPr>
          <p:cNvPr id="17" name="Изображение 16"/>
          <p:cNvPicPr/>
          <p:nvPr/>
        </p:nvPicPr>
        <p:blipFill>
          <a:blip r:embed="rId7"/>
          <a:srcRect t="2233" r="33751"/>
          <a:stretch>
            <a:fillRect/>
          </a:stretch>
        </p:blipFill>
        <p:spPr>
          <a:xfrm rot="4740000">
            <a:off x="8151495" y="3555365"/>
            <a:ext cx="1175385" cy="1250950"/>
          </a:xfrm>
          <a:prstGeom prst="rect">
            <a:avLst/>
          </a:prstGeom>
        </p:spPr>
      </p:pic>
      <p:pic>
        <p:nvPicPr>
          <p:cNvPr id="18" name="Изображение 28"/>
          <p:cNvPicPr/>
          <p:nvPr/>
        </p:nvPicPr>
        <p:blipFill>
          <a:blip r:embed="rId8"/>
          <a:stretch>
            <a:fillRect/>
          </a:stretch>
        </p:blipFill>
        <p:spPr>
          <a:xfrm>
            <a:off x="8778240" y="4105910"/>
            <a:ext cx="1534160" cy="2617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Изображение 33"/>
          <p:cNvPicPr/>
          <p:nvPr/>
        </p:nvPicPr>
        <p:blipFill>
          <a:blip r:embed="rId2"/>
          <a:stretch>
            <a:fillRect/>
          </a:stretch>
        </p:blipFill>
        <p:spPr>
          <a:xfrm>
            <a:off x="55430" y="1470126"/>
            <a:ext cx="3467100" cy="2681605"/>
          </a:xfrm>
          <a:prstGeom prst="rect">
            <a:avLst/>
          </a:prstGeom>
        </p:spPr>
      </p:pic>
      <p:pic>
        <p:nvPicPr>
          <p:cNvPr id="12" name="Изображение 34"/>
          <p:cNvPicPr/>
          <p:nvPr/>
        </p:nvPicPr>
        <p:blipFill>
          <a:blip r:embed="rId3"/>
          <a:stretch>
            <a:fillRect/>
          </a:stretch>
        </p:blipFill>
        <p:spPr>
          <a:xfrm>
            <a:off x="1874520" y="5160645"/>
            <a:ext cx="1843405" cy="981075"/>
          </a:xfrm>
          <a:prstGeom prst="rect">
            <a:avLst/>
          </a:prstGeom>
        </p:spPr>
      </p:pic>
      <p:pic>
        <p:nvPicPr>
          <p:cNvPr id="13" name="Изображение 28"/>
          <p:cNvPicPr/>
          <p:nvPr/>
        </p:nvPicPr>
        <p:blipFill>
          <a:blip r:embed="rId4"/>
          <a:stretch>
            <a:fillRect/>
          </a:stretch>
        </p:blipFill>
        <p:spPr>
          <a:xfrm>
            <a:off x="9809480" y="4151630"/>
            <a:ext cx="1534160" cy="2617470"/>
          </a:xfrm>
          <a:prstGeom prst="rect">
            <a:avLst/>
          </a:prstGeom>
        </p:spPr>
      </p:pic>
      <p:pic>
        <p:nvPicPr>
          <p:cNvPr id="14" name="Изображение 37"/>
          <p:cNvPicPr/>
          <p:nvPr/>
        </p:nvPicPr>
        <p:blipFill>
          <a:blip r:embed="rId5"/>
          <a:stretch>
            <a:fillRect/>
          </a:stretch>
        </p:blipFill>
        <p:spPr>
          <a:xfrm>
            <a:off x="7679055" y="1703705"/>
            <a:ext cx="1680845" cy="1542415"/>
          </a:xfrm>
          <a:prstGeom prst="rect">
            <a:avLst/>
          </a:prstGeom>
        </p:spPr>
      </p:pic>
      <p:sp>
        <p:nvSpPr>
          <p:cNvPr id="3" name="Заголовок 1"/>
          <p:cNvSpPr txBox="1"/>
          <p:nvPr/>
        </p:nvSpPr>
        <p:spPr>
          <a:xfrm>
            <a:off x="-160" y="62"/>
            <a:ext cx="3429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 b="1" dirty="0" smtClean="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ПРОВЕРКА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5110480" y="1325880"/>
            <a:ext cx="4249420" cy="7137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altLang="en-US" sz="3200" b="1"/>
              <a:t>2 тысячи 100 рублей</a:t>
            </a:r>
          </a:p>
          <a:p>
            <a:endParaRPr lang="ru-RU" altLang="en-US" sz="3200" b="1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2303780" y="3568065"/>
            <a:ext cx="42011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3200" b="1">
                <a:sym typeface="+mn-ea"/>
              </a:rPr>
              <a:t>2 тысячи 100 рублей</a:t>
            </a:r>
          </a:p>
        </p:txBody>
      </p:sp>
      <p:pic>
        <p:nvPicPr>
          <p:cNvPr id="19" name="Замещающее содержимое 18"/>
          <p:cNvPicPr>
            <a:picLocks noGrp="1" noChangeAspect="1"/>
          </p:cNvPicPr>
          <p:nvPr>
            <p:ph sz="half" idx="1"/>
          </p:nvPr>
        </p:nvPicPr>
        <p:blipFill>
          <a:blip r:embed="rId6"/>
          <a:stretch>
            <a:fillRect/>
          </a:stretch>
        </p:blipFill>
        <p:spPr>
          <a:xfrm>
            <a:off x="2991485" y="1703705"/>
            <a:ext cx="1187450" cy="1187450"/>
          </a:xfrm>
          <a:prstGeom prst="rect">
            <a:avLst/>
          </a:prstGeom>
        </p:spPr>
      </p:pic>
      <p:pic>
        <p:nvPicPr>
          <p:cNvPr id="20" name="Замещающее содержимое 19"/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8479155" y="3593465"/>
            <a:ext cx="1722120" cy="1722120"/>
          </a:xfrm>
          <a:prstGeom prst="rect">
            <a:avLst/>
          </a:prstGeom>
        </p:spPr>
      </p:pic>
      <p:pic>
        <p:nvPicPr>
          <p:cNvPr id="25" name="Изображение 24"/>
          <p:cNvPicPr/>
          <p:nvPr/>
        </p:nvPicPr>
        <p:blipFill>
          <a:blip r:embed="rId8"/>
          <a:stretch>
            <a:fillRect/>
          </a:stretch>
        </p:blipFill>
        <p:spPr>
          <a:xfrm>
            <a:off x="732155" y="4394200"/>
            <a:ext cx="962025" cy="1504950"/>
          </a:xfrm>
          <a:prstGeom prst="rect">
            <a:avLst/>
          </a:prstGeom>
        </p:spPr>
      </p:pic>
      <p:pic>
        <p:nvPicPr>
          <p:cNvPr id="30" name="Изображение 29"/>
          <p:cNvPicPr/>
          <p:nvPr/>
        </p:nvPicPr>
        <p:blipFill>
          <a:blip r:embed="rId9"/>
          <a:stretch>
            <a:fillRect/>
          </a:stretch>
        </p:blipFill>
        <p:spPr>
          <a:xfrm>
            <a:off x="6610350" y="2536825"/>
            <a:ext cx="1384300" cy="1122680"/>
          </a:xfrm>
          <a:prstGeom prst="rect">
            <a:avLst/>
          </a:prstGeom>
        </p:spPr>
      </p:pic>
      <p:pic>
        <p:nvPicPr>
          <p:cNvPr id="52" name="Замещающее содержимое 5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22345" y="3959225"/>
            <a:ext cx="4231005" cy="2898775"/>
          </a:xfrm>
          <a:prstGeom prst="rect">
            <a:avLst/>
          </a:prstGeom>
        </p:spPr>
      </p:pic>
      <p:pic>
        <p:nvPicPr>
          <p:cNvPr id="32" name="Изображение 31"/>
          <p:cNvPicPr/>
          <p:nvPr/>
        </p:nvPicPr>
        <p:blipFill>
          <a:blip r:embed="rId11"/>
          <a:stretch>
            <a:fillRect/>
          </a:stretch>
        </p:blipFill>
        <p:spPr>
          <a:xfrm>
            <a:off x="9359900" y="159385"/>
            <a:ext cx="2558415" cy="199898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Текстовое поле 1"/>
          <p:cNvSpPr txBox="1"/>
          <p:nvPr/>
        </p:nvSpPr>
        <p:spPr>
          <a:xfrm>
            <a:off x="482600" y="6141720"/>
            <a:ext cx="46272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3200" b="1">
                <a:sym typeface="+mn-ea"/>
              </a:rPr>
              <a:t>2 тысячи 100 рублей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6504940" y="5277485"/>
            <a:ext cx="41497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3200" b="1">
                <a:sym typeface="+mn-ea"/>
              </a:rPr>
              <a:t>2 тысячи 100 рублей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3210" y="-74930"/>
            <a:ext cx="10221278" cy="1042988"/>
          </a:xfrm>
        </p:spPr>
        <p:txBody>
          <a:bodyPr>
            <a:normAutofit/>
          </a:bodyPr>
          <a:lstStyle/>
          <a:p>
            <a:r>
              <a:rPr lang="ru-RU" altLang="en-US" b="1" u="sng" dirty="0" smtClean="0">
                <a:latin typeface="Calibri" panose="020F0502020204030204" charset="0"/>
                <a:cs typeface="Calibri" panose="020F0502020204030204" charset="0"/>
                <a:sym typeface="+mn-ea"/>
              </a:rPr>
              <a:t>Естественно-научная </a:t>
            </a:r>
            <a:r>
              <a:rPr lang="ru-RU" altLang="en-US" b="1" u="sng" dirty="0">
                <a:latin typeface="Calibri" panose="020F0502020204030204" charset="0"/>
                <a:cs typeface="Calibri" panose="020F0502020204030204" charset="0"/>
                <a:sym typeface="+mn-ea"/>
              </a:rPr>
              <a:t>грамотность</a:t>
            </a:r>
            <a:endParaRPr lang="ru-RU" altLang="en-US" b="1" u="sng" dirty="0"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7" name="Рисунок 20" descr="Практическая работа &amp;quot;Постороение профиля местности&amp;quot;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5090" y="1021080"/>
            <a:ext cx="6897370" cy="56070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Текстовое поле 4"/>
          <p:cNvSpPr txBox="1"/>
          <p:nvPr/>
        </p:nvSpPr>
        <p:spPr>
          <a:xfrm>
            <a:off x="6982460" y="769620"/>
            <a:ext cx="283654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 b="1" dirty="0">
                <a:latin typeface="Calibri" panose="020F0502020204030204" charset="0"/>
                <a:cs typeface="Calibri" panose="020F0502020204030204" charset="0"/>
              </a:rPr>
              <a:t>Гости с подарками пошли в гости на праздник! По описанию определи, где находится домик Умной Совы. Начерти путь</a:t>
            </a:r>
            <a:r>
              <a:rPr lang="ru-RU" altLang="en-US" sz="2000" b="1" dirty="0" smtClean="0">
                <a:latin typeface="Calibri" panose="020F0502020204030204" charset="0"/>
                <a:cs typeface="Calibri" panose="020F0502020204030204" charset="0"/>
              </a:rPr>
              <a:t>. Обозначь  его на карте.</a:t>
            </a:r>
            <a:endParaRPr lang="ru-RU" altLang="en-US" sz="2000" b="1" dirty="0"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20" name="Изображение 19"/>
          <p:cNvPicPr/>
          <p:nvPr/>
        </p:nvPicPr>
        <p:blipFill>
          <a:blip r:embed="rId3"/>
          <a:stretch>
            <a:fillRect/>
          </a:stretch>
        </p:blipFill>
        <p:spPr>
          <a:xfrm>
            <a:off x="10372566" y="1724898"/>
            <a:ext cx="1138714" cy="1325086"/>
          </a:xfrm>
          <a:prstGeom prst="rect">
            <a:avLst/>
          </a:prstGeom>
        </p:spPr>
      </p:pic>
      <p:pic>
        <p:nvPicPr>
          <p:cNvPr id="9" name="Замещающее содержимое 5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9676765" y="519430"/>
            <a:ext cx="2530475" cy="25304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87579" y="123398"/>
            <a:ext cx="25356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en-US" sz="3600" b="1" dirty="0" smtClean="0">
                <a:solidFill>
                  <a:srgbClr val="FF0000"/>
                </a:solidFill>
              </a:rPr>
              <a:t>1 </a:t>
            </a:r>
            <a:r>
              <a:rPr lang="ru-RU" altLang="en-US" sz="3600" b="1" dirty="0">
                <a:solidFill>
                  <a:srgbClr val="FF0000"/>
                </a:solidFill>
              </a:rPr>
              <a:t>ЗАДАНИЕ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82460" y="3322955"/>
            <a:ext cx="5172075" cy="3496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300" b="1" dirty="0">
                <a:latin typeface="Calibri" panose="020F0502020204030204" charset="0"/>
                <a:ea typeface="Calibri" panose="020F0502020204030204" charset="0"/>
                <a:cs typeface="Times New Roman" panose="02020603050405020304" charset="0"/>
              </a:rPr>
              <a:t>Начинаем путь из леса , проходим вдоль дороги, переходим через мост реки Меча, потом наслаждаемся видом цветущего луга, но к болоту не подходим, это опасно! Реку Пажу не переходим, к школе не идем, потому что мы идем на праздник к Умной Сове! Бежим по лесу к роднику, а там и дом нашей именинницы! Ура!</a:t>
            </a:r>
            <a:endParaRPr lang="ru-RU" sz="2300" b="1" dirty="0">
              <a:effectLst/>
              <a:latin typeface="Calibri" panose="020F0502020204030204" charset="0"/>
              <a:ea typeface="Calibri" panose="020F0502020204030204" charset="0"/>
              <a:cs typeface="Times New Roman" panose="02020603050405020304" charset="0"/>
            </a:endParaRPr>
          </a:p>
        </p:txBody>
      </p:sp>
      <p:pic>
        <p:nvPicPr>
          <p:cNvPr id="16" name="Изображение 33"/>
          <p:cNvPicPr/>
          <p:nvPr/>
        </p:nvPicPr>
        <p:blipFill>
          <a:blip r:embed="rId5"/>
          <a:stretch>
            <a:fillRect/>
          </a:stretch>
        </p:blipFill>
        <p:spPr>
          <a:xfrm>
            <a:off x="4237990" y="968375"/>
            <a:ext cx="763905" cy="574040"/>
          </a:xfrm>
          <a:prstGeom prst="rect">
            <a:avLst/>
          </a:prstGeom>
        </p:spPr>
      </p:pic>
      <p:pic>
        <p:nvPicPr>
          <p:cNvPr id="15" name="Изображение 37"/>
          <p:cNvPicPr/>
          <p:nvPr/>
        </p:nvPicPr>
        <p:blipFill>
          <a:blip r:embed="rId6"/>
          <a:stretch>
            <a:fillRect/>
          </a:stretch>
        </p:blipFill>
        <p:spPr>
          <a:xfrm>
            <a:off x="5001895" y="968375"/>
            <a:ext cx="354965" cy="501650"/>
          </a:xfrm>
          <a:prstGeom prst="rect">
            <a:avLst/>
          </a:prstGeom>
        </p:spPr>
      </p:pic>
      <p:pic>
        <p:nvPicPr>
          <p:cNvPr id="17" name="Изображение 28"/>
          <p:cNvPicPr/>
          <p:nvPr/>
        </p:nvPicPr>
        <p:blipFill>
          <a:blip r:embed="rId7"/>
          <a:stretch>
            <a:fillRect/>
          </a:stretch>
        </p:blipFill>
        <p:spPr>
          <a:xfrm>
            <a:off x="5356860" y="1042035"/>
            <a:ext cx="342900" cy="478155"/>
          </a:xfrm>
          <a:prstGeom prst="rect">
            <a:avLst/>
          </a:prstGeom>
        </p:spPr>
      </p:pic>
      <p:pic>
        <p:nvPicPr>
          <p:cNvPr id="18" name="Изображение 34"/>
          <p:cNvPicPr/>
          <p:nvPr/>
        </p:nvPicPr>
        <p:blipFill>
          <a:blip r:embed="rId8"/>
          <a:stretch>
            <a:fillRect/>
          </a:stretch>
        </p:blipFill>
        <p:spPr>
          <a:xfrm>
            <a:off x="4730750" y="1470025"/>
            <a:ext cx="271145" cy="154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195103"/>
            <a:ext cx="8305800" cy="6402388"/>
          </a:xfrm>
          <a:prstGeom prst="rect">
            <a:avLst/>
          </a:prstGeom>
        </p:spPr>
      </p:pic>
      <p:pic>
        <p:nvPicPr>
          <p:cNvPr id="12" name="Изображение 19"/>
          <p:cNvPicPr/>
          <p:nvPr/>
        </p:nvPicPr>
        <p:blipFill>
          <a:blip r:embed="rId3"/>
          <a:stretch>
            <a:fillRect/>
          </a:stretch>
        </p:blipFill>
        <p:spPr>
          <a:xfrm>
            <a:off x="5325745" y="5109210"/>
            <a:ext cx="789305" cy="782320"/>
          </a:xfrm>
          <a:prstGeom prst="rect">
            <a:avLst/>
          </a:prstGeom>
        </p:spPr>
      </p:pic>
      <p:pic>
        <p:nvPicPr>
          <p:cNvPr id="14" name="Замещающее содержимое 5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954270" y="4359275"/>
            <a:ext cx="1532255" cy="1532255"/>
          </a:xfrm>
          <a:prstGeom prst="rect">
            <a:avLst/>
          </a:prstGeom>
        </p:spPr>
      </p:pic>
      <p:pic>
        <p:nvPicPr>
          <p:cNvPr id="15" name="Изображение 37"/>
          <p:cNvPicPr/>
          <p:nvPr/>
        </p:nvPicPr>
        <p:blipFill>
          <a:blip r:embed="rId5"/>
          <a:stretch>
            <a:fillRect/>
          </a:stretch>
        </p:blipFill>
        <p:spPr>
          <a:xfrm>
            <a:off x="7095198" y="5273863"/>
            <a:ext cx="536760" cy="617665"/>
          </a:xfrm>
          <a:prstGeom prst="rect">
            <a:avLst/>
          </a:prstGeom>
        </p:spPr>
      </p:pic>
      <p:pic>
        <p:nvPicPr>
          <p:cNvPr id="16" name="Изображение 33"/>
          <p:cNvPicPr/>
          <p:nvPr/>
        </p:nvPicPr>
        <p:blipFill>
          <a:blip r:embed="rId6"/>
          <a:stretch>
            <a:fillRect/>
          </a:stretch>
        </p:blipFill>
        <p:spPr>
          <a:xfrm>
            <a:off x="3534184" y="4935220"/>
            <a:ext cx="1540325" cy="1130090"/>
          </a:xfrm>
          <a:prstGeom prst="rect">
            <a:avLst/>
          </a:prstGeom>
        </p:spPr>
      </p:pic>
      <p:pic>
        <p:nvPicPr>
          <p:cNvPr id="17" name="Изображение 28"/>
          <p:cNvPicPr/>
          <p:nvPr/>
        </p:nvPicPr>
        <p:blipFill>
          <a:blip r:embed="rId7"/>
          <a:stretch>
            <a:fillRect/>
          </a:stretch>
        </p:blipFill>
        <p:spPr>
          <a:xfrm>
            <a:off x="6754495" y="4159578"/>
            <a:ext cx="770163" cy="1113939"/>
          </a:xfrm>
          <a:prstGeom prst="rect">
            <a:avLst/>
          </a:prstGeom>
        </p:spPr>
      </p:pic>
      <p:pic>
        <p:nvPicPr>
          <p:cNvPr id="18" name="Изображение 34"/>
          <p:cNvPicPr/>
          <p:nvPr/>
        </p:nvPicPr>
        <p:blipFill>
          <a:blip r:embed="rId8"/>
          <a:stretch>
            <a:fillRect/>
          </a:stretch>
        </p:blipFill>
        <p:spPr>
          <a:xfrm>
            <a:off x="7870825" y="5710555"/>
            <a:ext cx="341630" cy="180975"/>
          </a:xfrm>
          <a:prstGeom prst="rect">
            <a:avLst/>
          </a:prstGeom>
        </p:spPr>
      </p:pic>
      <p:sp>
        <p:nvSpPr>
          <p:cNvPr id="19" name="Заголовок 1"/>
          <p:cNvSpPr txBox="1"/>
          <p:nvPr/>
        </p:nvSpPr>
        <p:spPr>
          <a:xfrm>
            <a:off x="105410" y="194945"/>
            <a:ext cx="3429000" cy="758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 b="1" dirty="0" smtClean="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ПРОВЕРКА</a:t>
            </a:r>
            <a:endParaRPr lang="ru-RU" altLang="en-US" b="1" dirty="0">
              <a:solidFill>
                <a:srgbClr val="FF0000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5175" y="-2540"/>
            <a:ext cx="8886825" cy="1067435"/>
          </a:xfrm>
        </p:spPr>
        <p:txBody>
          <a:bodyPr>
            <a:normAutofit/>
          </a:bodyPr>
          <a:lstStyle/>
          <a:p>
            <a:r>
              <a:rPr lang="ru-RU" altLang="en-US" b="1" u="sng" dirty="0" smtClean="0">
                <a:latin typeface="Calibri" panose="020F0502020204030204" charset="0"/>
                <a:cs typeface="Calibri" panose="020F0502020204030204" charset="0"/>
                <a:sym typeface="+mn-ea"/>
              </a:rPr>
              <a:t>Естественно-научная </a:t>
            </a:r>
            <a:r>
              <a:rPr lang="ru-RU" altLang="en-US" b="1" u="sng" dirty="0">
                <a:latin typeface="Calibri" panose="020F0502020204030204" charset="0"/>
                <a:cs typeface="Calibri" panose="020F0502020204030204" charset="0"/>
                <a:sym typeface="+mn-ea"/>
              </a:rPr>
              <a:t>грамотность</a:t>
            </a:r>
            <a:endParaRPr lang="ru-RU" altLang="en-US" b="1" u="sng" dirty="0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7579" y="123398"/>
            <a:ext cx="250825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en-US" sz="3600" b="1" dirty="0" smtClean="0">
                <a:solidFill>
                  <a:srgbClr val="FF0000"/>
                </a:solidFill>
              </a:rPr>
              <a:t>2 </a:t>
            </a:r>
            <a:r>
              <a:rPr lang="ru-RU" altLang="en-US" sz="3600" b="1" dirty="0">
                <a:solidFill>
                  <a:srgbClr val="FF0000"/>
                </a:solidFill>
              </a:rPr>
              <a:t>ЗАДАНИЕ 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21" name="Замещающее содержимое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1170" y="1064895"/>
            <a:ext cx="3802380" cy="2223135"/>
          </a:xfrm>
          <a:prstGeom prst="rect">
            <a:avLst/>
          </a:prstGeom>
        </p:spPr>
      </p:pic>
      <p:pic>
        <p:nvPicPr>
          <p:cNvPr id="7" name="Замещающее содержимое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8630" y="1064895"/>
            <a:ext cx="3802380" cy="2223135"/>
          </a:xfrm>
          <a:prstGeom prst="rect">
            <a:avLst/>
          </a:prstGeom>
        </p:spPr>
      </p:pic>
      <p:pic>
        <p:nvPicPr>
          <p:cNvPr id="10" name="Замещающее содержимое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8995" y="1064895"/>
            <a:ext cx="3802380" cy="2223135"/>
          </a:xfrm>
          <a:prstGeom prst="rect">
            <a:avLst/>
          </a:prstGeom>
        </p:spPr>
      </p:pic>
      <p:pic>
        <p:nvPicPr>
          <p:cNvPr id="14" name="Изображение 37"/>
          <p:cNvPicPr/>
          <p:nvPr/>
        </p:nvPicPr>
        <p:blipFill>
          <a:blip r:embed="rId3"/>
          <a:stretch>
            <a:fillRect/>
          </a:stretch>
        </p:blipFill>
        <p:spPr>
          <a:xfrm rot="1620000">
            <a:off x="5848985" y="2501900"/>
            <a:ext cx="1170305" cy="1111885"/>
          </a:xfrm>
          <a:prstGeom prst="rect">
            <a:avLst/>
          </a:prstGeom>
        </p:spPr>
      </p:pic>
      <p:pic>
        <p:nvPicPr>
          <p:cNvPr id="15" name="Изображение 28"/>
          <p:cNvPicPr/>
          <p:nvPr/>
        </p:nvPicPr>
        <p:blipFill>
          <a:blip r:embed="rId4"/>
          <a:stretch>
            <a:fillRect/>
          </a:stretch>
        </p:blipFill>
        <p:spPr>
          <a:xfrm>
            <a:off x="7207885" y="1223010"/>
            <a:ext cx="1534160" cy="2617470"/>
          </a:xfrm>
          <a:prstGeom prst="rect">
            <a:avLst/>
          </a:prstGeom>
        </p:spPr>
      </p:pic>
      <p:pic>
        <p:nvPicPr>
          <p:cNvPr id="16" name="Изображение 34"/>
          <p:cNvPicPr/>
          <p:nvPr/>
        </p:nvPicPr>
        <p:blipFill>
          <a:blip r:embed="rId5"/>
          <a:stretch>
            <a:fillRect/>
          </a:stretch>
        </p:blipFill>
        <p:spPr>
          <a:xfrm>
            <a:off x="4286250" y="3048635"/>
            <a:ext cx="1262380" cy="760095"/>
          </a:xfrm>
          <a:prstGeom prst="rect">
            <a:avLst/>
          </a:prstGeom>
        </p:spPr>
      </p:pic>
      <p:pic>
        <p:nvPicPr>
          <p:cNvPr id="19" name="Замещающее содержимое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660"/>
            <a:ext cx="3802380" cy="2223135"/>
          </a:xfrm>
          <a:prstGeom prst="rect">
            <a:avLst/>
          </a:prstGeom>
        </p:spPr>
      </p:pic>
      <p:pic>
        <p:nvPicPr>
          <p:cNvPr id="22" name="Изображение 21"/>
          <p:cNvPicPr/>
          <p:nvPr/>
        </p:nvPicPr>
        <p:blipFill>
          <a:blip r:embed="rId6"/>
          <a:stretch>
            <a:fillRect/>
          </a:stretch>
        </p:blipFill>
        <p:spPr>
          <a:xfrm>
            <a:off x="1817370" y="2470785"/>
            <a:ext cx="1281430" cy="1175385"/>
          </a:xfrm>
          <a:prstGeom prst="rect">
            <a:avLst/>
          </a:prstGeom>
        </p:spPr>
      </p:pic>
      <p:pic>
        <p:nvPicPr>
          <p:cNvPr id="24" name="Замещающее содержимое 5"/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647700" y="572135"/>
            <a:ext cx="3794760" cy="3794760"/>
          </a:xfrm>
          <a:prstGeom prst="rect">
            <a:avLst/>
          </a:prstGeom>
        </p:spPr>
      </p:pic>
      <p:pic>
        <p:nvPicPr>
          <p:cNvPr id="25" name="Изображение 33"/>
          <p:cNvPicPr/>
          <p:nvPr/>
        </p:nvPicPr>
        <p:blipFill>
          <a:blip r:embed="rId8"/>
          <a:stretch>
            <a:fillRect/>
          </a:stretch>
        </p:blipFill>
        <p:spPr>
          <a:xfrm>
            <a:off x="-191585" y="3134461"/>
            <a:ext cx="3467100" cy="2681605"/>
          </a:xfrm>
          <a:prstGeom prst="rect">
            <a:avLst/>
          </a:prstGeom>
        </p:spPr>
      </p:pic>
      <p:graphicFrame>
        <p:nvGraphicFramePr>
          <p:cNvPr id="32" name="Замещающее содержимое 31"/>
          <p:cNvGraphicFramePr>
            <a:graphicFrameLocks noGrp="1"/>
          </p:cNvGraphicFramePr>
          <p:nvPr>
            <p:ph sz="half" idx="1"/>
          </p:nvPr>
        </p:nvGraphicFramePr>
        <p:xfrm>
          <a:off x="8473440" y="3840480"/>
          <a:ext cx="3715385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3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22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>
                          <a:solidFill>
                            <a:schemeClr val="tx1"/>
                          </a:solidFill>
                        </a:rPr>
                        <a:t>пчелы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1800">
                          <a:solidFill>
                            <a:schemeClr val="tx1"/>
                          </a:solidFill>
                          <a:sym typeface="+mn-ea"/>
                        </a:rPr>
                        <a:t>муравейник</a:t>
                      </a:r>
                      <a:endParaRPr lang="ru-RU" altLang="en-US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9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белка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1800" b="1">
                          <a:solidFill>
                            <a:schemeClr val="tx1"/>
                          </a:solidFill>
                          <a:sym typeface="+mn-ea"/>
                        </a:rPr>
                        <a:t>берлога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медведь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логово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бобёр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дупло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птицы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хатка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лиса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гнездо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муравей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нора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волк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улей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5" name="Текстовое поле 34"/>
          <p:cNvSpPr txBox="1"/>
          <p:nvPr/>
        </p:nvSpPr>
        <p:spPr>
          <a:xfrm>
            <a:off x="2661285" y="4678680"/>
            <a:ext cx="56451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 b="1">
                <a:solidFill>
                  <a:schemeClr val="tx1"/>
                </a:solidFill>
              </a:rPr>
              <a:t>Пока гости шли на праздник к Сове,  по дороге встретили многих животных. </a:t>
            </a:r>
          </a:p>
          <a:p>
            <a:r>
              <a:rPr lang="ru-RU" altLang="en-US" sz="2400" b="1">
                <a:solidFill>
                  <a:schemeClr val="tx1"/>
                </a:solidFill>
              </a:rPr>
              <a:t>Но они почему - то испугались и спрятались в свои домики. </a:t>
            </a:r>
          </a:p>
          <a:p>
            <a:r>
              <a:rPr lang="ru-RU" altLang="en-US" sz="2400" b="1">
                <a:solidFill>
                  <a:schemeClr val="tx1"/>
                </a:solidFill>
              </a:rPr>
              <a:t>Покажи стрелочками кто куда спрятался.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Замещающее содержимое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1170" y="1064895"/>
            <a:ext cx="3802380" cy="2223135"/>
          </a:xfrm>
          <a:prstGeom prst="rect">
            <a:avLst/>
          </a:prstGeom>
        </p:spPr>
      </p:pic>
      <p:pic>
        <p:nvPicPr>
          <p:cNvPr id="7" name="Замещающее содержимое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8630" y="1064895"/>
            <a:ext cx="3802380" cy="2223135"/>
          </a:xfrm>
          <a:prstGeom prst="rect">
            <a:avLst/>
          </a:prstGeom>
        </p:spPr>
      </p:pic>
      <p:pic>
        <p:nvPicPr>
          <p:cNvPr id="10" name="Замещающее содержимое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8995" y="1064895"/>
            <a:ext cx="3802380" cy="2223135"/>
          </a:xfrm>
          <a:prstGeom prst="rect">
            <a:avLst/>
          </a:prstGeom>
        </p:spPr>
      </p:pic>
      <p:pic>
        <p:nvPicPr>
          <p:cNvPr id="14" name="Изображение 37"/>
          <p:cNvPicPr/>
          <p:nvPr/>
        </p:nvPicPr>
        <p:blipFill>
          <a:blip r:embed="rId3"/>
          <a:stretch>
            <a:fillRect/>
          </a:stretch>
        </p:blipFill>
        <p:spPr>
          <a:xfrm rot="1620000">
            <a:off x="5848985" y="2501900"/>
            <a:ext cx="1170305" cy="1111885"/>
          </a:xfrm>
          <a:prstGeom prst="rect">
            <a:avLst/>
          </a:prstGeom>
        </p:spPr>
      </p:pic>
      <p:pic>
        <p:nvPicPr>
          <p:cNvPr id="15" name="Изображение 28"/>
          <p:cNvPicPr/>
          <p:nvPr/>
        </p:nvPicPr>
        <p:blipFill>
          <a:blip r:embed="rId4"/>
          <a:stretch>
            <a:fillRect/>
          </a:stretch>
        </p:blipFill>
        <p:spPr>
          <a:xfrm>
            <a:off x="7207885" y="1223010"/>
            <a:ext cx="1534160" cy="2617470"/>
          </a:xfrm>
          <a:prstGeom prst="rect">
            <a:avLst/>
          </a:prstGeom>
        </p:spPr>
      </p:pic>
      <p:pic>
        <p:nvPicPr>
          <p:cNvPr id="16" name="Изображение 34"/>
          <p:cNvPicPr/>
          <p:nvPr/>
        </p:nvPicPr>
        <p:blipFill>
          <a:blip r:embed="rId5"/>
          <a:stretch>
            <a:fillRect/>
          </a:stretch>
        </p:blipFill>
        <p:spPr>
          <a:xfrm>
            <a:off x="4286250" y="3048635"/>
            <a:ext cx="1262380" cy="760095"/>
          </a:xfrm>
          <a:prstGeom prst="rect">
            <a:avLst/>
          </a:prstGeom>
        </p:spPr>
      </p:pic>
      <p:pic>
        <p:nvPicPr>
          <p:cNvPr id="19" name="Замещающее содержимое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660"/>
            <a:ext cx="3802380" cy="2223135"/>
          </a:xfrm>
          <a:prstGeom prst="rect">
            <a:avLst/>
          </a:prstGeom>
        </p:spPr>
      </p:pic>
      <p:pic>
        <p:nvPicPr>
          <p:cNvPr id="22" name="Изображение 21"/>
          <p:cNvPicPr/>
          <p:nvPr/>
        </p:nvPicPr>
        <p:blipFill>
          <a:blip r:embed="rId6"/>
          <a:stretch>
            <a:fillRect/>
          </a:stretch>
        </p:blipFill>
        <p:spPr>
          <a:xfrm>
            <a:off x="1817370" y="2470785"/>
            <a:ext cx="1281430" cy="1175385"/>
          </a:xfrm>
          <a:prstGeom prst="rect">
            <a:avLst/>
          </a:prstGeom>
        </p:spPr>
      </p:pic>
      <p:pic>
        <p:nvPicPr>
          <p:cNvPr id="24" name="Замещающее содержимое 5"/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647700" y="572135"/>
            <a:ext cx="3794760" cy="3794760"/>
          </a:xfrm>
          <a:prstGeom prst="rect">
            <a:avLst/>
          </a:prstGeom>
        </p:spPr>
      </p:pic>
      <p:pic>
        <p:nvPicPr>
          <p:cNvPr id="25" name="Изображение 33"/>
          <p:cNvPicPr/>
          <p:nvPr/>
        </p:nvPicPr>
        <p:blipFill>
          <a:blip r:embed="rId8"/>
          <a:stretch>
            <a:fillRect/>
          </a:stretch>
        </p:blipFill>
        <p:spPr>
          <a:xfrm>
            <a:off x="-191585" y="3134461"/>
            <a:ext cx="3467100" cy="2681605"/>
          </a:xfrm>
          <a:prstGeom prst="rect">
            <a:avLst/>
          </a:prstGeom>
        </p:spPr>
      </p:pic>
      <p:graphicFrame>
        <p:nvGraphicFramePr>
          <p:cNvPr id="32" name="Замещающее содержимое 31"/>
          <p:cNvGraphicFramePr>
            <a:graphicFrameLocks noGrp="1"/>
          </p:cNvGraphicFramePr>
          <p:nvPr>
            <p:ph sz="half" idx="1"/>
          </p:nvPr>
        </p:nvGraphicFramePr>
        <p:xfrm>
          <a:off x="6139180" y="3818890"/>
          <a:ext cx="5207635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7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99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>
                          <a:solidFill>
                            <a:schemeClr val="tx1"/>
                          </a:solidFill>
                        </a:rPr>
                        <a:t>пчелы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1800">
                          <a:solidFill>
                            <a:schemeClr val="tx1"/>
                          </a:solidFill>
                          <a:sym typeface="+mn-ea"/>
                        </a:rPr>
                        <a:t>улей</a:t>
                      </a:r>
                      <a:endParaRPr lang="ru-RU" alt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9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белка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1800" b="1">
                          <a:solidFill>
                            <a:schemeClr val="tx1"/>
                          </a:solidFill>
                          <a:sym typeface="+mn-ea"/>
                        </a:rPr>
                        <a:t>дупло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медведь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1800" b="1">
                          <a:solidFill>
                            <a:schemeClr val="tx1"/>
                          </a:solidFill>
                          <a:sym typeface="+mn-ea"/>
                        </a:rPr>
                        <a:t>берлога</a:t>
                      </a:r>
                      <a:endParaRPr lang="ru-RU" altLang="en-US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бобёр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1800" b="1">
                          <a:solidFill>
                            <a:schemeClr val="tx1"/>
                          </a:solidFill>
                          <a:sym typeface="+mn-ea"/>
                        </a:rPr>
                        <a:t>хатка</a:t>
                      </a:r>
                      <a:endParaRPr lang="ru-RU" altLang="en-US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птицы</a:t>
                      </a:r>
                    </a:p>
                  </a:txBody>
                  <a:tcPr>
                    <a:solidFill>
                      <a:srgbClr val="FF838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1800" b="1">
                          <a:solidFill>
                            <a:schemeClr val="tx1"/>
                          </a:solidFill>
                          <a:sym typeface="+mn-ea"/>
                        </a:rPr>
                        <a:t>гнездо</a:t>
                      </a:r>
                      <a:endParaRPr lang="ru-RU" altLang="en-US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83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лиса</a:t>
                      </a:r>
                    </a:p>
                  </a:txBody>
                  <a:tcPr>
                    <a:solidFill>
                      <a:srgbClr val="B2D2E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нора</a:t>
                      </a:r>
                    </a:p>
                  </a:txBody>
                  <a:tcPr>
                    <a:solidFill>
                      <a:srgbClr val="B2D2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муравей</a:t>
                      </a:r>
                    </a:p>
                  </a:txBody>
                  <a:tcPr>
                    <a:solidFill>
                      <a:srgbClr val="EBB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муравейник</a:t>
                      </a:r>
                    </a:p>
                  </a:txBody>
                  <a:tcPr>
                    <a:solidFill>
                      <a:srgbClr val="EBB9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волк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b="1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altLang="en-US" sz="1800" b="1">
                          <a:solidFill>
                            <a:schemeClr val="tx1"/>
                          </a:solidFill>
                          <a:sym typeface="+mn-ea"/>
                        </a:rPr>
                        <a:t>логово</a:t>
                      </a:r>
                      <a:endParaRPr lang="ru-RU" altLang="en-US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Заголовок 1"/>
          <p:cNvSpPr txBox="1"/>
          <p:nvPr/>
        </p:nvSpPr>
        <p:spPr>
          <a:xfrm>
            <a:off x="105410" y="104140"/>
            <a:ext cx="3429000" cy="758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 b="1" dirty="0" smtClean="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ПРОВЕРКА</a:t>
            </a:r>
            <a:endParaRPr lang="ru-RU" altLang="en-US" b="1" dirty="0">
              <a:solidFill>
                <a:srgbClr val="FF0000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5842000" y="3238500"/>
            <a:ext cx="2971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altLang="en-US">
                <a:latin typeface="Arial" panose="020B0604020202020204" pitchFamily="34" charset="0"/>
                <a:cs typeface="Arial" panose="020B0604020202020204" pitchFamily="34" charset="0"/>
              </a:rPr>
              <a:t>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8" y="2577659"/>
            <a:ext cx="4201890" cy="2856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charset="0"/>
                <a:ea typeface="Calibri" panose="020F0502020204030204" charset="0"/>
                <a:cs typeface="Times New Roman" panose="02020603050405020304" charset="0"/>
              </a:rPr>
              <a:t>Умная Сова ждёт гостей на свой день рождения. Она решила обшить скатерть по кромке кружевом. Помоги Умной Сове узнать, сколько сантиметров кружева ей надо купить. </a:t>
            </a:r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l="41689" t="71152" r="44746" b="12884"/>
          <a:stretch>
            <a:fillRect/>
          </a:stretch>
        </p:blipFill>
        <p:spPr bwMode="auto">
          <a:xfrm>
            <a:off x="4619735" y="2577658"/>
            <a:ext cx="5222474" cy="4280342"/>
          </a:xfrm>
          <a:prstGeom prst="rect">
            <a:avLst/>
          </a:prstGeom>
          <a:ln>
            <a:noFill/>
          </a:ln>
        </p:spPr>
      </p:pic>
      <p:sp>
        <p:nvSpPr>
          <p:cNvPr id="5" name="Заголовок 1"/>
          <p:cNvSpPr>
            <a:spLocks noGrp="1"/>
          </p:cNvSpPr>
          <p:nvPr/>
        </p:nvSpPr>
        <p:spPr>
          <a:xfrm>
            <a:off x="1676400" y="-1503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 u="sng" dirty="0">
                <a:latin typeface="Times New Roman" panose="02020603050405020304" charset="0"/>
                <a:cs typeface="Times New Roman" panose="02020603050405020304" charset="0"/>
              </a:rPr>
              <a:t>Математическая грамотность</a:t>
            </a:r>
          </a:p>
        </p:txBody>
      </p:sp>
      <p:pic>
        <p:nvPicPr>
          <p:cNvPr id="20" name="Изображение 19"/>
          <p:cNvPicPr/>
          <p:nvPr/>
        </p:nvPicPr>
        <p:blipFill>
          <a:blip r:embed="rId3"/>
          <a:stretch>
            <a:fillRect/>
          </a:stretch>
        </p:blipFill>
        <p:spPr>
          <a:xfrm>
            <a:off x="8759734" y="-216973"/>
            <a:ext cx="3954780" cy="3941445"/>
          </a:xfrm>
          <a:prstGeom prst="rect">
            <a:avLst/>
          </a:prstGeom>
        </p:spPr>
      </p:pic>
      <p:pic>
        <p:nvPicPr>
          <p:cNvPr id="10" name="Изображение 9"/>
          <p:cNvPicPr/>
          <p:nvPr/>
        </p:nvPicPr>
        <p:blipFill>
          <a:blip r:embed="rId4"/>
          <a:stretch>
            <a:fillRect/>
          </a:stretch>
        </p:blipFill>
        <p:spPr>
          <a:xfrm>
            <a:off x="9996064" y="216414"/>
            <a:ext cx="1843405" cy="102489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08584" y="1241304"/>
            <a:ext cx="25356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en-US" sz="3600" b="1" dirty="0" smtClean="0">
                <a:solidFill>
                  <a:srgbClr val="FF0000"/>
                </a:solidFill>
              </a:rPr>
              <a:t>1 </a:t>
            </a:r>
            <a:r>
              <a:rPr lang="ru-RU" altLang="en-US" sz="3600" b="1" dirty="0">
                <a:solidFill>
                  <a:srgbClr val="FF0000"/>
                </a:solidFill>
              </a:rPr>
              <a:t>ЗАДАНИЕ 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7275" y="-113030"/>
            <a:ext cx="10515600" cy="1325563"/>
          </a:xfrm>
        </p:spPr>
        <p:txBody>
          <a:bodyPr/>
          <a:lstStyle/>
          <a:p>
            <a:pPr algn="ctr"/>
            <a:r>
              <a:rPr lang="ru-RU" altLang="en-US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День рождения Умной Совы</a:t>
            </a:r>
            <a:endParaRPr lang="ru-RU" altLang="en-US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4480560" y="718820"/>
            <a:ext cx="7366635" cy="4351655"/>
          </a:xfrm>
        </p:spPr>
        <p:txBody>
          <a:bodyPr>
            <a:noAutofit/>
          </a:bodyPr>
          <a:lstStyle/>
          <a:p>
            <a:endParaRPr lang="en-US" altLang="ru-RU" sz="900"/>
          </a:p>
          <a:p>
            <a:r>
              <a:rPr lang="en-US" altLang="en-US" sz="2400" b="1">
                <a:sym typeface="+mn-ea"/>
              </a:rPr>
              <a:t>В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мире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много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сказок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грустных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и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смешных</a:t>
            </a:r>
            <a:r>
              <a:rPr lang="en-US" altLang="ru-RU" sz="2400" b="1">
                <a:sym typeface="+mn-ea"/>
              </a:rPr>
              <a:t>,</a:t>
            </a:r>
            <a:endParaRPr lang="en-US" altLang="ru-RU" sz="2400" b="1"/>
          </a:p>
          <a:p>
            <a:r>
              <a:rPr lang="en-US" altLang="en-US" sz="2400" b="1">
                <a:sym typeface="+mn-ea"/>
              </a:rPr>
              <a:t>И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прожить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на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свете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нам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нельзя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без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них</a:t>
            </a:r>
            <a:r>
              <a:rPr lang="en-US" altLang="ru-RU" sz="2400" b="1">
                <a:sym typeface="+mn-ea"/>
              </a:rPr>
              <a:t>.</a:t>
            </a:r>
            <a:endParaRPr lang="en-US" altLang="ru-RU" sz="2400" b="1"/>
          </a:p>
          <a:p>
            <a:r>
              <a:rPr lang="en-US" altLang="en-US" sz="2400" b="1">
                <a:sym typeface="+mn-ea"/>
              </a:rPr>
              <a:t>В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сказке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может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всё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случится</a:t>
            </a:r>
            <a:r>
              <a:rPr lang="en-US" altLang="ru-RU" sz="2400" b="1">
                <a:sym typeface="+mn-ea"/>
              </a:rPr>
              <a:t>, </a:t>
            </a:r>
            <a:r>
              <a:rPr lang="en-US" altLang="en-US" sz="2400" b="1">
                <a:sym typeface="+mn-ea"/>
              </a:rPr>
              <a:t>наша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сказка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впереди</a:t>
            </a:r>
            <a:r>
              <a:rPr lang="en-US" altLang="ru-RU" sz="2400" b="1">
                <a:sym typeface="+mn-ea"/>
              </a:rPr>
              <a:t>.</a:t>
            </a:r>
            <a:endParaRPr lang="en-US" altLang="ru-RU" sz="2400" b="1"/>
          </a:p>
          <a:p>
            <a:r>
              <a:rPr lang="en-US" altLang="en-US" sz="2400" b="1">
                <a:sym typeface="+mn-ea"/>
              </a:rPr>
              <a:t>Вот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она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уж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в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дверь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стучится</a:t>
            </a:r>
            <a:r>
              <a:rPr lang="en-US" altLang="ru-RU" sz="2400" b="1">
                <a:sym typeface="+mn-ea"/>
              </a:rPr>
              <a:t>, </a:t>
            </a:r>
            <a:r>
              <a:rPr lang="en-US" altLang="en-US" sz="2400" b="1">
                <a:sym typeface="+mn-ea"/>
              </a:rPr>
              <a:t>скажем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гостю</a:t>
            </a:r>
            <a:r>
              <a:rPr lang="en-US" altLang="ru-RU" sz="2400" b="1">
                <a:sym typeface="+mn-ea"/>
              </a:rPr>
              <a:t>: </a:t>
            </a:r>
            <a:r>
              <a:rPr lang="en-US" altLang="en-US" sz="2400" b="1">
                <a:sym typeface="+mn-ea"/>
              </a:rPr>
              <a:t>«Заходи»</a:t>
            </a:r>
            <a:r>
              <a:rPr lang="en-US" altLang="ru-RU" sz="2400" b="1">
                <a:sym typeface="+mn-ea"/>
              </a:rPr>
              <a:t>!</a:t>
            </a:r>
            <a:endParaRPr lang="en-US" altLang="ru-RU" sz="2400" b="1"/>
          </a:p>
          <a:p>
            <a:r>
              <a:rPr lang="en-US" altLang="en-US" sz="2400" b="1">
                <a:sym typeface="+mn-ea"/>
              </a:rPr>
              <a:t>Там</a:t>
            </a:r>
            <a:r>
              <a:rPr lang="en-US" altLang="ru-RU" sz="2400" b="1">
                <a:sym typeface="+mn-ea"/>
              </a:rPr>
              <a:t>, </a:t>
            </a:r>
            <a:r>
              <a:rPr lang="en-US" altLang="en-US" sz="2400" b="1">
                <a:sym typeface="+mn-ea"/>
              </a:rPr>
              <a:t>где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речка</a:t>
            </a:r>
            <a:r>
              <a:rPr lang="en-US" altLang="ru-RU" sz="2400" b="1">
                <a:sym typeface="+mn-ea"/>
              </a:rPr>
              <a:t>-</a:t>
            </a:r>
            <a:r>
              <a:rPr lang="en-US" altLang="en-US" sz="2400" b="1">
                <a:sym typeface="+mn-ea"/>
              </a:rPr>
              <a:t>баловница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по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камням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течёт</a:t>
            </a:r>
            <a:r>
              <a:rPr lang="en-US" altLang="ru-RU" sz="2400" b="1">
                <a:sym typeface="+mn-ea"/>
              </a:rPr>
              <a:t>-</a:t>
            </a:r>
            <a:r>
              <a:rPr lang="en-US" altLang="en-US" sz="2400" b="1">
                <a:sym typeface="+mn-ea"/>
              </a:rPr>
              <a:t>струится</a:t>
            </a:r>
            <a:r>
              <a:rPr lang="en-US" altLang="ru-RU" sz="2400" b="1">
                <a:sym typeface="+mn-ea"/>
              </a:rPr>
              <a:t>,</a:t>
            </a:r>
            <a:endParaRPr lang="en-US" altLang="ru-RU" sz="2400" b="1"/>
          </a:p>
          <a:p>
            <a:r>
              <a:rPr lang="en-US" altLang="en-US" sz="2400" b="1">
                <a:sym typeface="+mn-ea"/>
              </a:rPr>
              <a:t>Там</a:t>
            </a:r>
            <a:r>
              <a:rPr lang="en-US" altLang="ru-RU" sz="2400" b="1">
                <a:sym typeface="+mn-ea"/>
              </a:rPr>
              <a:t>, </a:t>
            </a:r>
            <a:r>
              <a:rPr lang="en-US" altLang="en-US" sz="2400" b="1">
                <a:sym typeface="+mn-ea"/>
              </a:rPr>
              <a:t>где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лес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густой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шумит</a:t>
            </a:r>
            <a:r>
              <a:rPr lang="en-US" altLang="ru-RU" sz="2400" b="1">
                <a:sym typeface="+mn-ea"/>
              </a:rPr>
              <a:t>, </a:t>
            </a:r>
            <a:r>
              <a:rPr lang="en-US" altLang="en-US" sz="2400" b="1">
                <a:sym typeface="+mn-ea"/>
              </a:rPr>
              <a:t>дом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на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дереве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стоит</a:t>
            </a:r>
            <a:r>
              <a:rPr lang="en-US" altLang="ru-RU" sz="2400" b="1">
                <a:sym typeface="+mn-ea"/>
              </a:rPr>
              <a:t>,</a:t>
            </a:r>
            <a:endParaRPr lang="en-US" altLang="ru-RU" sz="2400" b="1"/>
          </a:p>
          <a:p>
            <a:r>
              <a:rPr lang="en-US" altLang="en-US" sz="2400" b="1">
                <a:sym typeface="+mn-ea"/>
              </a:rPr>
              <a:t>В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доме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том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давно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жила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очень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умная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Сова</a:t>
            </a:r>
            <a:r>
              <a:rPr lang="en-US" altLang="ru-RU" sz="2400" b="1">
                <a:sym typeface="+mn-ea"/>
              </a:rPr>
              <a:t>, </a:t>
            </a:r>
            <a:endParaRPr lang="en-US" altLang="ru-RU" sz="2400" b="1"/>
          </a:p>
          <a:p>
            <a:r>
              <a:rPr lang="en-US" altLang="en-US" sz="2400" b="1">
                <a:sym typeface="+mn-ea"/>
              </a:rPr>
              <a:t>Возле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домика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сидела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и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головушкой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вертела</a:t>
            </a:r>
            <a:r>
              <a:rPr lang="en-US" altLang="ru-RU" sz="2400" b="1">
                <a:sym typeface="+mn-ea"/>
              </a:rPr>
              <a:t>.</a:t>
            </a:r>
            <a:endParaRPr lang="en-US" altLang="ru-RU" sz="2400" b="1"/>
          </a:p>
          <a:p>
            <a:r>
              <a:rPr lang="en-US" altLang="en-US" sz="2400" b="1">
                <a:sym typeface="+mn-ea"/>
              </a:rPr>
              <a:t>Часто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звери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подходили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и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советы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всё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просили</a:t>
            </a:r>
            <a:r>
              <a:rPr lang="en-US" altLang="ru-RU" sz="2400" b="1">
                <a:sym typeface="+mn-ea"/>
              </a:rPr>
              <a:t>.</a:t>
            </a:r>
            <a:endParaRPr lang="en-US" altLang="ru-RU" sz="2400" b="1"/>
          </a:p>
          <a:p>
            <a:r>
              <a:rPr lang="en-US" altLang="en-US" sz="2400" b="1">
                <a:sym typeface="+mn-ea"/>
              </a:rPr>
              <a:t>Спрашивали</a:t>
            </a:r>
            <a:r>
              <a:rPr lang="en-US" altLang="ru-RU" sz="2400" b="1">
                <a:sym typeface="+mn-ea"/>
              </a:rPr>
              <a:t>: </a:t>
            </a:r>
            <a:r>
              <a:rPr lang="en-US" altLang="en-US" sz="2400" b="1">
                <a:sym typeface="+mn-ea"/>
              </a:rPr>
              <a:t>«А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что</a:t>
            </a:r>
            <a:r>
              <a:rPr lang="en-US" altLang="ru-RU" sz="2400" b="1">
                <a:sym typeface="+mn-ea"/>
              </a:rPr>
              <a:t>? </a:t>
            </a:r>
            <a:r>
              <a:rPr lang="en-US" altLang="en-US" sz="2400" b="1">
                <a:sym typeface="+mn-ea"/>
              </a:rPr>
              <a:t>Да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как</a:t>
            </a:r>
            <a:r>
              <a:rPr lang="en-US" altLang="ru-RU" sz="2400" b="1">
                <a:sym typeface="+mn-ea"/>
              </a:rPr>
              <a:t>?</a:t>
            </a:r>
            <a:r>
              <a:rPr lang="en-US" altLang="en-US" sz="2400" b="1">
                <a:sym typeface="+mn-ea"/>
              </a:rPr>
              <a:t>»</a:t>
            </a:r>
            <a:r>
              <a:rPr lang="en-US" altLang="ru-RU" sz="2400" b="1">
                <a:sym typeface="+mn-ea"/>
              </a:rPr>
              <a:t>, </a:t>
            </a:r>
            <a:r>
              <a:rPr lang="en-US" altLang="en-US" sz="2400" b="1">
                <a:sym typeface="+mn-ea"/>
              </a:rPr>
              <a:t>а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она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на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всё</a:t>
            </a:r>
            <a:r>
              <a:rPr lang="en-US" altLang="ru-RU" sz="2400" b="1">
                <a:sym typeface="+mn-ea"/>
              </a:rPr>
              <a:t> - </a:t>
            </a:r>
            <a:r>
              <a:rPr lang="en-US" altLang="en-US" sz="2400" b="1">
                <a:sym typeface="+mn-ea"/>
              </a:rPr>
              <a:t>мастак</a:t>
            </a:r>
            <a:r>
              <a:rPr lang="en-US" altLang="ru-RU" sz="2400" b="1">
                <a:sym typeface="+mn-ea"/>
              </a:rPr>
              <a:t>.</a:t>
            </a:r>
            <a:endParaRPr lang="en-US" altLang="ru-RU" sz="2400" b="1"/>
          </a:p>
          <a:p>
            <a:r>
              <a:rPr lang="en-US" altLang="en-US" sz="2400" b="1">
                <a:sym typeface="+mn-ea"/>
              </a:rPr>
              <a:t>Всем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советы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раздавала</a:t>
            </a:r>
            <a:r>
              <a:rPr lang="en-US" altLang="ru-RU" sz="2400" b="1">
                <a:sym typeface="+mn-ea"/>
              </a:rPr>
              <a:t>, </a:t>
            </a:r>
            <a:r>
              <a:rPr lang="en-US" altLang="en-US" sz="2400" b="1">
                <a:sym typeface="+mn-ea"/>
              </a:rPr>
              <a:t>часто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в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гости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созывала</a:t>
            </a:r>
            <a:r>
              <a:rPr lang="en-US" altLang="ru-RU" sz="2400" b="1">
                <a:sym typeface="+mn-ea"/>
              </a:rPr>
              <a:t>.</a:t>
            </a:r>
            <a:endParaRPr lang="en-US" altLang="ru-RU" sz="2400" b="1"/>
          </a:p>
          <a:p>
            <a:r>
              <a:rPr lang="en-US" altLang="en-US" sz="2400" b="1">
                <a:sym typeface="+mn-ea"/>
              </a:rPr>
              <a:t>Вот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и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в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этот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день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Сова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встретит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праздник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не</a:t>
            </a:r>
            <a:r>
              <a:rPr lang="en-US" altLang="ru-RU" sz="2400" b="1"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одна</a:t>
            </a:r>
            <a:r>
              <a:rPr lang="en-US" altLang="ru-RU" sz="2400" b="1">
                <a:sym typeface="+mn-ea"/>
              </a:rPr>
              <a:t>.</a:t>
            </a:r>
            <a:endParaRPr lang="en-US" altLang="ru-RU" sz="2400" b="1"/>
          </a:p>
          <a:p>
            <a:endParaRPr lang="en-US" altLang="ru-RU" sz="2400" b="1"/>
          </a:p>
        </p:txBody>
      </p:sp>
      <p:pic>
        <p:nvPicPr>
          <p:cNvPr id="20" name="Изображение 19"/>
          <p:cNvPicPr/>
          <p:nvPr/>
        </p:nvPicPr>
        <p:blipFill>
          <a:blip r:embed="rId2"/>
          <a:stretch>
            <a:fillRect/>
          </a:stretch>
        </p:blipFill>
        <p:spPr>
          <a:xfrm>
            <a:off x="929640" y="1600835"/>
            <a:ext cx="1397635" cy="1505585"/>
          </a:xfrm>
          <a:prstGeom prst="rect">
            <a:avLst/>
          </a:prstGeom>
        </p:spPr>
      </p:pic>
      <p:pic>
        <p:nvPicPr>
          <p:cNvPr id="30" name="Изображение 29"/>
          <p:cNvPicPr/>
          <p:nvPr/>
        </p:nvPicPr>
        <p:blipFill>
          <a:blip r:embed="rId3"/>
          <a:stretch>
            <a:fillRect/>
          </a:stretch>
        </p:blipFill>
        <p:spPr>
          <a:xfrm>
            <a:off x="10858342" y="3472418"/>
            <a:ext cx="1333500" cy="1280795"/>
          </a:xfrm>
          <a:prstGeom prst="rect">
            <a:avLst/>
          </a:prstGeom>
        </p:spPr>
      </p:pic>
      <p:pic>
        <p:nvPicPr>
          <p:cNvPr id="14" name="Изображение 13"/>
          <p:cNvPicPr/>
          <p:nvPr/>
        </p:nvPicPr>
        <p:blipFill>
          <a:blip r:embed="rId4"/>
          <a:stretch>
            <a:fillRect/>
          </a:stretch>
        </p:blipFill>
        <p:spPr>
          <a:xfrm>
            <a:off x="-158432" y="5199068"/>
            <a:ext cx="1087755" cy="1372870"/>
          </a:xfrm>
          <a:prstGeom prst="rect">
            <a:avLst/>
          </a:prstGeom>
        </p:spPr>
      </p:pic>
      <p:pic>
        <p:nvPicPr>
          <p:cNvPr id="18" name="Изображение 17"/>
          <p:cNvPicPr/>
          <p:nvPr/>
        </p:nvPicPr>
        <p:blipFill>
          <a:blip r:embed="rId5"/>
          <a:stretch>
            <a:fillRect/>
          </a:stretch>
        </p:blipFill>
        <p:spPr>
          <a:xfrm>
            <a:off x="2170430" y="3320415"/>
            <a:ext cx="2287905" cy="1718310"/>
          </a:xfrm>
          <a:prstGeom prst="rect">
            <a:avLst/>
          </a:prstGeom>
        </p:spPr>
      </p:pic>
      <p:pic>
        <p:nvPicPr>
          <p:cNvPr id="38" name="Изображение 37"/>
          <p:cNvPicPr/>
          <p:nvPr/>
        </p:nvPicPr>
        <p:blipFill>
          <a:blip r:embed="rId6"/>
          <a:stretch>
            <a:fillRect/>
          </a:stretch>
        </p:blipFill>
        <p:spPr>
          <a:xfrm>
            <a:off x="11115675" y="327660"/>
            <a:ext cx="1076325" cy="2020570"/>
          </a:xfrm>
          <a:prstGeom prst="rect">
            <a:avLst/>
          </a:prstGeom>
        </p:spPr>
      </p:pic>
      <p:pic>
        <p:nvPicPr>
          <p:cNvPr id="15" name="Изображение 14"/>
          <p:cNvPicPr/>
          <p:nvPr/>
        </p:nvPicPr>
        <p:blipFill>
          <a:blip r:embed="rId7"/>
          <a:stretch>
            <a:fillRect/>
          </a:stretch>
        </p:blipFill>
        <p:spPr>
          <a:xfrm>
            <a:off x="929957" y="4652130"/>
            <a:ext cx="1805940" cy="1009015"/>
          </a:xfrm>
          <a:prstGeom prst="rect">
            <a:avLst/>
          </a:prstGeom>
        </p:spPr>
      </p:pic>
      <p:pic>
        <p:nvPicPr>
          <p:cNvPr id="29" name="Изображение 28"/>
          <p:cNvPicPr/>
          <p:nvPr/>
        </p:nvPicPr>
        <p:blipFill>
          <a:blip r:embed="rId8"/>
          <a:stretch>
            <a:fillRect/>
          </a:stretch>
        </p:blipFill>
        <p:spPr>
          <a:xfrm>
            <a:off x="3056256" y="2067559"/>
            <a:ext cx="1250950" cy="1313815"/>
          </a:xfrm>
          <a:prstGeom prst="rect">
            <a:avLst/>
          </a:prstGeom>
        </p:spPr>
      </p:pic>
      <p:pic>
        <p:nvPicPr>
          <p:cNvPr id="35" name="Изображение 34"/>
          <p:cNvPicPr/>
          <p:nvPr/>
        </p:nvPicPr>
        <p:blipFill>
          <a:blip r:embed="rId9"/>
          <a:stretch>
            <a:fillRect/>
          </a:stretch>
        </p:blipFill>
        <p:spPr>
          <a:xfrm>
            <a:off x="11115991" y="5877201"/>
            <a:ext cx="961390" cy="695960"/>
          </a:xfrm>
          <a:prstGeom prst="rect">
            <a:avLst/>
          </a:prstGeom>
        </p:spPr>
      </p:pic>
      <p:pic>
        <p:nvPicPr>
          <p:cNvPr id="5" name="Изображение 4"/>
          <p:cNvPicPr/>
          <p:nvPr/>
        </p:nvPicPr>
        <p:blipFill>
          <a:blip r:embed="rId10"/>
          <a:stretch>
            <a:fillRect/>
          </a:stretch>
        </p:blipFill>
        <p:spPr>
          <a:xfrm rot="360000">
            <a:off x="723265" y="4851400"/>
            <a:ext cx="3938905" cy="2338705"/>
          </a:xfrm>
          <a:prstGeom prst="rect">
            <a:avLst/>
          </a:prstGeom>
        </p:spPr>
      </p:pic>
      <p:pic>
        <p:nvPicPr>
          <p:cNvPr id="37" name="Замещающее содержимое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64135"/>
            <a:ext cx="1965325" cy="1148715"/>
          </a:xfrm>
          <a:prstGeom prst="rect">
            <a:avLst/>
          </a:prstGeom>
        </p:spPr>
      </p:pic>
      <p:pic>
        <p:nvPicPr>
          <p:cNvPr id="7" name="Замещающее содержимое 12"/>
          <p:cNvPicPr>
            <a:picLocks noGrp="1"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44780" y="3009900"/>
            <a:ext cx="2292985" cy="1750060"/>
          </a:xfrm>
          <a:prstGeom prst="rect">
            <a:avLst/>
          </a:prstGeom>
        </p:spPr>
      </p:pic>
      <p:pic>
        <p:nvPicPr>
          <p:cNvPr id="10" name="Замещающее содержимое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19300" y="238125"/>
            <a:ext cx="1965325" cy="1148715"/>
          </a:xfrm>
          <a:prstGeom prst="rect">
            <a:avLst/>
          </a:prstGeom>
        </p:spPr>
      </p:pic>
      <p:pic>
        <p:nvPicPr>
          <p:cNvPr id="11" name="Замещающее содержимое 10"/>
          <p:cNvPicPr>
            <a:picLocks noGrp="1" noChangeAspect="1"/>
          </p:cNvPicPr>
          <p:nvPr>
            <p:ph sz="half" idx="2"/>
          </p:nvPr>
        </p:nvPicPr>
        <p:blipFill>
          <a:blip r:embed="rId13"/>
          <a:stretch>
            <a:fillRect/>
          </a:stretch>
        </p:blipFill>
        <p:spPr>
          <a:xfrm>
            <a:off x="-144780" y="-173990"/>
            <a:ext cx="3494405" cy="349440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/>
          <a:srcRect l="41689" t="71152" r="44746" b="12884"/>
          <a:stretch>
            <a:fillRect/>
          </a:stretch>
        </p:blipFill>
        <p:spPr bwMode="auto">
          <a:xfrm>
            <a:off x="5221506" y="51854"/>
            <a:ext cx="5222474" cy="4280342"/>
          </a:xfrm>
          <a:prstGeom prst="rect">
            <a:avLst/>
          </a:prstGeom>
          <a:ln>
            <a:noFill/>
          </a:ln>
        </p:spPr>
      </p:pic>
      <p:pic>
        <p:nvPicPr>
          <p:cNvPr id="20" name="Изображение 19"/>
          <p:cNvPicPr/>
          <p:nvPr/>
        </p:nvPicPr>
        <p:blipFill>
          <a:blip r:embed="rId3"/>
          <a:stretch>
            <a:fillRect/>
          </a:stretch>
        </p:blipFill>
        <p:spPr>
          <a:xfrm>
            <a:off x="211" y="700405"/>
            <a:ext cx="3954780" cy="3941445"/>
          </a:xfrm>
          <a:prstGeom prst="rect">
            <a:avLst/>
          </a:prstGeom>
        </p:spPr>
      </p:pic>
      <p:sp>
        <p:nvSpPr>
          <p:cNvPr id="8" name="Заголовок 1"/>
          <p:cNvSpPr txBox="1"/>
          <p:nvPr/>
        </p:nvSpPr>
        <p:spPr>
          <a:xfrm>
            <a:off x="332546" y="-62909"/>
            <a:ext cx="3429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 b="1" dirty="0" smtClean="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ПРОВЕРКА</a:t>
            </a:r>
            <a:endParaRPr lang="ru-RU" altLang="en-US" b="1" dirty="0">
              <a:solidFill>
                <a:srgbClr val="FF0000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9" name="Заголовок 1"/>
          <p:cNvSpPr txBox="1"/>
          <p:nvPr/>
        </p:nvSpPr>
        <p:spPr>
          <a:xfrm>
            <a:off x="32930" y="4332879"/>
            <a:ext cx="3429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 b="1" dirty="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(</a:t>
            </a:r>
            <a:r>
              <a:rPr lang="ru-RU" altLang="en-US" b="1" dirty="0" smtClean="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90 + 50)</a:t>
            </a:r>
            <a:endParaRPr lang="ru-RU" altLang="en-US" b="1" dirty="0">
              <a:solidFill>
                <a:srgbClr val="FF0000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1" name="Заголовок 1"/>
          <p:cNvSpPr txBox="1"/>
          <p:nvPr/>
        </p:nvSpPr>
        <p:spPr>
          <a:xfrm>
            <a:off x="2272395" y="4298396"/>
            <a:ext cx="392052" cy="1014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 sz="72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ru-RU" altLang="en-US" sz="72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Заголовок 1"/>
          <p:cNvSpPr txBox="1"/>
          <p:nvPr/>
        </p:nvSpPr>
        <p:spPr>
          <a:xfrm>
            <a:off x="2587475" y="4298396"/>
            <a:ext cx="635290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 b="1" dirty="0" smtClean="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2 = 280 см = 2 м 8 </a:t>
            </a:r>
            <a:r>
              <a:rPr lang="ru-RU" altLang="en-US" b="1" dirty="0" err="1" smtClean="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дм</a:t>
            </a:r>
            <a:endParaRPr lang="ru-RU" altLang="en-US" b="1" dirty="0">
              <a:solidFill>
                <a:srgbClr val="FF0000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219710" y="5654040"/>
            <a:ext cx="63207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4400" b="1">
                <a:solidFill>
                  <a:srgbClr val="FF0000"/>
                </a:solidFill>
              </a:rPr>
              <a:t>90 + 90 + 50 + 50 = 280 см</a:t>
            </a:r>
          </a:p>
        </p:txBody>
      </p:sp>
      <p:pic>
        <p:nvPicPr>
          <p:cNvPr id="6" name="Изображение 5"/>
          <p:cNvPicPr/>
          <p:nvPr/>
        </p:nvPicPr>
        <p:blipFill>
          <a:blip r:embed="rId4"/>
          <a:stretch>
            <a:fillRect/>
          </a:stretch>
        </p:blipFill>
        <p:spPr>
          <a:xfrm>
            <a:off x="1055899" y="1111129"/>
            <a:ext cx="1843405" cy="1024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0040" y="1069974"/>
            <a:ext cx="7696669" cy="2964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charset="0"/>
                <a:ea typeface="Calibri" panose="020F0502020204030204" charset="0"/>
                <a:cs typeface="Times New Roman" panose="02020603050405020304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charset="0"/>
                <a:ea typeface="Calibri" panose="020F0502020204030204" charset="0"/>
                <a:cs typeface="Times New Roman" panose="02020603050405020304" charset="0"/>
              </a:rPr>
              <a:t>Умная Сова приготовила  специальное угощение своим друзьям: Ёжику, Белочке, Лисичке и </a:t>
            </a:r>
            <a:r>
              <a:rPr lang="ru-RU" sz="2400" b="1" dirty="0" smtClean="0">
                <a:latin typeface="Times New Roman" panose="02020603050405020304" charset="0"/>
                <a:ea typeface="Calibri" panose="020F0502020204030204" charset="0"/>
                <a:cs typeface="Times New Roman" panose="02020603050405020304" charset="0"/>
              </a:rPr>
              <a:t>Медвежонку</a:t>
            </a:r>
            <a:r>
              <a:rPr lang="ru-RU" sz="2400" b="1" dirty="0">
                <a:latin typeface="Times New Roman" panose="02020603050405020304" charset="0"/>
                <a:ea typeface="Calibri" panose="020F0502020204030204" charset="0"/>
                <a:cs typeface="Times New Roman" panose="02020603050405020304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charset="0"/>
                <a:ea typeface="Calibri" panose="020F0502020204030204" charset="0"/>
                <a:cs typeface="Times New Roman" panose="02020603050405020304" charset="0"/>
              </a:rPr>
              <a:t>Сколько угощений надо приготовить Умной Сове, чтобы каждому из гостей досталось поровну и не осталось лишнего угощения</a:t>
            </a:r>
            <a:r>
              <a:rPr lang="ru-RU" sz="2400" b="1" dirty="0" smtClean="0">
                <a:latin typeface="Times New Roman" panose="02020603050405020304" charset="0"/>
                <a:ea typeface="Calibri" panose="020F0502020204030204" charset="0"/>
                <a:cs typeface="Times New Roman" panose="02020603050405020304" charset="0"/>
              </a:rPr>
              <a:t>? </a:t>
            </a:r>
            <a:endParaRPr lang="ru-RU" sz="2400" b="1" dirty="0">
              <a:latin typeface="Times New Roman" panose="02020603050405020304" charset="0"/>
              <a:ea typeface="Calibri" panose="020F0502020204030204" charset="0"/>
              <a:cs typeface="Times New Roman" panose="0202060305040502030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6247" y="4008534"/>
          <a:ext cx="11648661" cy="25135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118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118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18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130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480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А</a:t>
                      </a:r>
                      <a:endParaRPr lang="ru-RU" sz="1100">
                        <a:effectLst/>
                        <a:latin typeface="Calibri" panose="020F0502020204030204" charset="0"/>
                        <a:ea typeface="Calibri" panose="020F05020202040302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Б</a:t>
                      </a:r>
                      <a:endParaRPr lang="ru-RU" sz="1100" dirty="0">
                        <a:effectLst/>
                        <a:latin typeface="Calibri" panose="020F0502020204030204" charset="0"/>
                        <a:ea typeface="Calibri" panose="020F05020202040302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</a:t>
                      </a:r>
                      <a:endParaRPr lang="ru-RU" sz="1100">
                        <a:effectLst/>
                        <a:latin typeface="Calibri" panose="020F0502020204030204" charset="0"/>
                        <a:ea typeface="Calibri" panose="020F05020202040302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Г</a:t>
                      </a:r>
                      <a:endParaRPr lang="ru-RU" sz="1100" dirty="0">
                        <a:effectLst/>
                        <a:latin typeface="Calibri" panose="020F0502020204030204" charset="0"/>
                        <a:ea typeface="Calibri" panose="020F05020202040302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80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20 орехов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35 ягод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 </a:t>
                      </a:r>
                      <a:endParaRPr lang="ru-RU" sz="3200" dirty="0">
                        <a:effectLst/>
                        <a:latin typeface="Calibri" panose="020F0502020204030204" charset="0"/>
                        <a:ea typeface="Calibri" panose="020F05020202040302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24 ореха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12 ягод</a:t>
                      </a:r>
                      <a:endParaRPr lang="ru-RU" sz="3200" dirty="0">
                        <a:effectLst/>
                        <a:latin typeface="Calibri" panose="020F0502020204030204" charset="0"/>
                        <a:ea typeface="Calibri" panose="020F05020202040302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8 орехов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14 ягод</a:t>
                      </a:r>
                      <a:endParaRPr lang="ru-RU" sz="3200">
                        <a:effectLst/>
                        <a:latin typeface="Calibri" panose="020F0502020204030204" charset="0"/>
                        <a:ea typeface="Calibri" panose="020F05020202040302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26 орехов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16 ягод</a:t>
                      </a:r>
                      <a:endParaRPr lang="ru-RU" sz="3200" dirty="0">
                        <a:effectLst/>
                        <a:latin typeface="Calibri" panose="020F0502020204030204" charset="0"/>
                        <a:ea typeface="Calibri" panose="020F05020202040302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/>
        </p:nvSpPr>
        <p:spPr>
          <a:xfrm>
            <a:off x="1855152" y="-2555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 u="sng" dirty="0">
                <a:latin typeface="Times New Roman" panose="02020603050405020304" charset="0"/>
                <a:cs typeface="Times New Roman" panose="02020603050405020304" charset="0"/>
              </a:rPr>
              <a:t>Математическая грамотность</a:t>
            </a:r>
          </a:p>
        </p:txBody>
      </p:sp>
      <p:pic>
        <p:nvPicPr>
          <p:cNvPr id="20" name="Изображение 19"/>
          <p:cNvPicPr/>
          <p:nvPr/>
        </p:nvPicPr>
        <p:blipFill>
          <a:blip r:embed="rId2"/>
          <a:stretch>
            <a:fillRect/>
          </a:stretch>
        </p:blipFill>
        <p:spPr>
          <a:xfrm>
            <a:off x="9048115" y="1003300"/>
            <a:ext cx="2739390" cy="3004820"/>
          </a:xfrm>
          <a:prstGeom prst="rect">
            <a:avLst/>
          </a:prstGeom>
        </p:spPr>
      </p:pic>
      <p:pic>
        <p:nvPicPr>
          <p:cNvPr id="10" name="Изображение 9"/>
          <p:cNvPicPr/>
          <p:nvPr/>
        </p:nvPicPr>
        <p:blipFill>
          <a:blip r:embed="rId3"/>
          <a:stretch>
            <a:fillRect/>
          </a:stretch>
        </p:blipFill>
        <p:spPr>
          <a:xfrm>
            <a:off x="9628505" y="1307465"/>
            <a:ext cx="1579245" cy="86741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6247" y="865554"/>
            <a:ext cx="25356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en-US" sz="3600" b="1" dirty="0" smtClean="0">
                <a:solidFill>
                  <a:srgbClr val="FF0000"/>
                </a:solidFill>
              </a:rPr>
              <a:t>2 </a:t>
            </a:r>
            <a:r>
              <a:rPr lang="ru-RU" altLang="en-US" sz="3600" b="1" dirty="0">
                <a:solidFill>
                  <a:srgbClr val="FF0000"/>
                </a:solidFill>
              </a:rPr>
              <a:t>ЗАДАНИЕ 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8" name="Изображение 33"/>
          <p:cNvPicPr/>
          <p:nvPr/>
        </p:nvPicPr>
        <p:blipFill>
          <a:blip r:embed="rId4"/>
          <a:stretch>
            <a:fillRect/>
          </a:stretch>
        </p:blipFill>
        <p:spPr>
          <a:xfrm>
            <a:off x="9697567" y="-305628"/>
            <a:ext cx="2095950" cy="1578192"/>
          </a:xfrm>
          <a:prstGeom prst="rect">
            <a:avLst/>
          </a:prstGeom>
        </p:spPr>
      </p:pic>
      <p:pic>
        <p:nvPicPr>
          <p:cNvPr id="9" name="Изображение 34"/>
          <p:cNvPicPr/>
          <p:nvPr/>
        </p:nvPicPr>
        <p:blipFill>
          <a:blip r:embed="rId5"/>
          <a:stretch>
            <a:fillRect/>
          </a:stretch>
        </p:blipFill>
        <p:spPr>
          <a:xfrm>
            <a:off x="10973518" y="3202988"/>
            <a:ext cx="961390" cy="695960"/>
          </a:xfrm>
          <a:prstGeom prst="rect">
            <a:avLst/>
          </a:prstGeom>
        </p:spPr>
      </p:pic>
      <p:pic>
        <p:nvPicPr>
          <p:cNvPr id="11" name="Изображение 28"/>
          <p:cNvPicPr/>
          <p:nvPr/>
        </p:nvPicPr>
        <p:blipFill>
          <a:blip r:embed="rId6"/>
          <a:stretch>
            <a:fillRect/>
          </a:stretch>
        </p:blipFill>
        <p:spPr>
          <a:xfrm>
            <a:off x="7642477" y="933498"/>
            <a:ext cx="1534160" cy="2617470"/>
          </a:xfrm>
          <a:prstGeom prst="rect">
            <a:avLst/>
          </a:prstGeom>
        </p:spPr>
      </p:pic>
      <p:pic>
        <p:nvPicPr>
          <p:cNvPr id="12" name="Изображение 37"/>
          <p:cNvPicPr/>
          <p:nvPr/>
        </p:nvPicPr>
        <p:blipFill>
          <a:blip r:embed="rId7"/>
          <a:stretch>
            <a:fillRect/>
          </a:stretch>
        </p:blipFill>
        <p:spPr>
          <a:xfrm>
            <a:off x="11306492" y="1279744"/>
            <a:ext cx="877570" cy="972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3479896"/>
          <a:ext cx="11648661" cy="25135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118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118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18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130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480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А</a:t>
                      </a:r>
                      <a:endParaRPr lang="ru-RU" sz="1100">
                        <a:effectLst/>
                        <a:latin typeface="Calibri" panose="020F0502020204030204" charset="0"/>
                        <a:ea typeface="Calibri" panose="020F05020202040302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Б</a:t>
                      </a:r>
                      <a:endParaRPr lang="ru-RU" sz="1100" dirty="0">
                        <a:effectLst/>
                        <a:latin typeface="Calibri" panose="020F0502020204030204" charset="0"/>
                        <a:ea typeface="Calibri" panose="020F05020202040302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</a:t>
                      </a:r>
                      <a:endParaRPr lang="ru-RU" sz="1100" dirty="0">
                        <a:effectLst/>
                        <a:latin typeface="Calibri" panose="020F0502020204030204" charset="0"/>
                        <a:ea typeface="Calibri" panose="020F05020202040302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Г</a:t>
                      </a:r>
                      <a:endParaRPr lang="ru-RU" sz="1100">
                        <a:effectLst/>
                        <a:latin typeface="Calibri" panose="020F0502020204030204" charset="0"/>
                        <a:ea typeface="Calibri" panose="020F05020202040302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80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20 орехов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35 ягод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 </a:t>
                      </a:r>
                      <a:endParaRPr lang="ru-RU" sz="3200" dirty="0">
                        <a:effectLst/>
                        <a:latin typeface="Calibri" panose="020F0502020204030204" charset="0"/>
                        <a:ea typeface="Calibri" panose="020F05020202040302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24 ореха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12 ягод</a:t>
                      </a:r>
                      <a:endParaRPr lang="ru-RU" sz="3200" dirty="0">
                        <a:effectLst/>
                        <a:latin typeface="Calibri" panose="020F0502020204030204" charset="0"/>
                        <a:ea typeface="Calibri" panose="020F05020202040302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8 орехов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14 ягод</a:t>
                      </a:r>
                      <a:endParaRPr lang="ru-RU" sz="3200">
                        <a:effectLst/>
                        <a:latin typeface="Calibri" panose="020F0502020204030204" charset="0"/>
                        <a:ea typeface="Calibri" panose="020F05020202040302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26 орехов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16 ягод</a:t>
                      </a:r>
                      <a:endParaRPr lang="ru-RU" sz="3200" dirty="0">
                        <a:effectLst/>
                        <a:latin typeface="Calibri" panose="020F0502020204030204" charset="0"/>
                        <a:ea typeface="Calibri" panose="020F05020202040302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0" name="Изображение 19"/>
          <p:cNvPicPr/>
          <p:nvPr/>
        </p:nvPicPr>
        <p:blipFill>
          <a:blip r:embed="rId2"/>
          <a:stretch>
            <a:fillRect/>
          </a:stretch>
        </p:blipFill>
        <p:spPr>
          <a:xfrm>
            <a:off x="9452610" y="0"/>
            <a:ext cx="2739390" cy="3004820"/>
          </a:xfrm>
          <a:prstGeom prst="rect">
            <a:avLst/>
          </a:prstGeom>
        </p:spPr>
      </p:pic>
      <p:pic>
        <p:nvPicPr>
          <p:cNvPr id="10" name="Изображение 9"/>
          <p:cNvPicPr/>
          <p:nvPr/>
        </p:nvPicPr>
        <p:blipFill>
          <a:blip r:embed="rId3"/>
          <a:stretch>
            <a:fillRect/>
          </a:stretch>
        </p:blipFill>
        <p:spPr>
          <a:xfrm>
            <a:off x="9971943" y="340518"/>
            <a:ext cx="1579245" cy="867410"/>
          </a:xfrm>
          <a:prstGeom prst="rect">
            <a:avLst/>
          </a:prstGeom>
        </p:spPr>
      </p:pic>
      <p:sp>
        <p:nvSpPr>
          <p:cNvPr id="9" name="Заголовок 1"/>
          <p:cNvSpPr txBox="1"/>
          <p:nvPr/>
        </p:nvSpPr>
        <p:spPr>
          <a:xfrm rot="10800000">
            <a:off x="4499098" y="1521813"/>
            <a:ext cx="1120760" cy="105117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30000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^</a:t>
            </a:r>
            <a:endParaRPr lang="ru-RU" altLang="en-US" sz="300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Заголовок 1"/>
          <p:cNvSpPr txBox="1"/>
          <p:nvPr/>
        </p:nvSpPr>
        <p:spPr>
          <a:xfrm>
            <a:off x="461133" y="340518"/>
            <a:ext cx="3429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ПРОВЕРКА</a:t>
            </a:r>
            <a:endParaRPr lang="ru-RU" altLang="en-US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53940" y="822960"/>
            <a:ext cx="6751320" cy="248793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Умной Сове подарили  подарки в разных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упаковках. Она любила порядок и  хотела расставить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их на две полки. Помоги Сове разделить их на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2 группы правильно.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Выбери правильную формулировку.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solidFill>
                <a:srgbClr val="FF0000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b="1" dirty="0">
              <a:latin typeface="Times New Roman" panose="02020603050405020304" charset="0"/>
              <a:ea typeface="Calibri" panose="020F0502020204030204" charset="0"/>
              <a:cs typeface="Times New Roman" panose="020206030504050203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latin typeface="Times New Roman" panose="02020603050405020304" charset="0"/>
                <a:ea typeface="Calibri" panose="020F0502020204030204" charset="0"/>
                <a:cs typeface="Times New Roman" panose="02020603050405020304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04900" y="5029200"/>
            <a:ext cx="7066915" cy="851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b="1" dirty="0">
              <a:latin typeface="Times New Roman" panose="02020603050405020304" charset="0"/>
              <a:ea typeface="Calibri" panose="020F0502020204030204" charset="0"/>
              <a:cs typeface="Times New Roman" panose="0202060305040502030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b="1" dirty="0">
              <a:latin typeface="Times New Roman" panose="02020603050405020304" charset="0"/>
              <a:ea typeface="Calibri" panose="020F0502020204030204" charset="0"/>
              <a:cs typeface="Times New Roman" panose="02020603050405020304" charset="0"/>
            </a:endParaRPr>
          </a:p>
        </p:txBody>
      </p:sp>
      <p:pic>
        <p:nvPicPr>
          <p:cNvPr id="20" name="Изображение 19"/>
          <p:cNvPicPr/>
          <p:nvPr/>
        </p:nvPicPr>
        <p:blipFill>
          <a:blip r:embed="rId2"/>
          <a:stretch>
            <a:fillRect/>
          </a:stretch>
        </p:blipFill>
        <p:spPr>
          <a:xfrm>
            <a:off x="2474277" y="4963912"/>
            <a:ext cx="1699895" cy="1985645"/>
          </a:xfrm>
          <a:prstGeom prst="rect">
            <a:avLst/>
          </a:prstGeom>
        </p:spPr>
      </p:pic>
      <p:sp>
        <p:nvSpPr>
          <p:cNvPr id="10" name="Заголовок 1"/>
          <p:cNvSpPr>
            <a:spLocks noGrp="1"/>
          </p:cNvSpPr>
          <p:nvPr/>
        </p:nvSpPr>
        <p:spPr>
          <a:xfrm>
            <a:off x="3896360" y="-302991"/>
            <a:ext cx="8669020" cy="146558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 u="sng" dirty="0">
                <a:latin typeface="Calibri" panose="020F0502020204030204" charset="0"/>
                <a:cs typeface="Calibri" panose="020F0502020204030204" charset="0"/>
              </a:rPr>
              <a:t>Математическая грамотность.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42775" y="65027"/>
            <a:ext cx="250825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en-US" sz="3600" b="1" dirty="0" smtClean="0">
                <a:solidFill>
                  <a:srgbClr val="FF0000"/>
                </a:solidFill>
              </a:rPr>
              <a:t>3 ЗАДАНИЕ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31859" y="3311198"/>
            <a:ext cx="6094413" cy="3690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1. </a:t>
            </a:r>
            <a:r>
              <a:rPr lang="ru-RU" sz="24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Разделить на геометрические тела, у которых </a:t>
            </a:r>
            <a:r>
              <a:rPr lang="ru-RU" sz="24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 основание круглое и у котрых основание с углами.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2. </a:t>
            </a:r>
            <a:r>
              <a:rPr lang="ru-RU" sz="24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Разделить на синие и зеленые геометрические тела.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3. Объемные геометрические тела  и плоские фигуры.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charset="0"/>
                <a:ea typeface="Calibri" panose="020F0502020204030204" charset="0"/>
                <a:cs typeface="Times New Roman" panose="02020603050405020304" charset="0"/>
              </a:rPr>
              <a:t>Какой вариант верный?</a:t>
            </a:r>
          </a:p>
        </p:txBody>
      </p:sp>
      <p:pic>
        <p:nvPicPr>
          <p:cNvPr id="12" name="Изображение 11"/>
          <p:cNvPicPr/>
          <p:nvPr/>
        </p:nvPicPr>
        <p:blipFill>
          <a:blip r:embed="rId3"/>
          <a:stretch>
            <a:fillRect/>
          </a:stretch>
        </p:blipFill>
        <p:spPr>
          <a:xfrm>
            <a:off x="3311525" y="4963795"/>
            <a:ext cx="1770380" cy="1894205"/>
          </a:xfrm>
          <a:prstGeom prst="rect">
            <a:avLst/>
          </a:prstGeom>
        </p:spPr>
      </p:pic>
      <p:pic>
        <p:nvPicPr>
          <p:cNvPr id="7" name="Изображение 6"/>
          <p:cNvPicPr/>
          <p:nvPr/>
        </p:nvPicPr>
        <p:blipFill>
          <a:blip r:embed="rId4"/>
          <a:srcRect t="38490"/>
          <a:stretch>
            <a:fillRect/>
          </a:stretch>
        </p:blipFill>
        <p:spPr>
          <a:xfrm>
            <a:off x="0" y="5446395"/>
            <a:ext cx="3137535" cy="838200"/>
          </a:xfrm>
          <a:prstGeom prst="rect">
            <a:avLst/>
          </a:prstGeom>
        </p:spPr>
      </p:pic>
      <p:pic>
        <p:nvPicPr>
          <p:cNvPr id="23" name="Изображение 22"/>
          <p:cNvPicPr/>
          <p:nvPr/>
        </p:nvPicPr>
        <p:blipFill>
          <a:blip r:embed="rId5"/>
          <a:stretch>
            <a:fillRect/>
          </a:stretch>
        </p:blipFill>
        <p:spPr>
          <a:xfrm>
            <a:off x="-33020" y="711200"/>
            <a:ext cx="2506980" cy="2353945"/>
          </a:xfrm>
          <a:prstGeom prst="rect">
            <a:avLst/>
          </a:prstGeom>
        </p:spPr>
      </p:pic>
      <p:pic>
        <p:nvPicPr>
          <p:cNvPr id="15" name="Изображение 14"/>
          <p:cNvPicPr/>
          <p:nvPr/>
        </p:nvPicPr>
        <p:blipFill>
          <a:blip r:embed="rId6"/>
          <a:stretch>
            <a:fillRect/>
          </a:stretch>
        </p:blipFill>
        <p:spPr>
          <a:xfrm>
            <a:off x="2473960" y="944245"/>
            <a:ext cx="2117725" cy="1976755"/>
          </a:xfrm>
          <a:prstGeom prst="rect">
            <a:avLst/>
          </a:prstGeom>
        </p:spPr>
      </p:pic>
      <p:pic>
        <p:nvPicPr>
          <p:cNvPr id="42" name="Изображение 41"/>
          <p:cNvPicPr/>
          <p:nvPr/>
        </p:nvPicPr>
        <p:blipFill>
          <a:blip r:embed="rId7"/>
          <a:stretch>
            <a:fillRect/>
          </a:stretch>
        </p:blipFill>
        <p:spPr>
          <a:xfrm>
            <a:off x="2147570" y="3035935"/>
            <a:ext cx="1748155" cy="1561465"/>
          </a:xfrm>
          <a:prstGeom prst="rect">
            <a:avLst/>
          </a:prstGeom>
        </p:spPr>
      </p:pic>
      <p:pic>
        <p:nvPicPr>
          <p:cNvPr id="14" name="Изображение 12"/>
          <p:cNvPicPr/>
          <p:nvPr/>
        </p:nvPicPr>
        <p:blipFill>
          <a:blip r:embed="rId8"/>
          <a:stretch>
            <a:fillRect/>
          </a:stretch>
        </p:blipFill>
        <p:spPr>
          <a:xfrm>
            <a:off x="132080" y="2660650"/>
            <a:ext cx="1942465" cy="236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81798" y="1262380"/>
            <a:ext cx="6751320" cy="85153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latin typeface="Times New Roman" panose="02020603050405020304" charset="0"/>
              <a:ea typeface="Calibri" panose="020F0502020204030204" charset="0"/>
              <a:cs typeface="Times New Roman" panose="0202060305040502030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3193" y="1729740"/>
            <a:ext cx="12019915" cy="46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charset="0"/>
                <a:ea typeface="Calibri" panose="020F0502020204030204" charset="0"/>
                <a:cs typeface="Times New Roman" panose="02020603050405020304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7495" y="1262380"/>
            <a:ext cx="10836275" cy="1772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Правильно вот так!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+mn-ea"/>
              </a:rPr>
              <a:t>Разделить на геометрические тела, у которых  основание круглое и у которых основание с углами.</a:t>
            </a:r>
            <a:endParaRPr lang="ru-RU" sz="3200" b="1" dirty="0"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20" name="Изображение 19"/>
          <p:cNvPicPr/>
          <p:nvPr/>
        </p:nvPicPr>
        <p:blipFill>
          <a:blip r:embed="rId2"/>
          <a:stretch>
            <a:fillRect/>
          </a:stretch>
        </p:blipFill>
        <p:spPr>
          <a:xfrm>
            <a:off x="1212532" y="3429104"/>
            <a:ext cx="2312670" cy="2417872"/>
          </a:xfrm>
          <a:prstGeom prst="rect">
            <a:avLst/>
          </a:prstGeom>
        </p:spPr>
      </p:pic>
      <p:sp>
        <p:nvSpPr>
          <p:cNvPr id="12" name="Заголовок 1"/>
          <p:cNvSpPr txBox="1"/>
          <p:nvPr/>
        </p:nvSpPr>
        <p:spPr>
          <a:xfrm>
            <a:off x="143510" y="0"/>
            <a:ext cx="3053080" cy="8686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 b="1" dirty="0" smtClean="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ПРОВЕРКА</a:t>
            </a:r>
            <a:endParaRPr lang="ru-RU" altLang="en-US" b="1" dirty="0">
              <a:solidFill>
                <a:srgbClr val="FF0000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7" name="Изображение 6"/>
          <p:cNvPicPr/>
          <p:nvPr/>
        </p:nvPicPr>
        <p:blipFill>
          <a:blip r:embed="rId3"/>
          <a:srcRect t="38490"/>
          <a:stretch>
            <a:fillRect/>
          </a:stretch>
        </p:blipFill>
        <p:spPr>
          <a:xfrm>
            <a:off x="5815330" y="3783330"/>
            <a:ext cx="5633720" cy="3074670"/>
          </a:xfrm>
          <a:prstGeom prst="rect">
            <a:avLst/>
          </a:prstGeom>
        </p:spPr>
      </p:pic>
      <p:pic>
        <p:nvPicPr>
          <p:cNvPr id="15" name="Изображение 14"/>
          <p:cNvPicPr/>
          <p:nvPr/>
        </p:nvPicPr>
        <p:blipFill>
          <a:blip r:embed="rId4"/>
          <a:stretch>
            <a:fillRect/>
          </a:stretch>
        </p:blipFill>
        <p:spPr>
          <a:xfrm>
            <a:off x="8736965" y="2638425"/>
            <a:ext cx="1687830" cy="1630680"/>
          </a:xfrm>
          <a:prstGeom prst="rect">
            <a:avLst/>
          </a:prstGeom>
        </p:spPr>
      </p:pic>
      <p:pic>
        <p:nvPicPr>
          <p:cNvPr id="23" name="Изображение 22"/>
          <p:cNvPicPr/>
          <p:nvPr/>
        </p:nvPicPr>
        <p:blipFill>
          <a:blip r:embed="rId5"/>
          <a:stretch>
            <a:fillRect/>
          </a:stretch>
        </p:blipFill>
        <p:spPr>
          <a:xfrm>
            <a:off x="8573135" y="4417060"/>
            <a:ext cx="2015490" cy="1783715"/>
          </a:xfrm>
          <a:prstGeom prst="rect">
            <a:avLst/>
          </a:prstGeom>
        </p:spPr>
      </p:pic>
      <p:pic>
        <p:nvPicPr>
          <p:cNvPr id="42" name="Изображение 41"/>
          <p:cNvPicPr/>
          <p:nvPr/>
        </p:nvPicPr>
        <p:blipFill>
          <a:blip r:embed="rId6"/>
          <a:stretch>
            <a:fillRect/>
          </a:stretch>
        </p:blipFill>
        <p:spPr>
          <a:xfrm>
            <a:off x="6986905" y="2707005"/>
            <a:ext cx="1446530" cy="1562100"/>
          </a:xfrm>
          <a:prstGeom prst="rect">
            <a:avLst/>
          </a:prstGeom>
        </p:spPr>
      </p:pic>
      <p:pic>
        <p:nvPicPr>
          <p:cNvPr id="13" name="Изображение 12"/>
          <p:cNvPicPr/>
          <p:nvPr/>
        </p:nvPicPr>
        <p:blipFill>
          <a:blip r:embed="rId7"/>
          <a:stretch>
            <a:fillRect/>
          </a:stretch>
        </p:blipFill>
        <p:spPr>
          <a:xfrm>
            <a:off x="6915785" y="4296842"/>
            <a:ext cx="1470343" cy="1747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450215" y="-158115"/>
            <a:ext cx="10515600" cy="1325563"/>
          </a:xfrm>
        </p:spPr>
        <p:txBody>
          <a:bodyPr/>
          <a:lstStyle/>
          <a:p>
            <a:pPr algn="ctr"/>
            <a:r>
              <a:rPr lang="ru-RU" altLang="en-US" b="1">
                <a:solidFill>
                  <a:schemeClr val="accent1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Ура! День рождения Умной Совы!</a:t>
            </a:r>
          </a:p>
        </p:txBody>
      </p:sp>
      <p:pic>
        <p:nvPicPr>
          <p:cNvPr id="23" name="Изображение 22"/>
          <p:cNvPicPr/>
          <p:nvPr/>
        </p:nvPicPr>
        <p:blipFill>
          <a:blip r:embed="rId2"/>
          <a:stretch>
            <a:fillRect/>
          </a:stretch>
        </p:blipFill>
        <p:spPr>
          <a:xfrm>
            <a:off x="5912485" y="2202180"/>
            <a:ext cx="4196715" cy="4655820"/>
          </a:xfrm>
          <a:prstGeom prst="rect">
            <a:avLst/>
          </a:prstGeom>
        </p:spPr>
      </p:pic>
      <p:pic>
        <p:nvPicPr>
          <p:cNvPr id="34" name="Замещающее содержимое 33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-113665" y="787400"/>
            <a:ext cx="4010025" cy="4010025"/>
          </a:xfrm>
          <a:prstGeom prst="rect">
            <a:avLst/>
          </a:prstGeom>
        </p:spPr>
      </p:pic>
      <p:pic>
        <p:nvPicPr>
          <p:cNvPr id="38" name="Изображение 37"/>
          <p:cNvPicPr/>
          <p:nvPr/>
        </p:nvPicPr>
        <p:blipFill>
          <a:blip r:embed="rId4"/>
          <a:stretch>
            <a:fillRect/>
          </a:stretch>
        </p:blipFill>
        <p:spPr>
          <a:xfrm>
            <a:off x="5170805" y="2162810"/>
            <a:ext cx="1850390" cy="1811655"/>
          </a:xfrm>
          <a:prstGeom prst="rect">
            <a:avLst/>
          </a:prstGeom>
        </p:spPr>
      </p:pic>
      <p:pic>
        <p:nvPicPr>
          <p:cNvPr id="29" name="Изображение 28"/>
          <p:cNvPicPr/>
          <p:nvPr/>
        </p:nvPicPr>
        <p:blipFill>
          <a:blip r:embed="rId5"/>
          <a:stretch>
            <a:fillRect/>
          </a:stretch>
        </p:blipFill>
        <p:spPr>
          <a:xfrm>
            <a:off x="3385820" y="1290955"/>
            <a:ext cx="1906270" cy="3002280"/>
          </a:xfrm>
          <a:prstGeom prst="rect">
            <a:avLst/>
          </a:prstGeom>
        </p:spPr>
      </p:pic>
      <p:pic>
        <p:nvPicPr>
          <p:cNvPr id="35" name="Изображение 34"/>
          <p:cNvPicPr/>
          <p:nvPr/>
        </p:nvPicPr>
        <p:blipFill>
          <a:blip r:embed="rId6"/>
          <a:stretch>
            <a:fillRect/>
          </a:stretch>
        </p:blipFill>
        <p:spPr>
          <a:xfrm>
            <a:off x="9542145" y="5434965"/>
            <a:ext cx="1624965" cy="1251585"/>
          </a:xfrm>
          <a:prstGeom prst="rect">
            <a:avLst/>
          </a:prstGeom>
        </p:spPr>
      </p:pic>
      <p:pic>
        <p:nvPicPr>
          <p:cNvPr id="28" name="Замещающее содержимое 20"/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191135" y="3448685"/>
            <a:ext cx="7021830" cy="3589655"/>
          </a:xfrm>
          <a:prstGeom prst="rect">
            <a:avLst/>
          </a:prstGeom>
        </p:spPr>
      </p:pic>
      <p:pic>
        <p:nvPicPr>
          <p:cNvPr id="30" name="Изображение 29"/>
          <p:cNvPicPr/>
          <p:nvPr/>
        </p:nvPicPr>
        <p:blipFill>
          <a:blip r:embed="rId8"/>
          <a:stretch>
            <a:fillRect/>
          </a:stretch>
        </p:blipFill>
        <p:spPr>
          <a:xfrm rot="20340000">
            <a:off x="6912610" y="3571240"/>
            <a:ext cx="1925320" cy="1256030"/>
          </a:xfrm>
          <a:prstGeom prst="rect">
            <a:avLst/>
          </a:prstGeom>
        </p:spPr>
      </p:pic>
      <p:pic>
        <p:nvPicPr>
          <p:cNvPr id="33" name="Изображение 32"/>
          <p:cNvPicPr/>
          <p:nvPr/>
        </p:nvPicPr>
        <p:blipFill>
          <a:blip r:embed="rId9"/>
          <a:stretch>
            <a:fillRect/>
          </a:stretch>
        </p:blipFill>
        <p:spPr>
          <a:xfrm>
            <a:off x="7212965" y="1442720"/>
            <a:ext cx="1626870" cy="1488440"/>
          </a:xfrm>
          <a:prstGeom prst="rect">
            <a:avLst/>
          </a:prstGeom>
        </p:spPr>
      </p:pic>
      <p:pic>
        <p:nvPicPr>
          <p:cNvPr id="42" name="Изображение 41"/>
          <p:cNvPicPr/>
          <p:nvPr/>
        </p:nvPicPr>
        <p:blipFill>
          <a:blip r:embed="rId10"/>
          <a:stretch>
            <a:fillRect/>
          </a:stretch>
        </p:blipFill>
        <p:spPr>
          <a:xfrm>
            <a:off x="7021195" y="2736215"/>
            <a:ext cx="2142490" cy="1238250"/>
          </a:xfrm>
          <a:prstGeom prst="rect">
            <a:avLst/>
          </a:prstGeom>
        </p:spPr>
      </p:pic>
      <p:pic>
        <p:nvPicPr>
          <p:cNvPr id="45" name="Изображение 44"/>
          <p:cNvPicPr/>
          <p:nvPr/>
        </p:nvPicPr>
        <p:blipFill>
          <a:blip r:embed="rId11"/>
          <a:stretch>
            <a:fillRect/>
          </a:stretch>
        </p:blipFill>
        <p:spPr>
          <a:xfrm>
            <a:off x="1779905" y="3816350"/>
            <a:ext cx="821690" cy="845820"/>
          </a:xfrm>
          <a:prstGeom prst="rect">
            <a:avLst/>
          </a:prstGeom>
        </p:spPr>
      </p:pic>
      <p:pic>
        <p:nvPicPr>
          <p:cNvPr id="51" name="Изображение 50"/>
          <p:cNvPicPr/>
          <p:nvPr/>
        </p:nvPicPr>
        <p:blipFill>
          <a:blip r:embed="rId12"/>
          <a:stretch>
            <a:fillRect/>
          </a:stretch>
        </p:blipFill>
        <p:spPr>
          <a:xfrm>
            <a:off x="871855" y="2481580"/>
            <a:ext cx="1457325" cy="1811655"/>
          </a:xfrm>
          <a:prstGeom prst="rect">
            <a:avLst/>
          </a:prstGeom>
        </p:spPr>
      </p:pic>
      <p:pic>
        <p:nvPicPr>
          <p:cNvPr id="52" name="Изображение 51"/>
          <p:cNvPicPr/>
          <p:nvPr/>
        </p:nvPicPr>
        <p:blipFill>
          <a:blip r:embed="rId13"/>
          <a:stretch>
            <a:fillRect/>
          </a:stretch>
        </p:blipFill>
        <p:spPr>
          <a:xfrm>
            <a:off x="5207000" y="3448685"/>
            <a:ext cx="3024505" cy="2162810"/>
          </a:xfrm>
          <a:prstGeom prst="rect">
            <a:avLst/>
          </a:prstGeom>
        </p:spPr>
      </p:pic>
      <p:pic>
        <p:nvPicPr>
          <p:cNvPr id="55" name="Изображение 54"/>
          <p:cNvPicPr/>
          <p:nvPr/>
        </p:nvPicPr>
        <p:blipFill>
          <a:blip r:embed="rId14"/>
          <a:stretch>
            <a:fillRect/>
          </a:stretch>
        </p:blipFill>
        <p:spPr>
          <a:xfrm>
            <a:off x="8959850" y="1850390"/>
            <a:ext cx="2332355" cy="4165600"/>
          </a:xfrm>
          <a:prstGeom prst="rect">
            <a:avLst/>
          </a:prstGeom>
        </p:spPr>
      </p:pic>
      <p:pic>
        <p:nvPicPr>
          <p:cNvPr id="56" name="Изображение 55"/>
          <p:cNvPicPr/>
          <p:nvPr/>
        </p:nvPicPr>
        <p:blipFill>
          <a:blip r:embed="rId15"/>
          <a:stretch>
            <a:fillRect/>
          </a:stretch>
        </p:blipFill>
        <p:spPr>
          <a:xfrm>
            <a:off x="2247900" y="3267710"/>
            <a:ext cx="851535" cy="548640"/>
          </a:xfrm>
          <a:prstGeom prst="rect">
            <a:avLst/>
          </a:prstGeom>
        </p:spPr>
      </p:pic>
      <p:pic>
        <p:nvPicPr>
          <p:cNvPr id="57" name="Изображение 56"/>
          <p:cNvPicPr/>
          <p:nvPr/>
        </p:nvPicPr>
        <p:blipFill>
          <a:blip r:embed="rId15"/>
          <a:stretch>
            <a:fillRect/>
          </a:stretch>
        </p:blipFill>
        <p:spPr>
          <a:xfrm>
            <a:off x="3896360" y="3267710"/>
            <a:ext cx="851535" cy="548640"/>
          </a:xfrm>
          <a:prstGeom prst="rect">
            <a:avLst/>
          </a:prstGeom>
        </p:spPr>
      </p:pic>
      <p:pic>
        <p:nvPicPr>
          <p:cNvPr id="58" name="Изображение 57"/>
          <p:cNvPicPr/>
          <p:nvPr/>
        </p:nvPicPr>
        <p:blipFill>
          <a:blip r:embed="rId15"/>
          <a:stretch>
            <a:fillRect/>
          </a:stretch>
        </p:blipFill>
        <p:spPr>
          <a:xfrm>
            <a:off x="4904105" y="3267710"/>
            <a:ext cx="851535" cy="548640"/>
          </a:xfrm>
          <a:prstGeom prst="rect">
            <a:avLst/>
          </a:prstGeom>
        </p:spPr>
      </p:pic>
      <p:pic>
        <p:nvPicPr>
          <p:cNvPr id="59" name="Изображение 58"/>
          <p:cNvPicPr/>
          <p:nvPr/>
        </p:nvPicPr>
        <p:blipFill>
          <a:blip r:embed="rId15"/>
          <a:stretch>
            <a:fillRect/>
          </a:stretch>
        </p:blipFill>
        <p:spPr>
          <a:xfrm>
            <a:off x="5529580" y="3816350"/>
            <a:ext cx="851535" cy="548640"/>
          </a:xfrm>
          <a:prstGeom prst="rect">
            <a:avLst/>
          </a:prstGeom>
        </p:spPr>
      </p:pic>
      <p:pic>
        <p:nvPicPr>
          <p:cNvPr id="60" name="Изображение 59"/>
          <p:cNvPicPr/>
          <p:nvPr/>
        </p:nvPicPr>
        <p:blipFill>
          <a:blip r:embed="rId15"/>
          <a:stretch>
            <a:fillRect/>
          </a:stretch>
        </p:blipFill>
        <p:spPr>
          <a:xfrm>
            <a:off x="4478655" y="3974465"/>
            <a:ext cx="851535" cy="548640"/>
          </a:xfrm>
          <a:prstGeom prst="rect">
            <a:avLst/>
          </a:prstGeom>
        </p:spPr>
      </p:pic>
      <p:pic>
        <p:nvPicPr>
          <p:cNvPr id="61" name="Изображение 60"/>
          <p:cNvPicPr/>
          <p:nvPr/>
        </p:nvPicPr>
        <p:blipFill>
          <a:blip r:embed="rId16"/>
          <a:stretch>
            <a:fillRect/>
          </a:stretch>
        </p:blipFill>
        <p:spPr>
          <a:xfrm>
            <a:off x="2827655" y="3014980"/>
            <a:ext cx="1651000" cy="1837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595" y="-113030"/>
            <a:ext cx="10515600" cy="1325563"/>
          </a:xfrm>
        </p:spPr>
        <p:txBody>
          <a:bodyPr/>
          <a:lstStyle/>
          <a:p>
            <a:pPr algn="ctr"/>
            <a:r>
              <a:rPr lang="ru-RU" altLang="en-US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День рождения Умной Совы</a:t>
            </a:r>
            <a:endParaRPr lang="ru-RU" altLang="en-US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4480560" y="718820"/>
            <a:ext cx="7366635" cy="4351655"/>
          </a:xfrm>
        </p:spPr>
        <p:txBody>
          <a:bodyPr>
            <a:noAutofit/>
          </a:bodyPr>
          <a:lstStyle/>
          <a:p>
            <a:endParaRPr lang="en-US" altLang="ru-RU" sz="900"/>
          </a:p>
          <a:p>
            <a:endParaRPr lang="en-US" altLang="ru-RU" sz="2400" b="1"/>
          </a:p>
        </p:txBody>
      </p:sp>
      <p:pic>
        <p:nvPicPr>
          <p:cNvPr id="20" name="Изображение 19"/>
          <p:cNvPicPr/>
          <p:nvPr/>
        </p:nvPicPr>
        <p:blipFill>
          <a:blip r:embed="rId2"/>
          <a:stretch>
            <a:fillRect/>
          </a:stretch>
        </p:blipFill>
        <p:spPr>
          <a:xfrm>
            <a:off x="877570" y="1704975"/>
            <a:ext cx="1397635" cy="1505585"/>
          </a:xfrm>
          <a:prstGeom prst="rect">
            <a:avLst/>
          </a:prstGeom>
        </p:spPr>
      </p:pic>
      <p:pic>
        <p:nvPicPr>
          <p:cNvPr id="30" name="Изображение 29"/>
          <p:cNvPicPr/>
          <p:nvPr/>
        </p:nvPicPr>
        <p:blipFill>
          <a:blip r:embed="rId3"/>
          <a:stretch>
            <a:fillRect/>
          </a:stretch>
        </p:blipFill>
        <p:spPr>
          <a:xfrm>
            <a:off x="3278982" y="910828"/>
            <a:ext cx="1333500" cy="1280795"/>
          </a:xfrm>
          <a:prstGeom prst="rect">
            <a:avLst/>
          </a:prstGeom>
        </p:spPr>
      </p:pic>
      <p:pic>
        <p:nvPicPr>
          <p:cNvPr id="14" name="Изображение 13"/>
          <p:cNvPicPr/>
          <p:nvPr/>
        </p:nvPicPr>
        <p:blipFill>
          <a:blip r:embed="rId4"/>
          <a:stretch>
            <a:fillRect/>
          </a:stretch>
        </p:blipFill>
        <p:spPr>
          <a:xfrm>
            <a:off x="11220133" y="5270188"/>
            <a:ext cx="1087755" cy="1372870"/>
          </a:xfrm>
          <a:prstGeom prst="rect">
            <a:avLst/>
          </a:prstGeom>
        </p:spPr>
      </p:pic>
      <p:pic>
        <p:nvPicPr>
          <p:cNvPr id="18" name="Изображение 17"/>
          <p:cNvPicPr/>
          <p:nvPr/>
        </p:nvPicPr>
        <p:blipFill>
          <a:blip r:embed="rId5"/>
          <a:stretch>
            <a:fillRect/>
          </a:stretch>
        </p:blipFill>
        <p:spPr>
          <a:xfrm>
            <a:off x="2148205" y="3494405"/>
            <a:ext cx="2287905" cy="1718310"/>
          </a:xfrm>
          <a:prstGeom prst="rect">
            <a:avLst/>
          </a:prstGeom>
        </p:spPr>
      </p:pic>
      <p:pic>
        <p:nvPicPr>
          <p:cNvPr id="38" name="Изображение 37"/>
          <p:cNvPicPr/>
          <p:nvPr/>
        </p:nvPicPr>
        <p:blipFill>
          <a:blip r:embed="rId6"/>
          <a:stretch>
            <a:fillRect/>
          </a:stretch>
        </p:blipFill>
        <p:spPr>
          <a:xfrm>
            <a:off x="11115675" y="327660"/>
            <a:ext cx="1076325" cy="2020570"/>
          </a:xfrm>
          <a:prstGeom prst="rect">
            <a:avLst/>
          </a:prstGeom>
        </p:spPr>
      </p:pic>
      <p:pic>
        <p:nvPicPr>
          <p:cNvPr id="15" name="Изображение 14"/>
          <p:cNvPicPr/>
          <p:nvPr/>
        </p:nvPicPr>
        <p:blipFill>
          <a:blip r:embed="rId7"/>
          <a:stretch>
            <a:fillRect/>
          </a:stretch>
        </p:blipFill>
        <p:spPr>
          <a:xfrm>
            <a:off x="-144463" y="4856600"/>
            <a:ext cx="1805940" cy="1009015"/>
          </a:xfrm>
          <a:prstGeom prst="rect">
            <a:avLst/>
          </a:prstGeom>
        </p:spPr>
      </p:pic>
      <p:pic>
        <p:nvPicPr>
          <p:cNvPr id="13" name="Замещающее содержимое 12"/>
          <p:cNvPicPr>
            <a:picLocks noGrp="1"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615" y="3009900"/>
            <a:ext cx="2292985" cy="1750060"/>
          </a:xfrm>
          <a:prstGeom prst="rect">
            <a:avLst/>
          </a:prstGeom>
        </p:spPr>
      </p:pic>
      <p:pic>
        <p:nvPicPr>
          <p:cNvPr id="29" name="Изображение 28"/>
          <p:cNvPicPr/>
          <p:nvPr/>
        </p:nvPicPr>
        <p:blipFill>
          <a:blip r:embed="rId9"/>
          <a:stretch>
            <a:fillRect/>
          </a:stretch>
        </p:blipFill>
        <p:spPr>
          <a:xfrm>
            <a:off x="3229611" y="2158364"/>
            <a:ext cx="1250950" cy="1313815"/>
          </a:xfrm>
          <a:prstGeom prst="rect">
            <a:avLst/>
          </a:prstGeom>
        </p:spPr>
      </p:pic>
      <p:pic>
        <p:nvPicPr>
          <p:cNvPr id="35" name="Изображение 34"/>
          <p:cNvPicPr/>
          <p:nvPr/>
        </p:nvPicPr>
        <p:blipFill>
          <a:blip r:embed="rId10"/>
          <a:stretch>
            <a:fillRect/>
          </a:stretch>
        </p:blipFill>
        <p:spPr>
          <a:xfrm>
            <a:off x="277811" y="5962291"/>
            <a:ext cx="961390" cy="695960"/>
          </a:xfrm>
          <a:prstGeom prst="rect">
            <a:avLst/>
          </a:prstGeom>
        </p:spPr>
      </p:pic>
      <p:pic>
        <p:nvPicPr>
          <p:cNvPr id="5" name="Изображение 4"/>
          <p:cNvPicPr/>
          <p:nvPr/>
        </p:nvPicPr>
        <p:blipFill>
          <a:blip r:embed="rId11"/>
          <a:stretch>
            <a:fillRect/>
          </a:stretch>
        </p:blipFill>
        <p:spPr>
          <a:xfrm>
            <a:off x="1331595" y="4759960"/>
            <a:ext cx="3281045" cy="2292350"/>
          </a:xfrm>
          <a:prstGeom prst="rect">
            <a:avLst/>
          </a:prstGeom>
        </p:spPr>
      </p:pic>
      <p:sp>
        <p:nvSpPr>
          <p:cNvPr id="8" name="Замещающее содержимое 2"/>
          <p:cNvSpPr>
            <a:spLocks noGrp="1"/>
          </p:cNvSpPr>
          <p:nvPr/>
        </p:nvSpPr>
        <p:spPr>
          <a:xfrm>
            <a:off x="4749165" y="718820"/>
            <a:ext cx="6445250" cy="5850255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ru-RU" sz="7200"/>
          </a:p>
          <a:p>
            <a:r>
              <a:rPr lang="en-US" altLang="en-US" sz="8000" b="1">
                <a:solidFill>
                  <a:schemeClr val="tx1"/>
                </a:solidFill>
              </a:rPr>
              <a:t>Сегодня</a:t>
            </a:r>
            <a:r>
              <a:rPr lang="en-US" altLang="ru-RU" sz="8000" b="1">
                <a:solidFill>
                  <a:schemeClr val="tx1"/>
                </a:solidFill>
              </a:rPr>
              <a:t> 21 </a:t>
            </a:r>
            <a:r>
              <a:rPr lang="en-US" altLang="en-US" sz="8000" b="1">
                <a:solidFill>
                  <a:schemeClr val="tx1"/>
                </a:solidFill>
              </a:rPr>
              <a:t>марта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не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только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всемирный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день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леса</a:t>
            </a:r>
            <a:r>
              <a:rPr lang="en-US" altLang="ru-RU" sz="8000" b="1">
                <a:solidFill>
                  <a:schemeClr val="tx1"/>
                </a:solidFill>
              </a:rPr>
              <a:t>, </a:t>
            </a:r>
            <a:r>
              <a:rPr lang="en-US" altLang="en-US" sz="8000" b="1">
                <a:solidFill>
                  <a:schemeClr val="tx1"/>
                </a:solidFill>
              </a:rPr>
              <a:t>но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и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День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рождения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самой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Умной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Совы</a:t>
            </a:r>
            <a:r>
              <a:rPr lang="en-US" altLang="ru-RU" sz="8000" b="1">
                <a:solidFill>
                  <a:schemeClr val="tx1"/>
                </a:solidFill>
              </a:rPr>
              <a:t>, </a:t>
            </a:r>
            <a:r>
              <a:rPr lang="en-US" altLang="en-US" sz="8000" b="1">
                <a:solidFill>
                  <a:schemeClr val="tx1"/>
                </a:solidFill>
              </a:rPr>
              <a:t>которая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живет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в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этом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лесу</a:t>
            </a:r>
            <a:r>
              <a:rPr lang="en-US" altLang="ru-RU" sz="8000" b="1">
                <a:solidFill>
                  <a:schemeClr val="tx1"/>
                </a:solidFill>
              </a:rPr>
              <a:t>!  </a:t>
            </a:r>
            <a:r>
              <a:rPr lang="en-US" altLang="en-US" sz="8000" b="1">
                <a:solidFill>
                  <a:schemeClr val="tx1"/>
                </a:solidFill>
              </a:rPr>
              <a:t>Она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пригласила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своих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друзей</a:t>
            </a:r>
            <a:r>
              <a:rPr lang="en-US" altLang="ru-RU" sz="8000" b="1">
                <a:solidFill>
                  <a:schemeClr val="tx1"/>
                </a:solidFill>
              </a:rPr>
              <a:t>. </a:t>
            </a:r>
            <a:r>
              <a:rPr lang="en-US" altLang="en-US" sz="8000" b="1">
                <a:solidFill>
                  <a:schemeClr val="tx1"/>
                </a:solidFill>
              </a:rPr>
              <a:t>Требовалась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серьезная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подготовка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к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празднику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как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со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стороны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Совы</a:t>
            </a:r>
            <a:r>
              <a:rPr lang="en-US" altLang="ru-RU" sz="8000" b="1">
                <a:solidFill>
                  <a:schemeClr val="tx1"/>
                </a:solidFill>
              </a:rPr>
              <a:t>, </a:t>
            </a:r>
            <a:r>
              <a:rPr lang="en-US" altLang="en-US" sz="8000" b="1">
                <a:solidFill>
                  <a:schemeClr val="tx1"/>
                </a:solidFill>
              </a:rPr>
              <a:t>так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и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со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стороны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гостей</a:t>
            </a:r>
            <a:r>
              <a:rPr lang="en-US" altLang="ru-RU" sz="8000" b="1">
                <a:solidFill>
                  <a:schemeClr val="tx1"/>
                </a:solidFill>
              </a:rPr>
              <a:t>. </a:t>
            </a:r>
          </a:p>
          <a:p>
            <a:r>
              <a:rPr lang="en-US" altLang="en-US" sz="8000" b="1">
                <a:solidFill>
                  <a:schemeClr val="tx1"/>
                </a:solidFill>
              </a:rPr>
              <a:t>Как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только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звери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узнали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кто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приглашён</a:t>
            </a:r>
            <a:r>
              <a:rPr lang="en-US" altLang="ru-RU" sz="8000" b="1">
                <a:solidFill>
                  <a:schemeClr val="tx1"/>
                </a:solidFill>
              </a:rPr>
              <a:t>, </a:t>
            </a:r>
            <a:r>
              <a:rPr lang="en-US" altLang="en-US" sz="8000" b="1">
                <a:solidFill>
                  <a:schemeClr val="tx1"/>
                </a:solidFill>
              </a:rPr>
              <a:t>у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них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начались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активные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сборы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еще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с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утра</a:t>
            </a:r>
            <a:r>
              <a:rPr lang="en-US" altLang="ru-RU" sz="8000" b="1">
                <a:solidFill>
                  <a:schemeClr val="tx1"/>
                </a:solidFill>
              </a:rPr>
              <a:t>. </a:t>
            </a:r>
            <a:r>
              <a:rPr lang="en-US" altLang="en-US" sz="8000" b="1">
                <a:solidFill>
                  <a:schemeClr val="tx1"/>
                </a:solidFill>
              </a:rPr>
              <a:t>Гостей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терзала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проблема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подарка</a:t>
            </a:r>
            <a:r>
              <a:rPr lang="en-US" altLang="ru-RU" sz="8000" b="1">
                <a:solidFill>
                  <a:schemeClr val="tx1"/>
                </a:solidFill>
              </a:rPr>
              <a:t> – </a:t>
            </a:r>
            <a:r>
              <a:rPr lang="en-US" altLang="en-US" sz="8000" b="1">
                <a:solidFill>
                  <a:schemeClr val="tx1"/>
                </a:solidFill>
              </a:rPr>
              <a:t>ведь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в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гости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с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пустыми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руками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не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ходят</a:t>
            </a:r>
            <a:r>
              <a:rPr lang="en-US" altLang="ru-RU" sz="8000" b="1">
                <a:solidFill>
                  <a:schemeClr val="tx1"/>
                </a:solidFill>
              </a:rPr>
              <a:t>, </a:t>
            </a:r>
            <a:r>
              <a:rPr lang="en-US" altLang="en-US" sz="8000" b="1">
                <a:solidFill>
                  <a:schemeClr val="tx1"/>
                </a:solidFill>
              </a:rPr>
              <a:t>тем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более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к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Сове</a:t>
            </a:r>
            <a:r>
              <a:rPr lang="en-US" altLang="ru-RU" sz="8000" b="1">
                <a:solidFill>
                  <a:schemeClr val="tx1"/>
                </a:solidFill>
              </a:rPr>
              <a:t>. </a:t>
            </a:r>
            <a:r>
              <a:rPr lang="en-US" altLang="en-US" sz="8000" b="1">
                <a:solidFill>
                  <a:schemeClr val="tx1"/>
                </a:solidFill>
              </a:rPr>
              <a:t>Нужно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найти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средства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для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подарка</a:t>
            </a:r>
            <a:r>
              <a:rPr lang="en-US" altLang="ru-RU" sz="8000" b="1">
                <a:solidFill>
                  <a:schemeClr val="tx1"/>
                </a:solidFill>
              </a:rPr>
              <a:t>, </a:t>
            </a:r>
            <a:r>
              <a:rPr lang="en-US" altLang="en-US" sz="8000" b="1">
                <a:solidFill>
                  <a:schemeClr val="tx1"/>
                </a:solidFill>
              </a:rPr>
              <a:t>придумать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дизайн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упаковки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для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подарка</a:t>
            </a:r>
            <a:r>
              <a:rPr lang="en-US" altLang="ru-RU" sz="8000" b="1">
                <a:solidFill>
                  <a:schemeClr val="tx1"/>
                </a:solidFill>
              </a:rPr>
              <a:t>, </a:t>
            </a:r>
            <a:r>
              <a:rPr lang="en-US" altLang="en-US" sz="8000" b="1">
                <a:solidFill>
                  <a:schemeClr val="tx1"/>
                </a:solidFill>
              </a:rPr>
              <a:t>найти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самую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короткую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дорогу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к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ее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домику</a:t>
            </a:r>
            <a:r>
              <a:rPr lang="en-US" altLang="ru-RU" sz="8000" b="1">
                <a:solidFill>
                  <a:schemeClr val="tx1"/>
                </a:solidFill>
              </a:rPr>
              <a:t>, </a:t>
            </a:r>
            <a:r>
              <a:rPr lang="en-US" altLang="en-US" sz="8000" b="1">
                <a:solidFill>
                  <a:schemeClr val="tx1"/>
                </a:solidFill>
              </a:rPr>
              <a:t>чтобы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не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опоздать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к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назначенному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времени</a:t>
            </a:r>
            <a:r>
              <a:rPr lang="en-US" altLang="ru-RU" sz="8000" b="1">
                <a:solidFill>
                  <a:schemeClr val="tx1"/>
                </a:solidFill>
              </a:rPr>
              <a:t>.</a:t>
            </a:r>
          </a:p>
          <a:p>
            <a:r>
              <a:rPr lang="en-US" altLang="en-US" sz="8000" b="1">
                <a:solidFill>
                  <a:schemeClr val="tx1"/>
                </a:solidFill>
              </a:rPr>
              <a:t>Сове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нужно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было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красиво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украсить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дом</a:t>
            </a:r>
            <a:r>
              <a:rPr lang="en-US" altLang="ru-RU" sz="8000" b="1">
                <a:solidFill>
                  <a:schemeClr val="tx1"/>
                </a:solidFill>
              </a:rPr>
              <a:t>, </a:t>
            </a:r>
            <a:r>
              <a:rPr lang="en-US" altLang="en-US" sz="8000" b="1">
                <a:solidFill>
                  <a:schemeClr val="tx1"/>
                </a:solidFill>
              </a:rPr>
              <a:t>накрыть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стол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и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приготовить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самые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вкусные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угощения</a:t>
            </a:r>
            <a:r>
              <a:rPr lang="en-US" altLang="ru-RU" sz="8000" b="1">
                <a:solidFill>
                  <a:schemeClr val="tx1"/>
                </a:solidFill>
              </a:rPr>
              <a:t>. </a:t>
            </a:r>
            <a:r>
              <a:rPr lang="en-US" altLang="en-US" sz="8000" b="1">
                <a:solidFill>
                  <a:schemeClr val="tx1"/>
                </a:solidFill>
              </a:rPr>
              <a:t>А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главное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нужно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так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распределить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время</a:t>
            </a:r>
            <a:r>
              <a:rPr lang="en-US" altLang="ru-RU" sz="8000" b="1">
                <a:solidFill>
                  <a:schemeClr val="tx1"/>
                </a:solidFill>
              </a:rPr>
              <a:t>, </a:t>
            </a:r>
            <a:r>
              <a:rPr lang="en-US" altLang="en-US" sz="8000" b="1">
                <a:solidFill>
                  <a:schemeClr val="tx1"/>
                </a:solidFill>
              </a:rPr>
              <a:t>чтобы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все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успеть</a:t>
            </a:r>
            <a:r>
              <a:rPr lang="en-US" altLang="ru-RU" sz="8000" b="1">
                <a:solidFill>
                  <a:schemeClr val="tx1"/>
                </a:solidFill>
              </a:rPr>
              <a:t>.</a:t>
            </a:r>
          </a:p>
          <a:p>
            <a:r>
              <a:rPr lang="en-US" altLang="en-US" sz="8000" b="1">
                <a:solidFill>
                  <a:schemeClr val="tx1"/>
                </a:solidFill>
              </a:rPr>
              <a:t>Сова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очень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ждала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гостей</a:t>
            </a:r>
            <a:r>
              <a:rPr lang="en-US" altLang="ru-RU" sz="8000" b="1">
                <a:solidFill>
                  <a:schemeClr val="tx1"/>
                </a:solidFill>
              </a:rPr>
              <a:t>. </a:t>
            </a:r>
            <a:r>
              <a:rPr lang="en-US" altLang="en-US" sz="8000" b="1">
                <a:solidFill>
                  <a:schemeClr val="tx1"/>
                </a:solidFill>
              </a:rPr>
              <a:t>Стол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был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накрыт</a:t>
            </a:r>
            <a:r>
              <a:rPr lang="en-US" altLang="ru-RU" sz="8000" b="1">
                <a:solidFill>
                  <a:schemeClr val="tx1"/>
                </a:solidFill>
              </a:rPr>
              <a:t>, </a:t>
            </a:r>
            <a:r>
              <a:rPr lang="en-US" altLang="en-US" sz="8000" b="1">
                <a:solidFill>
                  <a:schemeClr val="tx1"/>
                </a:solidFill>
              </a:rPr>
              <a:t>цветы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красиво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расставлены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в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вазах</a:t>
            </a:r>
            <a:r>
              <a:rPr lang="en-US" altLang="ru-RU" sz="8000" b="1">
                <a:solidFill>
                  <a:schemeClr val="tx1"/>
                </a:solidFill>
              </a:rPr>
              <a:t>. </a:t>
            </a:r>
            <a:r>
              <a:rPr lang="en-US" altLang="en-US" sz="8000" b="1">
                <a:solidFill>
                  <a:schemeClr val="tx1"/>
                </a:solidFill>
              </a:rPr>
              <a:t>В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дверь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постучали</a:t>
            </a:r>
            <a:r>
              <a:rPr lang="en-US" altLang="ru-RU" sz="8000" b="1">
                <a:solidFill>
                  <a:schemeClr val="tx1"/>
                </a:solidFill>
              </a:rPr>
              <a:t>, </a:t>
            </a:r>
            <a:r>
              <a:rPr lang="en-US" altLang="en-US" sz="8000" b="1">
                <a:solidFill>
                  <a:schemeClr val="tx1"/>
                </a:solidFill>
              </a:rPr>
              <a:t>и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она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полетела</a:t>
            </a:r>
            <a:r>
              <a:rPr lang="en-US" altLang="ru-RU" sz="8000" b="1">
                <a:solidFill>
                  <a:schemeClr val="tx1"/>
                </a:solidFill>
              </a:rPr>
              <a:t> </a:t>
            </a:r>
            <a:r>
              <a:rPr lang="en-US" altLang="en-US" sz="8000" b="1">
                <a:solidFill>
                  <a:schemeClr val="tx1"/>
                </a:solidFill>
              </a:rPr>
              <a:t>открывать</a:t>
            </a:r>
            <a:r>
              <a:rPr lang="en-US" altLang="ru-RU" sz="8000" b="1">
                <a:solidFill>
                  <a:schemeClr val="tx1"/>
                </a:solidFill>
              </a:rPr>
              <a:t>.</a:t>
            </a:r>
          </a:p>
          <a:p>
            <a:endParaRPr lang="en-US" altLang="ru-RU" sz="8000" b="1">
              <a:solidFill>
                <a:schemeClr val="tx1"/>
              </a:solidFill>
            </a:endParaRPr>
          </a:p>
        </p:txBody>
      </p:sp>
      <p:pic>
        <p:nvPicPr>
          <p:cNvPr id="10" name="Замещающее содержимое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61160" y="659130"/>
            <a:ext cx="1965325" cy="1148715"/>
          </a:xfrm>
          <a:prstGeom prst="rect">
            <a:avLst/>
          </a:prstGeom>
        </p:spPr>
      </p:pic>
      <p:pic>
        <p:nvPicPr>
          <p:cNvPr id="6" name="Замещающее содержимое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615" y="-9525"/>
            <a:ext cx="1965325" cy="1148715"/>
          </a:xfrm>
          <a:prstGeom prst="rect">
            <a:avLst/>
          </a:prstGeom>
        </p:spPr>
      </p:pic>
      <p:pic>
        <p:nvPicPr>
          <p:cNvPr id="7" name="Замещающее содержимое 5"/>
          <p:cNvPicPr>
            <a:picLocks noGrp="1" noChangeAspect="1"/>
          </p:cNvPicPr>
          <p:nvPr>
            <p:ph sz="half" idx="2"/>
          </p:nvPr>
        </p:nvPicPr>
        <p:blipFill>
          <a:blip r:embed="rId13"/>
          <a:stretch>
            <a:fillRect/>
          </a:stretch>
        </p:blipFill>
        <p:spPr>
          <a:xfrm>
            <a:off x="-144780" y="-9525"/>
            <a:ext cx="3494405" cy="34944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19550" y="-342405"/>
            <a:ext cx="10515600" cy="1325563"/>
          </a:xfrm>
        </p:spPr>
        <p:txBody>
          <a:bodyPr>
            <a:normAutofit/>
          </a:bodyPr>
          <a:lstStyle/>
          <a:p>
            <a:r>
              <a:rPr lang="ru-RU" altLang="en-US" b="1" u="sng" dirty="0">
                <a:latin typeface="Calibri" panose="020F0502020204030204" charset="0"/>
                <a:cs typeface="Calibri" panose="020F0502020204030204" charset="0"/>
              </a:rPr>
              <a:t>Читательская грамотность</a:t>
            </a:r>
            <a:r>
              <a:rPr lang="ru-RU" altLang="en-US" b="1" u="sng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</p:txBody>
      </p:sp>
      <p:pic>
        <p:nvPicPr>
          <p:cNvPr id="16" name="Замещающее содержимое 15" descr="3445611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1528763"/>
            <a:ext cx="10258425" cy="5578620"/>
          </a:xfrm>
          <a:prstGeom prst="rect">
            <a:avLst/>
          </a:prstGeom>
        </p:spPr>
      </p:pic>
      <p:sp>
        <p:nvSpPr>
          <p:cNvPr id="10" name="Текстовое поле 9"/>
          <p:cNvSpPr txBox="1"/>
          <p:nvPr/>
        </p:nvSpPr>
        <p:spPr>
          <a:xfrm>
            <a:off x="5771515" y="3199130"/>
            <a:ext cx="2705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2400" b="1" dirty="0" smtClean="0">
                <a:solidFill>
                  <a:srgbClr val="FF0000"/>
                </a:solidFill>
              </a:rPr>
              <a:t>Приглашение</a:t>
            </a:r>
          </a:p>
        </p:txBody>
      </p:sp>
      <p:sp>
        <p:nvSpPr>
          <p:cNvPr id="11" name="Текстовое поле 10"/>
          <p:cNvSpPr txBox="1"/>
          <p:nvPr/>
        </p:nvSpPr>
        <p:spPr>
          <a:xfrm>
            <a:off x="4194016" y="622548"/>
            <a:ext cx="79979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 b="1" dirty="0" smtClean="0"/>
              <a:t>Помоги </a:t>
            </a:r>
            <a:r>
              <a:rPr lang="ru-RU" altLang="en-US" sz="2800" b="1" dirty="0"/>
              <a:t>Умной Сове составить приглашение на свой праздник, используя слова: </a:t>
            </a:r>
            <a:r>
              <a:rPr lang="ru-RU" altLang="en-US" sz="2800" b="1" dirty="0" smtClean="0"/>
              <a:t>дорогие, друзья, </a:t>
            </a:r>
            <a:r>
              <a:rPr lang="ru-RU" altLang="en-US" sz="2800" b="1" dirty="0"/>
              <a:t>приглашаю, </a:t>
            </a:r>
            <a:r>
              <a:rPr lang="ru-RU" altLang="en-US" sz="2800" b="1" dirty="0" smtClean="0"/>
              <a:t>мне бы хотелось, отметить, в кругу, несомненно</a:t>
            </a:r>
            <a:r>
              <a:rPr lang="ru-RU" altLang="en-US" sz="2800" b="1" dirty="0"/>
              <a:t>, </a:t>
            </a:r>
            <a:r>
              <a:rPr lang="ru-RU" altLang="en-US" sz="2800" b="1" dirty="0" smtClean="0"/>
              <a:t>в их число, прихватить, обаяние</a:t>
            </a:r>
            <a:r>
              <a:rPr lang="ru-RU" altLang="en-US" sz="2800" b="1" dirty="0"/>
              <a:t>, настроение, </a:t>
            </a:r>
            <a:r>
              <a:rPr lang="ru-RU" altLang="en-US" sz="2800" b="1" dirty="0" smtClean="0"/>
              <a:t>праздничное, </a:t>
            </a:r>
            <a:r>
              <a:rPr lang="ru-RU" altLang="en-US" sz="2800" b="1" dirty="0"/>
              <a:t>улица, дом, дата....  </a:t>
            </a: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4556761" y="3364310"/>
            <a:ext cx="5744528" cy="311372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>
              <a:lnSpc>
                <a:spcPts val="1050"/>
              </a:lnSpc>
            </a:pPr>
            <a:endParaRPr lang="en-US" altLang="zh-CN" sz="2000" b="1" i="0" dirty="0">
              <a:solidFill>
                <a:srgbClr val="000000"/>
              </a:solidFill>
              <a:latin typeface="+mj-lt"/>
              <a:ea typeface="Verdana" panose="020B0604030504040204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039" y="34280"/>
            <a:ext cx="27933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en-US" sz="4000" b="1" dirty="0">
                <a:solidFill>
                  <a:srgbClr val="FF0000"/>
                </a:solidFill>
              </a:rPr>
              <a:t>1 ЗАДАНИЕ 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-105376"/>
            <a:ext cx="3429000" cy="1325563"/>
          </a:xfrm>
        </p:spPr>
        <p:txBody>
          <a:bodyPr>
            <a:normAutofit/>
          </a:bodyPr>
          <a:lstStyle/>
          <a:p>
            <a:r>
              <a:rPr lang="ru-RU" altLang="en-US" b="1" dirty="0" smtClean="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ПРОВЕРКА</a:t>
            </a:r>
            <a:endParaRPr lang="ru-RU" altLang="en-US" b="1" dirty="0">
              <a:solidFill>
                <a:srgbClr val="FF0000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16" name="Замещающее содержимое 15" descr="3445611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35915" y="902335"/>
            <a:ext cx="10389870" cy="5955665"/>
          </a:xfrm>
          <a:prstGeom prst="rect">
            <a:avLst/>
          </a:prstGeom>
        </p:spPr>
      </p:pic>
      <p:sp>
        <p:nvSpPr>
          <p:cNvPr id="10" name="Текстовое поле 9"/>
          <p:cNvSpPr txBox="1"/>
          <p:nvPr/>
        </p:nvSpPr>
        <p:spPr>
          <a:xfrm>
            <a:off x="6384010" y="2627710"/>
            <a:ext cx="173243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b="1" dirty="0" smtClean="0">
                <a:solidFill>
                  <a:srgbClr val="FF0000"/>
                </a:solidFill>
              </a:rPr>
              <a:t>Приглашение</a:t>
            </a:r>
          </a:p>
        </p:txBody>
      </p:sp>
      <p:sp>
        <p:nvSpPr>
          <p:cNvPr id="11" name="Текстовое поле 10"/>
          <p:cNvSpPr txBox="1"/>
          <p:nvPr/>
        </p:nvSpPr>
        <p:spPr>
          <a:xfrm>
            <a:off x="3267075" y="0"/>
            <a:ext cx="86093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6000" b="1" dirty="0" smtClean="0"/>
              <a:t>А у меня получилось так!</a:t>
            </a:r>
            <a:endParaRPr lang="ru-RU" altLang="en-US" sz="6000" b="1" dirty="0"/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4699001" y="3125550"/>
            <a:ext cx="5744528" cy="311372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>
              <a:lnSpc>
                <a:spcPts val="1050"/>
              </a:lnSpc>
            </a:pPr>
            <a:r>
              <a:rPr lang="ru-RU" altLang="zh-CN" sz="2400" b="1" dirty="0" smtClean="0">
                <a:solidFill>
                  <a:schemeClr val="tx1"/>
                </a:solidFill>
                <a:latin typeface="+mj-lt"/>
                <a:ea typeface="Verdana" panose="020B0604030504040204"/>
              </a:rPr>
              <a:t>Дорогие мои друзья!</a:t>
            </a:r>
          </a:p>
          <a:p>
            <a:pPr marL="0" indent="0" algn="l">
              <a:lnSpc>
                <a:spcPts val="1050"/>
              </a:lnSpc>
            </a:pPr>
            <a:endParaRPr lang="ru-RU" altLang="zh-CN" sz="2400" b="1" i="0" dirty="0">
              <a:solidFill>
                <a:schemeClr val="tx1"/>
              </a:solidFill>
              <a:latin typeface="+mj-lt"/>
              <a:ea typeface="Verdana" panose="020B0604030504040204"/>
            </a:endParaRPr>
          </a:p>
          <a:p>
            <a:pPr marL="0" indent="0" algn="ctr">
              <a:lnSpc>
                <a:spcPts val="1050"/>
              </a:lnSpc>
            </a:pPr>
            <a:r>
              <a:rPr lang="en-US" altLang="zh-CN" sz="2400" b="1" i="0" dirty="0" err="1" smtClean="0">
                <a:solidFill>
                  <a:schemeClr val="tx1"/>
                </a:solidFill>
                <a:latin typeface="+mj-lt"/>
                <a:ea typeface="Verdana" panose="020B0604030504040204"/>
              </a:rPr>
              <a:t>Приглашаю</a:t>
            </a:r>
            <a:r>
              <a:rPr lang="en-US" altLang="zh-CN" sz="2400" b="1" i="0" dirty="0" smtClean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вас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на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 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свой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  <a:r>
              <a:rPr lang="ru-RU" altLang="zh-CN" sz="2400" b="1" i="0" dirty="0" smtClean="0">
                <a:solidFill>
                  <a:schemeClr val="tx1"/>
                </a:solidFill>
                <a:latin typeface="+mj-lt"/>
                <a:ea typeface="Verdana" panose="020B0604030504040204"/>
              </a:rPr>
              <a:t>Д</a:t>
            </a:r>
            <a:r>
              <a:rPr lang="en-US" altLang="zh-CN" sz="2400" b="1" i="0" dirty="0" err="1" smtClean="0">
                <a:solidFill>
                  <a:schemeClr val="tx1"/>
                </a:solidFill>
                <a:latin typeface="+mj-lt"/>
                <a:ea typeface="Verdana" panose="020B0604030504040204"/>
              </a:rPr>
              <a:t>ень</a:t>
            </a:r>
            <a:r>
              <a:rPr lang="en-US" altLang="zh-CN" sz="2400" b="1" i="0" dirty="0" smtClean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рождения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! </a:t>
            </a:r>
          </a:p>
          <a:p>
            <a:pPr marL="0" indent="0" algn="ctr">
              <a:lnSpc>
                <a:spcPts val="1050"/>
              </a:lnSpc>
            </a:pPr>
            <a:endParaRPr lang="en-US" altLang="zh-CN" sz="2400" b="1" i="0" dirty="0">
              <a:solidFill>
                <a:schemeClr val="tx1"/>
              </a:solidFill>
              <a:latin typeface="+mj-lt"/>
              <a:ea typeface="Verdana" panose="020B0604030504040204"/>
            </a:endParaRPr>
          </a:p>
          <a:p>
            <a:pPr marL="0" indent="0" algn="ctr">
              <a:lnSpc>
                <a:spcPts val="1050"/>
              </a:lnSpc>
            </a:pP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Мне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  <a:r>
              <a:rPr lang="en-US" altLang="zh-CN" sz="2400" b="1" i="0" dirty="0" err="1" smtClean="0">
                <a:solidFill>
                  <a:schemeClr val="tx1"/>
                </a:solidFill>
                <a:latin typeface="+mj-lt"/>
                <a:ea typeface="Verdana" panose="020B0604030504040204"/>
              </a:rPr>
              <a:t>бы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 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очень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хотелось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отметить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этот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</a:p>
          <a:p>
            <a:pPr marL="0" indent="0" algn="ctr">
              <a:lnSpc>
                <a:spcPts val="1050"/>
              </a:lnSpc>
            </a:pPr>
            <a:endParaRPr lang="en-US" altLang="zh-CN" sz="2400" b="1" i="0" dirty="0">
              <a:solidFill>
                <a:schemeClr val="tx1"/>
              </a:solidFill>
              <a:latin typeface="+mj-lt"/>
              <a:ea typeface="Verdana" panose="020B0604030504040204"/>
            </a:endParaRPr>
          </a:p>
          <a:p>
            <a:pPr marL="0" indent="0" algn="ctr">
              <a:lnSpc>
                <a:spcPts val="1050"/>
              </a:lnSpc>
            </a:pP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праздник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в 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кругу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близких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и 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дорогих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мне</a:t>
            </a:r>
          </a:p>
          <a:p>
            <a:pPr marL="0" indent="0" algn="ctr">
              <a:lnSpc>
                <a:spcPts val="1050"/>
              </a:lnSpc>
            </a:pPr>
            <a:endParaRPr lang="en-US" altLang="zh-CN" sz="2400" b="1" i="0" dirty="0" err="1">
              <a:solidFill>
                <a:schemeClr val="tx1"/>
              </a:solidFill>
              <a:latin typeface="+mj-lt"/>
              <a:ea typeface="Verdana" panose="020B0604030504040204"/>
            </a:endParaRPr>
          </a:p>
          <a:p>
            <a:pPr marL="0" indent="0" algn="ctr">
              <a:lnSpc>
                <a:spcPts val="1050"/>
              </a:lnSpc>
            </a:pPr>
            <a:r>
              <a:rPr lang="ru-RU" altLang="en-US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друзей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, и 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вы</a:t>
            </a:r>
            <a:r>
              <a:rPr lang="ru-RU" altLang="en-US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несомненно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, 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входите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в 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их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</a:p>
          <a:p>
            <a:pPr marL="0" indent="0" algn="ctr">
              <a:lnSpc>
                <a:spcPts val="1050"/>
              </a:lnSpc>
            </a:pPr>
            <a:endParaRPr lang="en-US" altLang="zh-CN" sz="2400" b="1" i="0" dirty="0">
              <a:solidFill>
                <a:schemeClr val="tx1"/>
              </a:solidFill>
              <a:latin typeface="+mj-lt"/>
              <a:ea typeface="Verdana" panose="020B0604030504040204"/>
            </a:endParaRPr>
          </a:p>
          <a:p>
            <a:pPr marL="0" indent="0" algn="ctr">
              <a:lnSpc>
                <a:spcPts val="1050"/>
              </a:lnSpc>
            </a:pP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число</a:t>
            </a:r>
            <a:r>
              <a:rPr lang="ru-RU" altLang="en-US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! 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Не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 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забудьте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прихватить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с 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собой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</a:p>
          <a:p>
            <a:pPr marL="0" indent="0" algn="ctr">
              <a:lnSpc>
                <a:spcPts val="1050"/>
              </a:lnSpc>
            </a:pPr>
            <a:endParaRPr lang="en-US" altLang="zh-CN" sz="2400" b="1" i="0" dirty="0">
              <a:solidFill>
                <a:schemeClr val="tx1"/>
              </a:solidFill>
              <a:latin typeface="+mj-lt"/>
              <a:ea typeface="Verdana" panose="020B0604030504040204"/>
            </a:endParaRPr>
          </a:p>
          <a:p>
            <a:pPr marL="0" indent="0" algn="ctr">
              <a:lnSpc>
                <a:spcPts val="1050"/>
              </a:lnSpc>
            </a:pP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ваше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  <a:r>
              <a:rPr lang="ru-RU" altLang="en-US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обаяние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и 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праздничное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  <a:r>
              <a:rPr lang="en-US" altLang="zh-CN" sz="2400" b="1" i="0" dirty="0" err="1" smtClean="0">
                <a:solidFill>
                  <a:schemeClr val="tx1"/>
                </a:solidFill>
                <a:latin typeface="+mj-lt"/>
                <a:ea typeface="Verdana" panose="020B0604030504040204"/>
              </a:rPr>
              <a:t>настроение</a:t>
            </a:r>
            <a:r>
              <a:rPr lang="ru-RU" altLang="zh-CN" sz="2400" b="1" dirty="0">
                <a:solidFill>
                  <a:schemeClr val="tx1"/>
                </a:solidFill>
                <a:latin typeface="+mj-lt"/>
                <a:ea typeface="Verdana" panose="020B0604030504040204"/>
              </a:rPr>
              <a:t>!</a:t>
            </a:r>
            <a:endParaRPr lang="en-US" altLang="zh-CN" sz="2400" b="1" i="0" dirty="0">
              <a:solidFill>
                <a:schemeClr val="tx1"/>
              </a:solidFill>
              <a:latin typeface="+mj-lt"/>
              <a:ea typeface="Verdana" panose="020B0604030504040204"/>
            </a:endParaRPr>
          </a:p>
          <a:p>
            <a:pPr marL="0" indent="0" algn="ctr">
              <a:lnSpc>
                <a:spcPts val="1050"/>
              </a:lnSpc>
            </a:pPr>
            <a:endParaRPr lang="en-US" altLang="zh-CN" sz="2400" b="1" i="0" dirty="0">
              <a:solidFill>
                <a:schemeClr val="tx1"/>
              </a:solidFill>
              <a:latin typeface="+mj-lt"/>
              <a:ea typeface="Verdana" panose="020B0604030504040204"/>
            </a:endParaRPr>
          </a:p>
          <a:p>
            <a:pPr marL="0" indent="0" algn="ctr">
              <a:lnSpc>
                <a:spcPts val="1050"/>
              </a:lnSpc>
            </a:pPr>
            <a:r>
              <a:rPr lang="ru-RU" altLang="zh-CN" sz="2400" b="1" dirty="0">
                <a:solidFill>
                  <a:schemeClr val="tx1"/>
                </a:solidFill>
                <a:latin typeface="+mj-lt"/>
                <a:ea typeface="Verdana" panose="020B0604030504040204"/>
              </a:rPr>
              <a:t>П</a:t>
            </a:r>
            <a:r>
              <a:rPr lang="en-US" altLang="zh-CN" sz="2400" b="1" i="0" dirty="0" err="1" smtClean="0">
                <a:solidFill>
                  <a:schemeClr val="tx1"/>
                </a:solidFill>
                <a:latin typeface="+mj-lt"/>
                <a:ea typeface="Verdana" panose="020B0604030504040204"/>
              </a:rPr>
              <a:t>риходите</a:t>
            </a:r>
            <a:r>
              <a:rPr lang="en-US" altLang="zh-CN" sz="2400" b="1" i="0" dirty="0" smtClean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по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 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адресу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  <a:r>
              <a:rPr lang="ru-RU" altLang="zh-CN" sz="2400" b="1" i="0" dirty="0" smtClean="0">
                <a:solidFill>
                  <a:schemeClr val="tx1"/>
                </a:solidFill>
                <a:latin typeface="+mj-lt"/>
                <a:ea typeface="Verdana" panose="020B0604030504040204"/>
              </a:rPr>
              <a:t>г. Томск, улица </a:t>
            </a:r>
          </a:p>
          <a:p>
            <a:pPr marL="0" indent="0" algn="ctr">
              <a:lnSpc>
                <a:spcPts val="1050"/>
              </a:lnSpc>
            </a:pPr>
            <a:endParaRPr lang="ru-RU" altLang="zh-CN" sz="2400" b="1" dirty="0">
              <a:solidFill>
                <a:schemeClr val="tx1"/>
              </a:solidFill>
              <a:latin typeface="+mj-lt"/>
              <a:ea typeface="Verdana" panose="020B0604030504040204"/>
            </a:endParaRPr>
          </a:p>
          <a:p>
            <a:pPr marL="0" indent="0" algn="ctr">
              <a:lnSpc>
                <a:spcPts val="1050"/>
              </a:lnSpc>
            </a:pPr>
            <a:r>
              <a:rPr lang="ru-RU" altLang="zh-CN" sz="2400" b="1" i="0" dirty="0" smtClean="0">
                <a:solidFill>
                  <a:schemeClr val="tx1"/>
                </a:solidFill>
                <a:latin typeface="+mj-lt"/>
                <a:ea typeface="Verdana" panose="020B0604030504040204"/>
              </a:rPr>
              <a:t>Интернационалистов 12,</a:t>
            </a:r>
            <a:r>
              <a:rPr lang="en-US" altLang="zh-CN" sz="2400" b="1" i="0" dirty="0" smtClean="0">
                <a:solidFill>
                  <a:schemeClr val="tx1"/>
                </a:solidFill>
                <a:latin typeface="+mj-lt"/>
                <a:ea typeface="Verdana" panose="020B0604030504040204"/>
              </a:rPr>
              <a:t> в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 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эту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  <a:r>
              <a:rPr lang="en-US" altLang="zh-CN" sz="2400" b="1" i="0" dirty="0" err="1" smtClean="0">
                <a:solidFill>
                  <a:schemeClr val="tx1"/>
                </a:solidFill>
                <a:latin typeface="+mj-lt"/>
                <a:ea typeface="Verdana" panose="020B0604030504040204"/>
              </a:rPr>
              <a:t>дату</a:t>
            </a:r>
            <a:r>
              <a:rPr lang="ru-RU" altLang="zh-CN" sz="2400" b="1" i="0" dirty="0" smtClean="0">
                <a:solidFill>
                  <a:schemeClr val="tx1"/>
                </a:solidFill>
                <a:latin typeface="+mj-lt"/>
                <a:ea typeface="Verdana" panose="020B0604030504040204"/>
              </a:rPr>
              <a:t> -</a:t>
            </a:r>
            <a:r>
              <a:rPr lang="en-US" altLang="zh-CN" sz="2400" b="1" i="0" dirty="0" smtClean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</a:p>
          <a:p>
            <a:pPr marL="0" indent="0" algn="ctr">
              <a:lnSpc>
                <a:spcPts val="1050"/>
              </a:lnSpc>
            </a:pPr>
            <a:endParaRPr lang="en-US" altLang="zh-CN" sz="2400" b="1" i="0" dirty="0" smtClean="0">
              <a:solidFill>
                <a:schemeClr val="tx1"/>
              </a:solidFill>
              <a:latin typeface="+mj-lt"/>
              <a:ea typeface="Verdana" panose="020B0604030504040204"/>
            </a:endParaRPr>
          </a:p>
          <a:p>
            <a:pPr marL="0" indent="0" algn="ctr">
              <a:lnSpc>
                <a:spcPts val="1050"/>
              </a:lnSpc>
            </a:pPr>
            <a:r>
              <a:rPr lang="ru-RU" altLang="zh-CN" sz="2400" b="1" i="0" dirty="0" smtClean="0">
                <a:solidFill>
                  <a:schemeClr val="tx1"/>
                </a:solidFill>
                <a:latin typeface="+mj-lt"/>
                <a:ea typeface="Verdana" panose="020B0604030504040204"/>
              </a:rPr>
              <a:t>21.03.25 г.</a:t>
            </a:r>
            <a:r>
              <a:rPr lang="en-US" altLang="zh-CN" sz="2400" b="1" i="0" dirty="0" smtClean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и в 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это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  <a:r>
              <a:rPr lang="en-US" altLang="zh-CN" sz="2400" b="1" i="0" dirty="0" err="1">
                <a:solidFill>
                  <a:schemeClr val="tx1"/>
                </a:solidFill>
                <a:latin typeface="+mj-lt"/>
                <a:ea typeface="Verdana" panose="020B0604030504040204"/>
              </a:rPr>
              <a:t>время</a:t>
            </a:r>
            <a:r>
              <a:rPr lang="en-US" altLang="zh-CN" sz="2400" b="1" i="0" dirty="0">
                <a:solidFill>
                  <a:schemeClr val="tx1"/>
                </a:solidFill>
                <a:latin typeface="+mj-lt"/>
                <a:ea typeface="Verdana" panose="020B0604030504040204"/>
              </a:rPr>
              <a:t> </a:t>
            </a:r>
            <a:r>
              <a:rPr lang="ru-RU" altLang="zh-CN" sz="2400" b="1" i="0" dirty="0" smtClean="0">
                <a:solidFill>
                  <a:schemeClr val="tx1"/>
                </a:solidFill>
                <a:latin typeface="+mj-lt"/>
                <a:ea typeface="Verdana" panose="020B0604030504040204"/>
              </a:rPr>
              <a:t>08:00ч</a:t>
            </a:r>
            <a:r>
              <a:rPr lang="en-US" altLang="zh-CN" sz="2400" b="1" i="0" dirty="0" smtClean="0">
                <a:solidFill>
                  <a:schemeClr val="tx1"/>
                </a:solidFill>
                <a:latin typeface="+mj-lt"/>
                <a:ea typeface="Verdana" panose="020B060403050404020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7400" y="4314"/>
            <a:ext cx="6673851" cy="899795"/>
          </a:xfrm>
        </p:spPr>
        <p:txBody>
          <a:bodyPr>
            <a:normAutofit fontScale="90000"/>
          </a:bodyPr>
          <a:lstStyle/>
          <a:p>
            <a:r>
              <a:rPr lang="ru-RU" altLang="en-US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ru-RU" altLang="en-US" b="1" u="sng" dirty="0">
                <a:latin typeface="Calibri" panose="020F0502020204030204" charset="0"/>
                <a:cs typeface="Calibri" panose="020F0502020204030204" charset="0"/>
                <a:sym typeface="+mn-ea"/>
              </a:rPr>
              <a:t>Читательская грамотность</a:t>
            </a:r>
            <a:r>
              <a:rPr lang="ru-RU" altLang="en-US" b="1" u="sng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endParaRPr lang="ru-RU" altLang="en-US" b="1" u="sng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Замещающее содержимое 3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777" t="12763" r="8101" b="10837"/>
          <a:stretch>
            <a:fillRect/>
          </a:stretch>
        </p:blipFill>
        <p:spPr>
          <a:xfrm>
            <a:off x="157162" y="2257425"/>
            <a:ext cx="5543551" cy="405765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8387715" y="3656965"/>
            <a:ext cx="3585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3200" b="1" dirty="0"/>
              <a:t>Гости Умной </a:t>
            </a:r>
            <a:r>
              <a:rPr lang="ru-RU" altLang="en-US" sz="3200" b="1" dirty="0" smtClean="0"/>
              <a:t>Совы</a:t>
            </a:r>
            <a:endParaRPr lang="ru-RU" altLang="en-US" sz="3200" b="1" dirty="0"/>
          </a:p>
        </p:txBody>
      </p:sp>
      <p:pic>
        <p:nvPicPr>
          <p:cNvPr id="9" name="Изображение 8"/>
          <p:cNvPicPr/>
          <p:nvPr/>
        </p:nvPicPr>
        <p:blipFill>
          <a:blip r:embed="rId3"/>
          <a:stretch>
            <a:fillRect/>
          </a:stretch>
        </p:blipFill>
        <p:spPr>
          <a:xfrm>
            <a:off x="5794375" y="4690745"/>
            <a:ext cx="3281045" cy="2292350"/>
          </a:xfrm>
          <a:prstGeom prst="rect">
            <a:avLst/>
          </a:prstGeom>
        </p:spPr>
      </p:pic>
      <p:pic>
        <p:nvPicPr>
          <p:cNvPr id="13" name="Замещающее содержимое 12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122670" y="3661410"/>
            <a:ext cx="2292985" cy="1750060"/>
          </a:xfrm>
          <a:prstGeom prst="rect">
            <a:avLst/>
          </a:prstGeom>
        </p:spPr>
      </p:pic>
      <p:pic>
        <p:nvPicPr>
          <p:cNvPr id="14" name="Изображение 13"/>
          <p:cNvPicPr/>
          <p:nvPr/>
        </p:nvPicPr>
        <p:blipFill>
          <a:blip r:embed="rId5"/>
          <a:stretch>
            <a:fillRect/>
          </a:stretch>
        </p:blipFill>
        <p:spPr>
          <a:xfrm>
            <a:off x="9457373" y="566743"/>
            <a:ext cx="1087755" cy="1372870"/>
          </a:xfrm>
          <a:prstGeom prst="rect">
            <a:avLst/>
          </a:prstGeom>
        </p:spPr>
      </p:pic>
      <p:pic>
        <p:nvPicPr>
          <p:cNvPr id="15" name="Изображение 14"/>
          <p:cNvPicPr/>
          <p:nvPr/>
        </p:nvPicPr>
        <p:blipFill>
          <a:blip r:embed="rId6"/>
          <a:stretch>
            <a:fillRect/>
          </a:stretch>
        </p:blipFill>
        <p:spPr>
          <a:xfrm>
            <a:off x="7105332" y="2534405"/>
            <a:ext cx="1805940" cy="1009015"/>
          </a:xfrm>
          <a:prstGeom prst="rect">
            <a:avLst/>
          </a:prstGeom>
        </p:spPr>
      </p:pic>
      <p:pic>
        <p:nvPicPr>
          <p:cNvPr id="18" name="Изображение 17"/>
          <p:cNvPicPr/>
          <p:nvPr/>
        </p:nvPicPr>
        <p:blipFill>
          <a:blip r:embed="rId7"/>
          <a:stretch>
            <a:fillRect/>
          </a:stretch>
        </p:blipFill>
        <p:spPr>
          <a:xfrm>
            <a:off x="9049544" y="2348267"/>
            <a:ext cx="1776095" cy="1314450"/>
          </a:xfrm>
          <a:prstGeom prst="rect">
            <a:avLst/>
          </a:prstGeom>
        </p:spPr>
      </p:pic>
      <p:pic>
        <p:nvPicPr>
          <p:cNvPr id="26" name="Изображение 25"/>
          <p:cNvPicPr/>
          <p:nvPr/>
        </p:nvPicPr>
        <p:blipFill>
          <a:blip r:embed="rId8"/>
          <a:stretch>
            <a:fillRect/>
          </a:stretch>
        </p:blipFill>
        <p:spPr>
          <a:xfrm>
            <a:off x="9375776" y="3979186"/>
            <a:ext cx="2682875" cy="2694305"/>
          </a:xfrm>
          <a:prstGeom prst="rect">
            <a:avLst/>
          </a:prstGeom>
        </p:spPr>
      </p:pic>
      <p:pic>
        <p:nvPicPr>
          <p:cNvPr id="29" name="Изображение 28"/>
          <p:cNvPicPr/>
          <p:nvPr/>
        </p:nvPicPr>
        <p:blipFill>
          <a:blip r:embed="rId9"/>
          <a:stretch>
            <a:fillRect/>
          </a:stretch>
        </p:blipFill>
        <p:spPr>
          <a:xfrm>
            <a:off x="8750301" y="4145914"/>
            <a:ext cx="1250950" cy="1313815"/>
          </a:xfrm>
          <a:prstGeom prst="rect">
            <a:avLst/>
          </a:prstGeom>
        </p:spPr>
      </p:pic>
      <p:pic>
        <p:nvPicPr>
          <p:cNvPr id="30" name="Изображение 29"/>
          <p:cNvPicPr/>
          <p:nvPr/>
        </p:nvPicPr>
        <p:blipFill>
          <a:blip r:embed="rId10"/>
          <a:stretch>
            <a:fillRect/>
          </a:stretch>
        </p:blipFill>
        <p:spPr>
          <a:xfrm>
            <a:off x="5915502" y="2591038"/>
            <a:ext cx="1333500" cy="1280795"/>
          </a:xfrm>
          <a:prstGeom prst="rect">
            <a:avLst/>
          </a:prstGeom>
        </p:spPr>
      </p:pic>
      <p:pic>
        <p:nvPicPr>
          <p:cNvPr id="35" name="Изображение 34"/>
          <p:cNvPicPr/>
          <p:nvPr/>
        </p:nvPicPr>
        <p:blipFill>
          <a:blip r:embed="rId11"/>
          <a:stretch>
            <a:fillRect/>
          </a:stretch>
        </p:blipFill>
        <p:spPr>
          <a:xfrm>
            <a:off x="8469946" y="5977531"/>
            <a:ext cx="961390" cy="695960"/>
          </a:xfrm>
          <a:prstGeom prst="rect">
            <a:avLst/>
          </a:prstGeom>
        </p:spPr>
      </p:pic>
      <p:sp>
        <p:nvSpPr>
          <p:cNvPr id="36" name="Текстовое поле 35"/>
          <p:cNvSpPr txBox="1"/>
          <p:nvPr/>
        </p:nvSpPr>
        <p:spPr>
          <a:xfrm>
            <a:off x="0" y="923802"/>
            <a:ext cx="93090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Найди зверей, которых пригласила на День рождения Умная </a:t>
            </a:r>
            <a:r>
              <a:rPr lang="ru-RU" sz="2400" b="1" dirty="0" smtClean="0"/>
              <a:t>Сова</a:t>
            </a:r>
            <a:r>
              <a:rPr lang="ru-RU" sz="2400" b="1" dirty="0"/>
              <a:t>. </a:t>
            </a:r>
          </a:p>
          <a:p>
            <a:pPr algn="ctr"/>
            <a:r>
              <a:rPr lang="ru-RU" sz="2400" b="1" dirty="0"/>
              <a:t>(лиса, белка, медведь, еж)</a:t>
            </a:r>
          </a:p>
          <a:p>
            <a:endParaRPr lang="ru-RU" altLang="en-US" b="1" dirty="0"/>
          </a:p>
        </p:txBody>
      </p:sp>
      <p:pic>
        <p:nvPicPr>
          <p:cNvPr id="38" name="Изображение 37"/>
          <p:cNvPicPr/>
          <p:nvPr/>
        </p:nvPicPr>
        <p:blipFill>
          <a:blip r:embed="rId12"/>
          <a:stretch>
            <a:fillRect/>
          </a:stretch>
        </p:blipFill>
        <p:spPr>
          <a:xfrm>
            <a:off x="10597833" y="854609"/>
            <a:ext cx="1592103" cy="261747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9220" y="176530"/>
            <a:ext cx="27933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en-US" sz="4000" b="1" dirty="0" smtClean="0">
                <a:solidFill>
                  <a:srgbClr val="FF0000"/>
                </a:solidFill>
              </a:rPr>
              <a:t>2 </a:t>
            </a:r>
            <a:r>
              <a:rPr lang="ru-RU" altLang="en-US" sz="4000" b="1" dirty="0">
                <a:solidFill>
                  <a:srgbClr val="FF0000"/>
                </a:solidFill>
              </a:rPr>
              <a:t>ЗАДАНИЕ 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Замещающее содержимое 3"/>
          <p:cNvPicPr>
            <a:picLocks noChangeAspect="1"/>
          </p:cNvPicPr>
          <p:nvPr/>
        </p:nvPicPr>
        <p:blipFill rotWithShape="1">
          <a:blip r:embed="rId2"/>
          <a:srcRect l="777" t="12763" r="8101" b="10837"/>
          <a:stretch>
            <a:fillRect/>
          </a:stretch>
        </p:blipFill>
        <p:spPr>
          <a:xfrm>
            <a:off x="3837769" y="779037"/>
            <a:ext cx="7973231" cy="5836075"/>
          </a:xfrm>
          <a:prstGeom prst="rect">
            <a:avLst/>
          </a:prstGeom>
        </p:spPr>
      </p:pic>
      <p:sp>
        <p:nvSpPr>
          <p:cNvPr id="7" name="Объект 2"/>
          <p:cNvSpPr txBox="1"/>
          <p:nvPr/>
        </p:nvSpPr>
        <p:spPr>
          <a:xfrm>
            <a:off x="3888580" y="1196787"/>
            <a:ext cx="2093120" cy="401509"/>
          </a:xfrm>
          <a:prstGeom prst="rect">
            <a:avLst/>
          </a:prstGeom>
          <a:solidFill>
            <a:schemeClr val="accent1">
              <a:alpha val="42000"/>
            </a:schemeClr>
          </a:solidFill>
          <a:effectLst>
            <a:glow rad="127000">
              <a:schemeClr val="accent1">
                <a:alpha val="0"/>
              </a:schemeClr>
            </a:glow>
          </a:effectLst>
        </p:spPr>
        <p:txBody>
          <a:bodyPr vert="horz" lIns="91440" tIns="45720" rIns="91440" bIns="4572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b="1" dirty="0"/>
          </a:p>
        </p:txBody>
      </p:sp>
      <p:sp>
        <p:nvSpPr>
          <p:cNvPr id="9" name="Заголовок 1"/>
          <p:cNvSpPr txBox="1"/>
          <p:nvPr/>
        </p:nvSpPr>
        <p:spPr>
          <a:xfrm>
            <a:off x="4063986" y="1196787"/>
            <a:ext cx="1524001" cy="531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endParaRPr lang="ru-RU" sz="3200" dirty="0"/>
          </a:p>
        </p:txBody>
      </p:sp>
      <p:sp>
        <p:nvSpPr>
          <p:cNvPr id="10" name="Объект 2"/>
          <p:cNvSpPr txBox="1"/>
          <p:nvPr/>
        </p:nvSpPr>
        <p:spPr>
          <a:xfrm>
            <a:off x="8643937" y="4279708"/>
            <a:ext cx="2519363" cy="349442"/>
          </a:xfrm>
          <a:prstGeom prst="rect">
            <a:avLst/>
          </a:prstGeom>
          <a:solidFill>
            <a:schemeClr val="accent1">
              <a:alpha val="30000"/>
            </a:schemeClr>
          </a:solidFill>
          <a:effectLst>
            <a:glow rad="127000">
              <a:schemeClr val="accent1">
                <a:alpha val="0"/>
              </a:schemeClr>
            </a:glow>
          </a:effectLst>
        </p:spPr>
        <p:txBody>
          <a:bodyPr vert="horz" lIns="91440" tIns="45720" rIns="91440" bIns="4572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b="1" dirty="0"/>
          </a:p>
        </p:txBody>
      </p:sp>
      <p:sp>
        <p:nvSpPr>
          <p:cNvPr id="12" name="Заголовок 7"/>
          <p:cNvSpPr txBox="1"/>
          <p:nvPr/>
        </p:nvSpPr>
        <p:spPr>
          <a:xfrm>
            <a:off x="8779667" y="4293996"/>
            <a:ext cx="1852613" cy="5457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13" name="Заголовок 1"/>
          <p:cNvSpPr txBox="1"/>
          <p:nvPr/>
        </p:nvSpPr>
        <p:spPr>
          <a:xfrm>
            <a:off x="197325" y="62"/>
            <a:ext cx="3429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ПРОВЕРКА</a:t>
            </a:r>
            <a:endParaRPr lang="ru-RU" altLang="en-US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Объект 2"/>
          <p:cNvSpPr txBox="1"/>
          <p:nvPr/>
        </p:nvSpPr>
        <p:spPr>
          <a:xfrm>
            <a:off x="5039529" y="2314575"/>
            <a:ext cx="411151" cy="2703992"/>
          </a:xfrm>
          <a:prstGeom prst="rect">
            <a:avLst/>
          </a:prstGeom>
          <a:solidFill>
            <a:schemeClr val="accent1">
              <a:alpha val="37000"/>
            </a:schemeClr>
          </a:solidFill>
          <a:effectLst>
            <a:glow rad="127000">
              <a:schemeClr val="accent1">
                <a:alpha val="0"/>
              </a:schemeClr>
            </a:glow>
          </a:effectLst>
        </p:spPr>
        <p:txBody>
          <a:bodyPr vert="horz" lIns="91440" tIns="45720" rIns="91440" bIns="4572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b="1" dirty="0"/>
          </a:p>
        </p:txBody>
      </p:sp>
      <p:sp>
        <p:nvSpPr>
          <p:cNvPr id="15" name="Объект 2"/>
          <p:cNvSpPr txBox="1"/>
          <p:nvPr/>
        </p:nvSpPr>
        <p:spPr>
          <a:xfrm>
            <a:off x="9672637" y="779037"/>
            <a:ext cx="959643" cy="417750"/>
          </a:xfrm>
          <a:prstGeom prst="rect">
            <a:avLst/>
          </a:prstGeom>
          <a:solidFill>
            <a:schemeClr val="accent1">
              <a:alpha val="30000"/>
            </a:schemeClr>
          </a:solidFill>
          <a:effectLst>
            <a:glow rad="127000">
              <a:schemeClr val="accent1">
                <a:alpha val="0"/>
              </a:schemeClr>
            </a:glow>
          </a:effectLst>
        </p:spPr>
        <p:txBody>
          <a:bodyPr vert="horz" lIns="91440" tIns="45720" rIns="91440" bIns="4572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b="1" dirty="0"/>
          </a:p>
        </p:txBody>
      </p:sp>
      <p:pic>
        <p:nvPicPr>
          <p:cNvPr id="2" name="Замещающее содержимое 1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00965" y="485775"/>
            <a:ext cx="3208655" cy="2943225"/>
          </a:xfrm>
          <a:prstGeom prst="rect">
            <a:avLst/>
          </a:prstGeom>
        </p:spPr>
      </p:pic>
      <p:pic>
        <p:nvPicPr>
          <p:cNvPr id="35" name="Замещающее содержимое 34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197485" y="2907665"/>
            <a:ext cx="1301115" cy="1042670"/>
          </a:xfrm>
          <a:prstGeom prst="rect">
            <a:avLst/>
          </a:prstGeom>
        </p:spPr>
      </p:pic>
      <p:pic>
        <p:nvPicPr>
          <p:cNvPr id="38" name="Изображение 37"/>
          <p:cNvPicPr/>
          <p:nvPr/>
        </p:nvPicPr>
        <p:blipFill>
          <a:blip r:embed="rId5"/>
          <a:stretch>
            <a:fillRect/>
          </a:stretch>
        </p:blipFill>
        <p:spPr>
          <a:xfrm>
            <a:off x="1750060" y="2907665"/>
            <a:ext cx="1876425" cy="3006090"/>
          </a:xfrm>
          <a:prstGeom prst="rect">
            <a:avLst/>
          </a:prstGeom>
        </p:spPr>
      </p:pic>
      <p:pic>
        <p:nvPicPr>
          <p:cNvPr id="29" name="Изображение 28"/>
          <p:cNvPicPr/>
          <p:nvPr/>
        </p:nvPicPr>
        <p:blipFill>
          <a:blip r:embed="rId6"/>
          <a:stretch>
            <a:fillRect/>
          </a:stretch>
        </p:blipFill>
        <p:spPr>
          <a:xfrm>
            <a:off x="62230" y="4839970"/>
            <a:ext cx="1648460" cy="1459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13385" y="-262890"/>
            <a:ext cx="9625330" cy="1241425"/>
          </a:xfrm>
        </p:spPr>
        <p:txBody>
          <a:bodyPr/>
          <a:lstStyle/>
          <a:p>
            <a:pPr algn="ctr"/>
            <a:r>
              <a:rPr lang="ru-RU" altLang="en-US" b="1" u="sng" dirty="0">
                <a:latin typeface="Times New Roman" panose="02020603050405020304" charset="0"/>
                <a:cs typeface="Times New Roman" panose="02020603050405020304" charset="0"/>
              </a:rPr>
              <a:t> Финансовая грамотность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7727950" y="1318260"/>
            <a:ext cx="3615690" cy="11106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endParaRPr lang="ru-RU" altLang="en-US" b="1" dirty="0" smtClean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  <a:sym typeface="+mn-ea"/>
            </a:endParaRPr>
          </a:p>
        </p:txBody>
      </p:sp>
      <p:pic>
        <p:nvPicPr>
          <p:cNvPr id="12" name="Изображение 11"/>
          <p:cNvPicPr/>
          <p:nvPr/>
        </p:nvPicPr>
        <p:blipFill>
          <a:blip/>
          <a:stretch>
            <a:fillRect/>
          </a:stretch>
        </p:blipFill>
        <p:spPr>
          <a:xfrm>
            <a:off x="10339070" y="642620"/>
            <a:ext cx="541020" cy="574040"/>
          </a:xfrm>
          <a:prstGeom prst="rect">
            <a:avLst/>
          </a:prstGeom>
        </p:spPr>
      </p:pic>
      <p:pic>
        <p:nvPicPr>
          <p:cNvPr id="13" name="Замещающее содержимое 12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51555" y="703580"/>
            <a:ext cx="4176395" cy="2441575"/>
          </a:xfrm>
          <a:prstGeom prst="rect">
            <a:avLst/>
          </a:prstGeom>
        </p:spPr>
      </p:pic>
      <p:sp>
        <p:nvSpPr>
          <p:cNvPr id="14" name="Текстовое поле 13"/>
          <p:cNvSpPr txBox="1"/>
          <p:nvPr/>
        </p:nvSpPr>
        <p:spPr>
          <a:xfrm>
            <a:off x="-492125" y="3627120"/>
            <a:ext cx="3615690" cy="11106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endParaRPr lang="ru-RU" altLang="en-US" b="1" dirty="0" smtClean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  <a:sym typeface="+mn-ea"/>
            </a:endParaRPr>
          </a:p>
        </p:txBody>
      </p:sp>
      <p:pic>
        <p:nvPicPr>
          <p:cNvPr id="19" name="Замещающее содержимое 3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471420" y="2224405"/>
            <a:ext cx="7717155" cy="454025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0" name="Замещающее содержимое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6855" y="-161925"/>
            <a:ext cx="2965450" cy="1733550"/>
          </a:xfrm>
          <a:prstGeom prst="rect">
            <a:avLst/>
          </a:prstGeom>
        </p:spPr>
      </p:pic>
      <p:pic>
        <p:nvPicPr>
          <p:cNvPr id="21" name="Замещающее содержимое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24560"/>
            <a:ext cx="4379595" cy="2560320"/>
          </a:xfrm>
          <a:prstGeom prst="rect">
            <a:avLst/>
          </a:prstGeom>
        </p:spPr>
      </p:pic>
      <p:pic>
        <p:nvPicPr>
          <p:cNvPr id="35" name="Изображение 34"/>
          <p:cNvPicPr/>
          <p:nvPr/>
        </p:nvPicPr>
        <p:blipFill>
          <a:blip r:embed="rId4"/>
          <a:stretch>
            <a:fillRect/>
          </a:stretch>
        </p:blipFill>
        <p:spPr>
          <a:xfrm>
            <a:off x="6193790" y="6068695"/>
            <a:ext cx="961390" cy="695960"/>
          </a:xfrm>
          <a:prstGeom prst="rect">
            <a:avLst/>
          </a:prstGeom>
        </p:spPr>
      </p:pic>
      <p:sp>
        <p:nvSpPr>
          <p:cNvPr id="22" name="Текстовое поле 21"/>
          <p:cNvSpPr txBox="1"/>
          <p:nvPr/>
        </p:nvSpPr>
        <p:spPr>
          <a:xfrm>
            <a:off x="5081905" y="3854450"/>
            <a:ext cx="1713865" cy="422910"/>
          </a:xfrm>
          <a:prstGeom prst="rect">
            <a:avLst/>
          </a:prstGeom>
          <a:solidFill>
            <a:schemeClr val="accent6"/>
          </a:solidFill>
          <a:ln w="38100" cmpd="sng">
            <a:solidFill>
              <a:schemeClr val="tx1"/>
            </a:solidFill>
            <a:prstDash val="solid"/>
          </a:ln>
        </p:spPr>
        <p:txBody>
          <a:bodyPr wrap="square" rtlCol="0">
            <a:noAutofit/>
          </a:bodyPr>
          <a:lstStyle/>
          <a:p>
            <a:r>
              <a:rPr lang="ru-RU" altLang="en-US" sz="1600" b="1"/>
              <a:t>БАНК«ЛЕСНОЙ»</a:t>
            </a:r>
          </a:p>
        </p:txBody>
      </p:sp>
      <p:sp>
        <p:nvSpPr>
          <p:cNvPr id="28" name="Текстовое поле 27"/>
          <p:cNvSpPr txBox="1"/>
          <p:nvPr/>
        </p:nvSpPr>
        <p:spPr>
          <a:xfrm>
            <a:off x="94932" y="660400"/>
            <a:ext cx="5570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 b="1" dirty="0">
                <a:latin typeface="Times New Roman" panose="02020603050405020304" charset="0"/>
                <a:cs typeface="Times New Roman" panose="02020603050405020304" charset="0"/>
              </a:rPr>
              <a:t>Гости пошли в Лесной банк.</a:t>
            </a:r>
          </a:p>
        </p:txBody>
      </p:sp>
      <p:pic>
        <p:nvPicPr>
          <p:cNvPr id="29" name="Изображение 28"/>
          <p:cNvPicPr/>
          <p:nvPr/>
        </p:nvPicPr>
        <p:blipFill>
          <a:blip r:embed="rId5"/>
          <a:stretch>
            <a:fillRect/>
          </a:stretch>
        </p:blipFill>
        <p:spPr>
          <a:xfrm>
            <a:off x="10038715" y="4240530"/>
            <a:ext cx="1634173" cy="2617470"/>
          </a:xfrm>
          <a:prstGeom prst="rect">
            <a:avLst/>
          </a:prstGeom>
        </p:spPr>
      </p:pic>
      <p:pic>
        <p:nvPicPr>
          <p:cNvPr id="34" name="Изображение 33"/>
          <p:cNvPicPr/>
          <p:nvPr/>
        </p:nvPicPr>
        <p:blipFill>
          <a:blip r:embed="rId6"/>
          <a:stretch>
            <a:fillRect/>
          </a:stretch>
        </p:blipFill>
        <p:spPr>
          <a:xfrm>
            <a:off x="208280" y="3854450"/>
            <a:ext cx="3657600" cy="3657600"/>
          </a:xfrm>
          <a:prstGeom prst="rect">
            <a:avLst/>
          </a:prstGeom>
        </p:spPr>
      </p:pic>
      <p:pic>
        <p:nvPicPr>
          <p:cNvPr id="37" name="Замещающее содержимое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705" y="455930"/>
            <a:ext cx="5181600" cy="3028950"/>
          </a:xfrm>
          <a:prstGeom prst="rect">
            <a:avLst/>
          </a:prstGeom>
        </p:spPr>
      </p:pic>
      <p:pic>
        <p:nvPicPr>
          <p:cNvPr id="38" name="Изображение 37"/>
          <p:cNvPicPr/>
          <p:nvPr/>
        </p:nvPicPr>
        <p:blipFill>
          <a:blip r:embed="rId7"/>
          <a:stretch>
            <a:fillRect/>
          </a:stretch>
        </p:blipFill>
        <p:spPr>
          <a:xfrm>
            <a:off x="7531735" y="2428875"/>
            <a:ext cx="877570" cy="972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/>
        </p:nvSpPr>
        <p:spPr>
          <a:xfrm>
            <a:off x="3924935" y="0"/>
            <a:ext cx="7096760" cy="9467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ru-RU" altLang="en-US" b="1" u="sng" dirty="0">
                <a:latin typeface="Calibri" panose="020F0502020204030204" charset="0"/>
                <a:cs typeface="Calibri" panose="020F0502020204030204" charset="0"/>
                <a:sym typeface="+mn-ea"/>
              </a:rPr>
              <a:t>Финансовая грамотность</a:t>
            </a:r>
            <a:endParaRPr lang="ru-RU" altLang="en-US" b="1" u="sng" dirty="0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7020" y="109140"/>
            <a:ext cx="285073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en-US" sz="3600" b="1" dirty="0">
                <a:solidFill>
                  <a:srgbClr val="FF0000"/>
                </a:solidFill>
              </a:rPr>
              <a:t>1 ЗАДАНИЕ 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19" name="Замещающее содержимое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588125" y="1065883"/>
            <a:ext cx="5603875" cy="329628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2" name="Текстовое поле 21"/>
          <p:cNvSpPr txBox="1"/>
          <p:nvPr/>
        </p:nvSpPr>
        <p:spPr>
          <a:xfrm>
            <a:off x="8246745" y="2374265"/>
            <a:ext cx="1713865" cy="422910"/>
          </a:xfrm>
          <a:prstGeom prst="rect">
            <a:avLst/>
          </a:prstGeom>
          <a:solidFill>
            <a:schemeClr val="accent6"/>
          </a:solidFill>
          <a:ln w="38100" cmpd="sng">
            <a:solidFill>
              <a:schemeClr val="tx1"/>
            </a:solidFill>
            <a:prstDash val="solid"/>
          </a:ln>
        </p:spPr>
        <p:txBody>
          <a:bodyPr wrap="square" rtlCol="0">
            <a:noAutofit/>
          </a:bodyPr>
          <a:lstStyle/>
          <a:p>
            <a:r>
              <a:rPr lang="ru-RU" altLang="en-US" sz="1600" b="1" dirty="0"/>
              <a:t>БАНК«ЛЕСНОЙ»</a:t>
            </a:r>
          </a:p>
        </p:txBody>
      </p:sp>
      <p:pic>
        <p:nvPicPr>
          <p:cNvPr id="11" name="Замещающее содержимое 10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1120" y="4204335"/>
            <a:ext cx="9889490" cy="2096770"/>
          </a:xfrm>
          <a:prstGeom prst="rect">
            <a:avLst/>
          </a:prstGeom>
        </p:spPr>
      </p:pic>
      <p:sp>
        <p:nvSpPr>
          <p:cNvPr id="13" name="Текстовое поле 12"/>
          <p:cNvSpPr txBox="1"/>
          <p:nvPr/>
        </p:nvSpPr>
        <p:spPr>
          <a:xfrm>
            <a:off x="71119" y="2585720"/>
            <a:ext cx="6658293" cy="1046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6700">
              <a:lnSpc>
                <a:spcPct val="114000"/>
              </a:lnSpc>
            </a:pPr>
            <a:r>
              <a:rPr lang="en-US" altLang="zh-CN" sz="2800" b="1" dirty="0" err="1">
                <a:solidFill>
                  <a:srgbClr val="1F497D"/>
                </a:solidFill>
                <a:latin typeface="Calibri" panose="020F0502020204030204" charset="0"/>
                <a:ea typeface="Calibri" panose="020F0502020204030204"/>
                <a:cs typeface="Calibri" panose="020F0502020204030204" charset="0"/>
              </a:rPr>
              <a:t>Закрась</a:t>
            </a:r>
            <a:r>
              <a:rPr lang="en-US" altLang="zh-CN" sz="2800" b="1" dirty="0">
                <a:solidFill>
                  <a:srgbClr val="1F497D"/>
                </a:solidFill>
                <a:latin typeface="Calibri" panose="020F0502020204030204" charset="0"/>
                <a:ea typeface="Calibri" panose="020F0502020204030204"/>
                <a:cs typeface="Calibri" panose="020F0502020204030204" charset="0"/>
              </a:rPr>
              <a:t> </a:t>
            </a:r>
            <a:r>
              <a:rPr lang="en-US" altLang="zh-CN" sz="2800" b="1" dirty="0" err="1">
                <a:solidFill>
                  <a:srgbClr val="1F497D"/>
                </a:solidFill>
                <a:latin typeface="Calibri" panose="020F0502020204030204" charset="0"/>
                <a:ea typeface="Calibri" panose="020F0502020204030204"/>
                <a:cs typeface="Calibri" panose="020F0502020204030204" charset="0"/>
              </a:rPr>
              <a:t>одним</a:t>
            </a:r>
            <a:r>
              <a:rPr lang="en-US" altLang="zh-CN" sz="2800" b="1" dirty="0">
                <a:solidFill>
                  <a:srgbClr val="1F497D"/>
                </a:solidFill>
                <a:latin typeface="Calibri" panose="020F0502020204030204" charset="0"/>
                <a:ea typeface="Calibri" panose="020F0502020204030204"/>
                <a:cs typeface="Calibri" panose="020F0502020204030204" charset="0"/>
              </a:rPr>
              <a:t> </a:t>
            </a:r>
            <a:r>
              <a:rPr lang="en-US" altLang="zh-CN" sz="2800" b="1" dirty="0" err="1">
                <a:solidFill>
                  <a:srgbClr val="1F497D"/>
                </a:solidFill>
                <a:latin typeface="Calibri" panose="020F0502020204030204" charset="0"/>
                <a:ea typeface="Calibri" panose="020F0502020204030204"/>
                <a:cs typeface="Calibri" panose="020F0502020204030204" charset="0"/>
              </a:rPr>
              <a:t>цветом</a:t>
            </a:r>
            <a:r>
              <a:rPr lang="en-US" altLang="zh-CN" sz="2800" b="1" dirty="0">
                <a:solidFill>
                  <a:srgbClr val="1F497D"/>
                </a:solidFill>
                <a:latin typeface="Calibri" panose="020F0502020204030204" charset="0"/>
                <a:ea typeface="Calibri" panose="020F0502020204030204"/>
                <a:cs typeface="Calibri" panose="020F0502020204030204" charset="0"/>
              </a:rPr>
              <a:t> </a:t>
            </a:r>
            <a:r>
              <a:rPr lang="en-US" altLang="zh-CN" sz="2800" b="1" dirty="0" err="1">
                <a:solidFill>
                  <a:srgbClr val="1F497D"/>
                </a:solidFill>
                <a:latin typeface="Calibri" panose="020F0502020204030204" charset="0"/>
                <a:ea typeface="Calibri" panose="020F0502020204030204"/>
                <a:cs typeface="Calibri" panose="020F0502020204030204" charset="0"/>
              </a:rPr>
              <a:t>слово-понятие</a:t>
            </a:r>
            <a:r>
              <a:rPr lang="en-US" altLang="zh-CN" sz="2800" b="1" dirty="0">
                <a:solidFill>
                  <a:srgbClr val="1F497D"/>
                </a:solidFill>
                <a:latin typeface="Calibri" panose="020F0502020204030204" charset="0"/>
                <a:ea typeface="Calibri" panose="020F0502020204030204"/>
                <a:cs typeface="Calibri" panose="020F0502020204030204" charset="0"/>
              </a:rPr>
              <a:t> и </a:t>
            </a:r>
            <a:r>
              <a:rPr lang="en-US" altLang="zh-CN" sz="2800" b="1" dirty="0" err="1">
                <a:solidFill>
                  <a:srgbClr val="1F497D"/>
                </a:solidFill>
                <a:latin typeface="Calibri" panose="020F0502020204030204" charset="0"/>
                <a:ea typeface="Calibri" panose="020F0502020204030204"/>
                <a:cs typeface="Calibri" panose="020F0502020204030204" charset="0"/>
              </a:rPr>
              <a:t>его</a:t>
            </a:r>
            <a:r>
              <a:rPr lang="en-US" altLang="zh-CN" sz="2800" b="1" dirty="0">
                <a:solidFill>
                  <a:srgbClr val="1F497D"/>
                </a:solidFill>
                <a:latin typeface="Calibri" panose="020F0502020204030204" charset="0"/>
                <a:ea typeface="Calibri" panose="020F0502020204030204"/>
                <a:cs typeface="Calibri" panose="020F0502020204030204" charset="0"/>
              </a:rPr>
              <a:t> </a:t>
            </a:r>
            <a:r>
              <a:rPr lang="en-US" altLang="zh-CN" sz="2800" b="1" dirty="0" err="1" smtClean="0">
                <a:solidFill>
                  <a:srgbClr val="1F497D"/>
                </a:solidFill>
                <a:latin typeface="Calibri" panose="020F0502020204030204" charset="0"/>
                <a:ea typeface="Calibri" panose="020F0502020204030204"/>
                <a:cs typeface="Calibri" panose="020F0502020204030204" charset="0"/>
              </a:rPr>
              <a:t>значение</a:t>
            </a:r>
            <a:r>
              <a:rPr lang="ru-RU" altLang="zh-CN" sz="2800" b="1" dirty="0" smtClean="0">
                <a:solidFill>
                  <a:srgbClr val="1F497D"/>
                </a:solidFill>
                <a:latin typeface="Calibri" panose="020F0502020204030204" charset="0"/>
                <a:ea typeface="Calibri" panose="020F0502020204030204"/>
                <a:cs typeface="Calibri" panose="020F0502020204030204" charset="0"/>
              </a:rPr>
              <a:t> или соедини</a:t>
            </a:r>
            <a:r>
              <a:rPr lang="en-US" altLang="zh-CN" sz="2800" b="1" dirty="0" smtClean="0">
                <a:solidFill>
                  <a:srgbClr val="1F497D"/>
                </a:solidFill>
                <a:latin typeface="Calibri" panose="020F0502020204030204" charset="0"/>
                <a:ea typeface="Calibri" panose="020F0502020204030204"/>
                <a:cs typeface="Calibri" panose="020F0502020204030204" charset="0"/>
              </a:rPr>
              <a:t>.</a:t>
            </a:r>
            <a:endParaRPr lang="en-US" altLang="zh-CN" sz="2800" b="1" dirty="0">
              <a:solidFill>
                <a:srgbClr val="1F497D"/>
              </a:solidFill>
              <a:latin typeface="Calibri" panose="020F0502020204030204" charset="0"/>
              <a:ea typeface="Calibri" panose="020F0502020204030204"/>
              <a:cs typeface="Calibri" panose="020F0502020204030204" charset="0"/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71120" y="897255"/>
            <a:ext cx="678307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 b="1">
                <a:sym typeface="+mn-ea"/>
              </a:rPr>
              <a:t>Наши звери решили взять в банке деньги, чтобы купить Умной Сове подарки. Помоги гостям Совы разобраться с понятиями и их значениями.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958</Words>
  <Application>Microsoft Office PowerPoint</Application>
  <PresentationFormat>Широкоэкранный</PresentationFormat>
  <Paragraphs>206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微软雅黑</vt:lpstr>
      <vt:lpstr>Arial</vt:lpstr>
      <vt:lpstr>Calibri</vt:lpstr>
      <vt:lpstr>Calibri Light</vt:lpstr>
      <vt:lpstr>Comic Sans MS</vt:lpstr>
      <vt:lpstr>Times New Roman</vt:lpstr>
      <vt:lpstr>Verdana</vt:lpstr>
      <vt:lpstr>Office Theme</vt:lpstr>
      <vt:lpstr>Квест-кругосветка День рождения Умной Совы</vt:lpstr>
      <vt:lpstr>День рождения Умной Совы</vt:lpstr>
      <vt:lpstr>День рождения Умной Совы</vt:lpstr>
      <vt:lpstr>Читательская грамотность </vt:lpstr>
      <vt:lpstr>ПРОВЕРКА</vt:lpstr>
      <vt:lpstr> Читательская грамотность </vt:lpstr>
      <vt:lpstr>Презентация PowerPoint</vt:lpstr>
      <vt:lpstr> Финансовая грамотность</vt:lpstr>
      <vt:lpstr>Презентация PowerPoint</vt:lpstr>
      <vt:lpstr>Презентация PowerPoint</vt:lpstr>
      <vt:lpstr> Финансовая грамотность</vt:lpstr>
      <vt:lpstr>Презентация PowerPoint</vt:lpstr>
      <vt:lpstr>Финансовая грамотность</vt:lpstr>
      <vt:lpstr>Презентация PowerPoint</vt:lpstr>
      <vt:lpstr>Естественно-научная грамотность</vt:lpstr>
      <vt:lpstr>Презентация PowerPoint</vt:lpstr>
      <vt:lpstr>Естественно-научная грамотность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Ура! День рождения Умной Совы!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Ольга Алексеевна Шахворостова</dc:creator>
  <cp:lastModifiedBy>user</cp:lastModifiedBy>
  <cp:revision>76</cp:revision>
  <dcterms:created xsi:type="dcterms:W3CDTF">2024-12-21T05:47:00Z</dcterms:created>
  <dcterms:modified xsi:type="dcterms:W3CDTF">2025-03-20T07:33:55Z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1049-12.2.0.20326</vt:lpwstr>
  </property>
  <property fmtid="{D5CDD505-2E9C-101B-9397-08002B2CF9AE}" pid="3" name="ICV">
    <vt:lpwstr>75F71EB827D24E76A9305E0440AB3FA4_13</vt:lpwstr>
  </property>
</Properties>
</file>