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88" r:id="rId3"/>
    <p:sldId id="261" r:id="rId4"/>
    <p:sldId id="294" r:id="rId5"/>
    <p:sldId id="273" r:id="rId6"/>
    <p:sldId id="292" r:id="rId7"/>
    <p:sldId id="293" r:id="rId8"/>
    <p:sldId id="296" r:id="rId9"/>
    <p:sldId id="298" r:id="rId10"/>
    <p:sldId id="264" r:id="rId11"/>
    <p:sldId id="281" r:id="rId12"/>
    <p:sldId id="282" r:id="rId13"/>
    <p:sldId id="274" r:id="rId14"/>
    <p:sldId id="291" r:id="rId15"/>
    <p:sldId id="295" r:id="rId16"/>
    <p:sldId id="300" r:id="rId17"/>
    <p:sldId id="301" r:id="rId18"/>
    <p:sldId id="275" r:id="rId19"/>
    <p:sldId id="284" r:id="rId20"/>
    <p:sldId id="286" r:id="rId21"/>
    <p:sldId id="297" r:id="rId22"/>
    <p:sldId id="302" r:id="rId23"/>
    <p:sldId id="303" r:id="rId24"/>
    <p:sldId id="304" r:id="rId25"/>
    <p:sldId id="305" r:id="rId26"/>
    <p:sldId id="306" r:id="rId27"/>
    <p:sldId id="287" r:id="rId2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16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71D84-0974-4A0B-8110-B05E3A7A7EC0}" type="datetimeFigureOut">
              <a:rPr lang="ru-RU"/>
              <a:pPr>
                <a:defRPr/>
              </a:pPr>
              <a:t>25.10.2025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A07E3-0B24-4EA4-A790-4F9B07B5C0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39ADB-026B-4DFD-A544-076EE4770BC9}" type="datetimeFigureOut">
              <a:rPr lang="ru-RU"/>
              <a:pPr>
                <a:defRPr/>
              </a:pPr>
              <a:t>25.10.2025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86275-FD16-4EB6-9201-D98A15A708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D780B-A3D1-48B0-9E44-7D2135243DCD}" type="datetimeFigureOut">
              <a:rPr lang="ru-RU"/>
              <a:pPr>
                <a:defRPr/>
              </a:pPr>
              <a:t>25.10.2025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05A75-E7FF-4D18-A391-5FE76DEAD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F7236-4DD4-47BF-85B1-050286F9257D}" type="datetimeFigureOut">
              <a:rPr lang="ru-RU"/>
              <a:pPr>
                <a:defRPr/>
              </a:pPr>
              <a:t>25.10.2025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AE7D0-8E02-4755-968F-CC8AE8881E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CEB50-8234-47D8-9B5B-1133880BF50F}" type="datetimeFigureOut">
              <a:rPr lang="ru-RU"/>
              <a:pPr>
                <a:defRPr/>
              </a:pPr>
              <a:t>25.10.2025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DF54E-1345-4FBD-99DC-5265395E54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B65B9-7391-4766-8239-4F2438B84905}" type="datetimeFigureOut">
              <a:rPr lang="ru-RU"/>
              <a:pPr>
                <a:defRPr/>
              </a:pPr>
              <a:t>25.10.2025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FF529-299F-4F5B-963D-8DC594E615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E53E2-B649-43A4-A9B2-0C736E88533B}" type="datetimeFigureOut">
              <a:rPr lang="ru-RU"/>
              <a:pPr>
                <a:defRPr/>
              </a:pPr>
              <a:t>25.10.2025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EBEF5-83A7-4896-8A39-BB47BFB437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F8B52-97B4-4DC1-B8D2-7306A87DD9DB}" type="datetimeFigureOut">
              <a:rPr lang="ru-RU"/>
              <a:pPr>
                <a:defRPr/>
              </a:pPr>
              <a:t>25.10.2025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E849E-5209-4C62-868A-1D6B5D5106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67CD0-7554-48C7-9DAA-9406B4252DA1}" type="datetimeFigureOut">
              <a:rPr lang="ru-RU"/>
              <a:pPr>
                <a:defRPr/>
              </a:pPr>
              <a:t>25.10.2025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B9324-861D-4149-809D-FDB695B095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93FA-5B76-428B-8995-47D385364E00}" type="datetimeFigureOut">
              <a:rPr lang="ru-RU"/>
              <a:pPr>
                <a:defRPr/>
              </a:pPr>
              <a:t>25.10.2025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A8391-4625-4571-8857-F2295F02A1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B1913-1D7B-4900-899A-72932DE398E7}" type="datetimeFigureOut">
              <a:rPr lang="ru-RU"/>
              <a:pPr>
                <a:defRPr/>
              </a:pPr>
              <a:t>25.10.2025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9BAD0-9758-48BE-951D-20BE10A2F1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1ABF4F2-2C52-4DFA-9C6C-2EFBC8A50C3E}" type="datetimeFigureOut">
              <a:rPr lang="ru-RU"/>
              <a:pPr>
                <a:defRPr/>
              </a:pPr>
              <a:t>25.10.2025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892B5D0-7D94-43E9-83BA-C5D35439BD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s://www.google.com/url?q=https://www.google.com/url?q%3Dhttps://logopeddoma.ru/load/logopedicheskie_posobija_na_zakaz/kartoteka_kartinok_dlja_kameshkov_marbls_ovoshhi/9-1-0-129%26sa%3DD%26source%3Deditors%26ust%3D1667213707224838%26usg%3DAOvVaw1XUIF7sA9X_pwAiPbuiZR0&amp;sa=D&amp;source=editors&amp;ust=1701546187966659&amp;usg=AOvVaw2h1oPl95rl8YT0y00fv4rn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285875" y="1928813"/>
            <a:ext cx="7600950" cy="2386012"/>
          </a:xfrm>
        </p:spPr>
        <p:txBody>
          <a:bodyPr/>
          <a:lstStyle/>
          <a:p>
            <a:r>
              <a:rPr lang="ru-RU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Инновационные технологии </a:t>
            </a:r>
            <a:br>
              <a:rPr lang="ru-RU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группе компенсирующей направленности </a:t>
            </a:r>
            <a:br>
              <a:rPr lang="ru-RU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4 «Гномики»</a:t>
            </a:r>
            <a:br>
              <a:rPr lang="ru-RU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200" b="1" dirty="0">
              <a:solidFill>
                <a:srgbClr val="990000"/>
              </a:solidFill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8" y="4572000"/>
            <a:ext cx="4071937" cy="944563"/>
          </a:xfrm>
        </p:spPr>
        <p:txBody>
          <a:bodyPr/>
          <a:lstStyle/>
          <a:p>
            <a:pPr algn="l" eaLnBrk="1" hangingPunct="1"/>
            <a:endParaRPr lang="ru-RU" altLang="ru-RU" sz="2400" dirty="0">
              <a:solidFill>
                <a:srgbClr val="0070C0"/>
              </a:solidFill>
            </a:endParaRPr>
          </a:p>
          <a:p>
            <a:pPr algn="l" eaLnBrk="1" hangingPunct="1"/>
            <a:endParaRPr lang="ru-RU" altLang="ru-RU" sz="1600" b="1" dirty="0">
              <a:solidFill>
                <a:schemeClr val="tx2"/>
              </a:solidFill>
            </a:endParaRPr>
          </a:p>
          <a:p>
            <a:pPr algn="l" eaLnBrk="1" hangingPunct="1"/>
            <a:r>
              <a:rPr lang="ru-RU" altLang="ru-RU" sz="1600" b="1" dirty="0">
                <a:solidFill>
                  <a:schemeClr val="tx2"/>
                </a:solidFill>
              </a:rPr>
              <a:t>                                 Подготовила воспитатель:</a:t>
            </a:r>
          </a:p>
          <a:p>
            <a:pPr algn="l" eaLnBrk="1" hangingPunct="1"/>
            <a:r>
              <a:rPr lang="ru-RU" altLang="ru-RU" sz="1600" b="1" dirty="0">
                <a:solidFill>
                  <a:schemeClr val="tx2"/>
                </a:solidFill>
              </a:rPr>
              <a:t>                                 Некрасова М.В.</a:t>
            </a:r>
          </a:p>
        </p:txBody>
      </p:sp>
      <p:sp>
        <p:nvSpPr>
          <p:cNvPr id="2052" name="Rectangle 5"/>
          <p:cNvSpPr>
            <a:spLocks noChangeArrowheads="1"/>
          </p:cNvSpPr>
          <p:nvPr/>
        </p:nvSpPr>
        <p:spPr bwMode="auto">
          <a:xfrm>
            <a:off x="566738" y="-649288"/>
            <a:ext cx="8010525" cy="1755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1" hangingPunct="1"/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endParaRPr lang="ru-RU" alt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endParaRPr lang="ru-RU" alt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alt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Муниципальное бюджетное дошкольное образовательное учреждение </a:t>
            </a:r>
          </a:p>
          <a:p>
            <a:pPr algn="ctr" eaLnBrk="1" hangingPunct="1"/>
            <a:r>
              <a:rPr lang="ru-RU" alt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детский сад № 109 «</a:t>
            </a:r>
            <a:r>
              <a:rPr lang="ru-RU" altLang="ru-RU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Букварёнок</a:t>
            </a:r>
            <a:r>
              <a:rPr lang="ru-RU" alt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endParaRPr lang="ru-RU" altLang="ru-RU" dirty="0">
              <a:latin typeface="Calibri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/>
        </p:nvSpPr>
        <p:spPr bwMode="auto">
          <a:xfrm>
            <a:off x="3276600" y="6092825"/>
            <a:ext cx="24479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b="1" dirty="0">
                <a:solidFill>
                  <a:schemeClr val="tx2"/>
                </a:solidFill>
              </a:rPr>
              <a:t>Вологда,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/>
            <a:r>
              <a:rPr lang="ru-RU" altLang="ru-RU" b="1">
                <a:solidFill>
                  <a:srgbClr val="C00000"/>
                </a:solidFill>
              </a:rPr>
              <a:t>«ИГРОВИЗОР» В.В.Воскобовича</a:t>
            </a:r>
          </a:p>
        </p:txBody>
      </p:sp>
      <p:pic>
        <p:nvPicPr>
          <p:cNvPr id="6147" name="Picture 1" descr="C:\Users\1\Desktop\786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1196975"/>
            <a:ext cx="4248150" cy="5327650"/>
          </a:xfrm>
        </p:spPr>
      </p:pic>
      <p:sp>
        <p:nvSpPr>
          <p:cNvPr id="4" name="Прямоугольник 3"/>
          <p:cNvSpPr/>
          <p:nvPr/>
        </p:nvSpPr>
        <p:spPr>
          <a:xfrm>
            <a:off x="4859338" y="1268413"/>
            <a:ext cx="4284662" cy="48323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800" b="1" dirty="0">
                <a:solidFill>
                  <a:schemeClr val="tx2"/>
                </a:solidFill>
                <a:latin typeface="+mj-lt"/>
              </a:rPr>
              <a:t>«</a:t>
            </a:r>
            <a:r>
              <a:rPr lang="ru-RU" sz="2800" b="1" dirty="0" err="1">
                <a:solidFill>
                  <a:schemeClr val="tx2"/>
                </a:solidFill>
                <a:latin typeface="+mj-lt"/>
              </a:rPr>
              <a:t>Игровизор</a:t>
            </a:r>
            <a:r>
              <a:rPr lang="ru-RU" sz="2800" b="1" dirty="0">
                <a:solidFill>
                  <a:schemeClr val="tx2"/>
                </a:solidFill>
                <a:latin typeface="+mj-lt"/>
              </a:rPr>
              <a:t>» - игровой графический тренажер, многоразового применения. Животные в углах - это обозначения: </a:t>
            </a:r>
            <a:r>
              <a:rPr lang="ru-RU" sz="2800" b="1" dirty="0" err="1">
                <a:solidFill>
                  <a:schemeClr val="tx2"/>
                </a:solidFill>
                <a:latin typeface="+mj-lt"/>
              </a:rPr>
              <a:t>ЛеВ-левый</a:t>
            </a:r>
            <a:r>
              <a:rPr lang="ru-RU" sz="2800" b="1" dirty="0">
                <a:solidFill>
                  <a:schemeClr val="tx2"/>
                </a:solidFill>
                <a:latin typeface="+mj-lt"/>
              </a:rPr>
              <a:t> верхний угол.</a:t>
            </a:r>
          </a:p>
          <a:p>
            <a:pPr eaLnBrk="1" hangingPunct="1">
              <a:defRPr/>
            </a:pPr>
            <a:r>
              <a:rPr lang="ru-RU" sz="2800" b="1" dirty="0" err="1">
                <a:solidFill>
                  <a:schemeClr val="tx2"/>
                </a:solidFill>
                <a:latin typeface="+mj-lt"/>
              </a:rPr>
              <a:t>ПаВлин-правый</a:t>
            </a:r>
            <a:r>
              <a:rPr lang="ru-RU" sz="2800" b="1" dirty="0">
                <a:solidFill>
                  <a:schemeClr val="tx2"/>
                </a:solidFill>
                <a:latin typeface="+mj-lt"/>
              </a:rPr>
              <a:t> верхний угол.</a:t>
            </a:r>
          </a:p>
          <a:p>
            <a:pPr eaLnBrk="1" hangingPunct="1">
              <a:defRPr/>
            </a:pPr>
            <a:r>
              <a:rPr lang="ru-RU" sz="2800" b="1" dirty="0" err="1">
                <a:solidFill>
                  <a:schemeClr val="tx2"/>
                </a:solidFill>
                <a:latin typeface="+mj-lt"/>
              </a:rPr>
              <a:t>ЛаНь-левый</a:t>
            </a:r>
            <a:r>
              <a:rPr lang="ru-RU" sz="2800" b="1" dirty="0">
                <a:solidFill>
                  <a:schemeClr val="tx2"/>
                </a:solidFill>
                <a:latin typeface="+mj-lt"/>
              </a:rPr>
              <a:t> нижний угол.</a:t>
            </a:r>
          </a:p>
          <a:p>
            <a:pPr eaLnBrk="1" hangingPunct="1">
              <a:defRPr/>
            </a:pPr>
            <a:r>
              <a:rPr lang="ru-RU" sz="2800" b="1" dirty="0" err="1">
                <a:solidFill>
                  <a:schemeClr val="tx2"/>
                </a:solidFill>
                <a:latin typeface="+mj-lt"/>
              </a:rPr>
              <a:t>ПоНи-правый</a:t>
            </a:r>
            <a:r>
              <a:rPr lang="ru-RU" sz="2800" b="1" dirty="0">
                <a:solidFill>
                  <a:schemeClr val="tx2"/>
                </a:solidFill>
                <a:latin typeface="+mj-lt"/>
              </a:rPr>
              <a:t> нижний угол </a:t>
            </a:r>
            <a:r>
              <a:rPr lang="ru-RU" sz="2800" dirty="0"/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Игровизор</a:t>
            </a:r>
            <a:r>
              <a:rPr lang="ru-RU" alt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 используется для формирования мелкой моторики – при обводке и штриховке изображений</a:t>
            </a:r>
            <a:endParaRPr lang="ru-RU" altLang="ru-RU" sz="28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892" y="1700807"/>
            <a:ext cx="7146540" cy="48965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2160240"/>
          </a:xfrm>
        </p:spPr>
        <p:txBody>
          <a:bodyPr/>
          <a:lstStyle/>
          <a:p>
            <a:br>
              <a:rPr lang="ru-RU" altLang="ru-RU" sz="2000" i="1" dirty="0"/>
            </a:br>
            <a:r>
              <a:rPr lang="ru-RU" altLang="ru-RU" sz="2400" i="1" dirty="0">
                <a:solidFill>
                  <a:schemeClr val="tx2"/>
                </a:solidFill>
              </a:rPr>
              <a:t>«</a:t>
            </a:r>
            <a:r>
              <a:rPr lang="ru-RU" altLang="ru-RU" sz="2400" b="1" i="1" dirty="0" err="1">
                <a:solidFill>
                  <a:schemeClr val="tx2"/>
                </a:solidFill>
              </a:rPr>
              <a:t>Игровизор</a:t>
            </a:r>
            <a:r>
              <a:rPr lang="ru-RU" altLang="ru-RU" sz="2400" b="1" i="1" dirty="0">
                <a:solidFill>
                  <a:schemeClr val="tx2"/>
                </a:solidFill>
              </a:rPr>
              <a:t>»</a:t>
            </a:r>
            <a:r>
              <a:rPr lang="ru-RU" altLang="ru-RU" sz="2400" b="1" dirty="0">
                <a:solidFill>
                  <a:schemeClr val="tx2"/>
                </a:solidFill>
              </a:rPr>
              <a:t> направлен на различные аспекты детского развития – математика, подготовка к чтению, знакомство с окружающим миром, экология, художественная деятельность. «</a:t>
            </a:r>
            <a:r>
              <a:rPr lang="ru-RU" altLang="ru-RU" sz="2400" b="1" dirty="0" err="1">
                <a:solidFill>
                  <a:schemeClr val="tx2"/>
                </a:solidFill>
              </a:rPr>
              <a:t>Игровизор</a:t>
            </a:r>
            <a:r>
              <a:rPr lang="ru-RU" altLang="ru-RU" sz="2400" b="1" dirty="0">
                <a:solidFill>
                  <a:schemeClr val="tx2"/>
                </a:solidFill>
              </a:rPr>
              <a:t>» способствует развитию творческого воображения, логического мышления и памяти.</a:t>
            </a:r>
            <a:br>
              <a:rPr lang="ru-RU" altLang="ru-RU" sz="2400" dirty="0"/>
            </a:br>
            <a:endParaRPr lang="ru-RU" alt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564904"/>
            <a:ext cx="5819643" cy="40573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260350"/>
            <a:ext cx="3837310" cy="612097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ru-RU" b="1" i="1" dirty="0"/>
            </a:br>
            <a:br>
              <a:rPr lang="ru-RU" b="1" i="1" dirty="0"/>
            </a:br>
            <a:r>
              <a:rPr lang="ru-RU" sz="3600" b="1" dirty="0">
                <a:solidFill>
                  <a:schemeClr val="tx2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3600" b="1" dirty="0" err="1">
                <a:solidFill>
                  <a:schemeClr val="tx2"/>
                </a:solidFill>
                <a:ea typeface="Calibri" pitchFamily="34" charset="0"/>
                <a:cs typeface="Times New Roman" pitchFamily="18" charset="0"/>
              </a:rPr>
              <a:t>Игровизор</a:t>
            </a:r>
            <a:r>
              <a:rPr lang="ru-RU" sz="3600" b="1" dirty="0">
                <a:solidFill>
                  <a:schemeClr val="tx2"/>
                </a:solidFill>
                <a:ea typeface="Calibri" pitchFamily="34" charset="0"/>
                <a:cs typeface="Times New Roman" pitchFamily="18" charset="0"/>
              </a:rPr>
              <a:t>» очень удобен своим многоразовым использованием, так как можно выполнять работу над ошибками прямо в нем.</a:t>
            </a:r>
            <a:r>
              <a:rPr lang="ru-RU" sz="3600" b="1" dirty="0">
                <a:solidFill>
                  <a:schemeClr val="tx2"/>
                </a:solidFill>
              </a:rPr>
              <a:t> Также используется для определения места звука в словах.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9591" y="836712"/>
            <a:ext cx="4053695" cy="54006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861" y="116632"/>
            <a:ext cx="8229600" cy="562074"/>
          </a:xfrm>
        </p:spPr>
        <p:txBody>
          <a:bodyPr/>
          <a:lstStyle/>
          <a:p>
            <a:r>
              <a:rPr lang="ru-RU" sz="28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Технология сенсорного воспитания </a:t>
            </a:r>
            <a:r>
              <a:rPr lang="ru-RU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>
                <a:solidFill>
                  <a:srgbClr val="990000"/>
                </a:solidFill>
                <a:latin typeface="Times New Roman" panose="02020603050405020304" pitchFamily="18" charset="0"/>
              </a:rPr>
              <a:t>манная (песочная)  терапия</a:t>
            </a:r>
            <a:endParaRPr lang="ru-RU" sz="2800" dirty="0">
              <a:solidFill>
                <a:srgbClr val="99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3" y="678706"/>
            <a:ext cx="8092878" cy="6062662"/>
          </a:xfrm>
        </p:spPr>
        <p:txBody>
          <a:bodyPr/>
          <a:lstStyle/>
          <a:p>
            <a:pPr indent="19050">
              <a:buNone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– рисунок сухой манкой (песком), строительство песочных фигур, замков, городов и т.д. (на прогулке) способствуют развитию у ребенка тактильных ощущений.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indent="19050" defTabSz="7981950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Занятия по  рисованию  манкой (песком)  нацелены  на решение следующих задач: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indent="19050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развивать познавательные процессы (восприятие, внимание, память, образно-логическое мышление, пространственное воображение), процессы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саморегуляции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indent="0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развивать сенсорно-перцептивную сферу, творческий потенциал ребенка, формировать коммуникативные навыки;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indent="0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тренировать  мелкую  моторику  рук;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indent="0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гармонизировать  психоэмоциональное  состояние.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208411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10" y="3789040"/>
            <a:ext cx="3851920" cy="28720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058" y="3789040"/>
            <a:ext cx="3829422" cy="28720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10" y="404664"/>
            <a:ext cx="3851920" cy="28889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04664"/>
            <a:ext cx="3816424" cy="2862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192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пуговицами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556792"/>
            <a:ext cx="3394472" cy="45259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988840"/>
            <a:ext cx="4355976" cy="3417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610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26176"/>
          </a:xfrm>
        </p:spPr>
        <p:txBody>
          <a:bodyPr/>
          <a:lstStyle/>
          <a:p>
            <a:r>
              <a:rPr 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резинкой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734925"/>
            <a:ext cx="2706610" cy="360881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68" y="734925"/>
            <a:ext cx="2646294" cy="36088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535856"/>
            <a:ext cx="2874764" cy="21560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314" y="4535856"/>
            <a:ext cx="2874764" cy="215607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124744"/>
            <a:ext cx="2067694" cy="275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22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683568" y="188641"/>
            <a:ext cx="8043862" cy="576064"/>
          </a:xfrm>
        </p:spPr>
        <p:txBody>
          <a:bodyPr/>
          <a:lstStyle/>
          <a:p>
            <a:pPr>
              <a:defRPr/>
            </a:pPr>
            <a:r>
              <a:rPr lang="ru-RU" sz="3200" b="1" dirty="0" err="1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endParaRPr lang="ru-RU" sz="3200" b="1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908720"/>
            <a:ext cx="7920880" cy="5760640"/>
          </a:xfrm>
        </p:spPr>
        <p:txBody>
          <a:bodyPr/>
          <a:lstStyle/>
          <a:p>
            <a:pPr marL="0" lvl="0" indent="0" algn="just" defTabSz="457200" eaLnBrk="1" fontAlgn="auto" hangingPunct="1"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23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 и целесообразность </a:t>
            </a: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использования  </a:t>
            </a:r>
            <a:r>
              <a:rPr lang="ru-RU" sz="23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синквейна</a:t>
            </a: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</a:p>
          <a:p>
            <a:pPr marL="0" lvl="0" indent="0" algn="just" defTabSz="457200" eaLnBrk="1" fontAlgn="auto" hangingPunct="1"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открываются новые творческие интеллектуальные  возможности;</a:t>
            </a:r>
          </a:p>
          <a:p>
            <a:pPr marL="0" lvl="0" indent="0" algn="just" defTabSz="457200" eaLnBrk="1" fontAlgn="auto" hangingPunct="1"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способствует обогащению и актуализации словаря;</a:t>
            </a:r>
          </a:p>
          <a:p>
            <a:pPr marL="0" lvl="0" indent="0" algn="just" defTabSz="457200" eaLnBrk="1" fontAlgn="auto" hangingPunct="1"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является диагностическим инструментом и проводится в рамках прохождения определённой лексической темы;</a:t>
            </a:r>
          </a:p>
          <a:p>
            <a:pPr marL="0" lvl="0" indent="0" algn="just" defTabSz="457200" eaLnBrk="1" fontAlgn="auto" hangingPunct="1"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носит характер комплексного воздействия (развивает речь, память, внимание, мышление)</a:t>
            </a:r>
          </a:p>
          <a:p>
            <a:pPr marL="0" lvl="0" indent="0" algn="just" defTabSz="457200" eaLnBrk="1" fontAlgn="auto" hangingPunct="1"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используется  для закрепления изученной темы;</a:t>
            </a:r>
          </a:p>
          <a:p>
            <a:pPr marL="0" lvl="0" indent="0" algn="just" defTabSz="457200" eaLnBrk="1" fontAlgn="auto" hangingPunct="1"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является игровым приемом;</a:t>
            </a:r>
          </a:p>
          <a:p>
            <a:pPr marL="0" lvl="0" indent="0" algn="just" defTabSz="457200" eaLnBrk="1" fontAlgn="auto" hangingPunct="1"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составление </a:t>
            </a:r>
            <a:r>
              <a:rPr lang="ru-RU" sz="23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синквейна</a:t>
            </a: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используется для проведения рефлексии, анализа и синтеза полученной информации.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5003800" y="404813"/>
            <a:ext cx="4140200" cy="1143000"/>
          </a:xfrm>
        </p:spPr>
        <p:txBody>
          <a:bodyPr/>
          <a:lstStyle/>
          <a:p>
            <a:r>
              <a:rPr lang="ru-RU" altLang="ru-RU" sz="2800" b="1" dirty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br>
              <a:rPr lang="ru-RU" altLang="ru-RU" sz="28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altLang="ru-RU" sz="28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altLang="ru-RU" sz="2800" b="1" dirty="0">
                <a:latin typeface="Times New Roman" pitchFamily="18" charset="0"/>
                <a:cs typeface="Times New Roman" pitchFamily="18" charset="0"/>
              </a:rPr>
            </a:br>
            <a:endParaRPr lang="ru-RU" altLang="ru-RU" sz="3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197346"/>
            <a:ext cx="7920880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составления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состоит из пяти строк и его форма напоминает ёлочку.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строка –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Одно слово, обычно существительное, отражающее главную идею( Кто, что?);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строка –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Два слова, прилагательные, описывающие основную мысль ( Какой, какая, какое, какие?);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строка –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Три слова, глаголы, описывающие действия в рамках темы( Что делает, что делают?);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строка –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Фраза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нескольких слов, показывающая отношение к теме, выражающая личное отношение автора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описываемому предмету или объекту;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строка –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Синоним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названия темы. Одно слово-резюме, характеризующее суть предмета или объекта (обобщающее слово). Вывод, итог, ассоциация.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8064896" cy="432048"/>
          </a:xfrm>
        </p:spPr>
        <p:txBody>
          <a:bodyPr/>
          <a:lstStyle/>
          <a:p>
            <a:r>
              <a:rPr lang="ru-RU" sz="24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Инновационные технологии в логопедической группе </a:t>
            </a:r>
            <a:endParaRPr lang="ru-RU" sz="2400" dirty="0">
              <a:solidFill>
                <a:srgbClr val="99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620688"/>
            <a:ext cx="7992888" cy="6192688"/>
          </a:xfrm>
        </p:spPr>
        <p:txBody>
          <a:bodyPr/>
          <a:lstStyle/>
          <a:p>
            <a:pPr marL="0" lvl="0" indent="0" algn="just" defTabSz="457200" eaLnBrk="1" fontAlgn="auto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None/>
            </a:pPr>
            <a:r>
              <a:rPr lang="ru-RU" sz="23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Инновационные технологии </a:t>
            </a:r>
            <a:r>
              <a:rPr lang="ru-RU" sz="2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это внедрённые, новые, обладающие повышенной эффективностью методы, приёмы и инструменты, являющиеся конечным результатом деятельности педагога. Это внедрение нового в содержание и формы образования, в организацию совместной деятельности педагога и ребёнка. Поиск новых форм и приёмов обучения в наше время это не только закономерность, но и необходимость. </a:t>
            </a:r>
            <a:r>
              <a:rPr lang="ru-RU" sz="20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Технология</a:t>
            </a:r>
            <a:r>
              <a:rPr lang="ru-RU" sz="2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это совокупность приёмов, форм, методов и способов. </a:t>
            </a:r>
          </a:p>
          <a:p>
            <a:pPr marL="0" lvl="0" indent="0" algn="just" defTabSz="457200" eaLnBrk="1" fontAlgn="auto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None/>
            </a:pPr>
            <a:r>
              <a:rPr lang="ru-RU" sz="23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3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Основные критерии инновационных технологий:</a:t>
            </a:r>
          </a:p>
          <a:p>
            <a:pPr marL="0" lvl="0" indent="0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90C226"/>
              </a:buClr>
              <a:buSzPct val="80000"/>
              <a:buNone/>
            </a:pPr>
            <a:r>
              <a:rPr lang="ru-RU" sz="2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концептуальность;</a:t>
            </a:r>
          </a:p>
          <a:p>
            <a:pPr marL="0" lvl="0" indent="0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90C226"/>
              </a:buClr>
              <a:buSzPct val="80000"/>
              <a:buNone/>
            </a:pPr>
            <a:r>
              <a:rPr lang="ru-RU" sz="2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системность;</a:t>
            </a:r>
          </a:p>
          <a:p>
            <a:pPr marL="0" lvl="0" indent="0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90C226"/>
              </a:buClr>
              <a:buSzPct val="80000"/>
              <a:buNone/>
            </a:pPr>
            <a:r>
              <a:rPr lang="ru-RU" sz="2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управляемость;</a:t>
            </a:r>
          </a:p>
          <a:p>
            <a:pPr marL="0" lvl="0" indent="0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90C226"/>
              </a:buClr>
              <a:buSzPct val="80000"/>
              <a:buNone/>
            </a:pPr>
            <a:r>
              <a:rPr lang="ru-RU" sz="2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эффективность образовательного процесса;</a:t>
            </a:r>
          </a:p>
          <a:p>
            <a:pPr marL="0" lvl="0" indent="0" algn="just" defTabSz="4572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90C226"/>
              </a:buClr>
              <a:buSzPct val="80000"/>
              <a:buNone/>
            </a:pPr>
            <a:r>
              <a:rPr lang="ru-RU" sz="2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3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воспроизводимость</a:t>
            </a:r>
            <a:r>
              <a:rPr lang="ru-RU" sz="2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28148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274638"/>
            <a:ext cx="7283450" cy="922337"/>
          </a:xfrm>
        </p:spPr>
        <p:txBody>
          <a:bodyPr/>
          <a:lstStyle/>
          <a:p>
            <a:pPr>
              <a:defRPr/>
            </a:pP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</a:rPr>
              <a:t>Синквейн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 на тему: «Животные»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3982" y="1700808"/>
            <a:ext cx="5410944" cy="4752306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Заяц.</a:t>
            </a:r>
          </a:p>
          <a:p>
            <a:pPr algn="ctr">
              <a:lnSpc>
                <a:spcPct val="150000"/>
              </a:lnSpc>
            </a:pP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Серый, пушистый.</a:t>
            </a:r>
          </a:p>
          <a:p>
            <a:pPr algn="ctr">
              <a:lnSpc>
                <a:spcPct val="150000"/>
              </a:lnSpc>
            </a:pP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Прячется, боится, убегает.</a:t>
            </a:r>
          </a:p>
          <a:p>
            <a:pPr algn="ctr">
              <a:lnSpc>
                <a:spcPct val="150000"/>
              </a:lnSpc>
            </a:pP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Мне нравится заяц.</a:t>
            </a:r>
          </a:p>
          <a:p>
            <a:pPr algn="ctr">
              <a:lnSpc>
                <a:spcPct val="150000"/>
              </a:lnSpc>
            </a:pP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Дикое животное.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376" y="2276872"/>
            <a:ext cx="3085095" cy="25202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/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Игровые технологии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78706"/>
            <a:ext cx="8229600" cy="5217443"/>
          </a:xfrm>
        </p:spPr>
        <p:txBody>
          <a:bodyPr/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 для реализации практически всех задач развития речи дошкольников:  </a:t>
            </a:r>
            <a:b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для совершенствования лексико-грамматического строя речи. К ним относятся «Один — много», «Назови ласково», «Проговори фразу».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89551" y="1971093"/>
            <a:ext cx="3744416" cy="536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4818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16632"/>
            <a:ext cx="8229600" cy="6696744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Игры для развития связной речи. К ним относятся «Продолжи предложение», «Пословицы и поговорки», «Угадай», «Нелепицы» и другие.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39" y="1628800"/>
            <a:ext cx="7046511" cy="500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1348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0"/>
            <a:ext cx="8136904" cy="666936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Игры для развития высших психических функций. К ним относятся «Четвёртый лишний» или «Что лишнее», «Найди отличия», «Что спрятано?», «Лабиринты» и др.</a:t>
            </a:r>
          </a:p>
          <a:p>
            <a:pPr marL="0" indent="0" algn="ctr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технологии в логопедии помогают создать заинтересованную, непринуждённую обстановку, снизить общее эмоциональное напряжение, благодаря чему новый материал воспринимается намного легче.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702" y="1412776"/>
            <a:ext cx="3499696" cy="37128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966" y="1424211"/>
            <a:ext cx="3687008" cy="3712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3977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8229600" cy="432048"/>
          </a:xfrm>
        </p:spPr>
        <p:txBody>
          <a:bodyPr/>
          <a:lstStyle/>
          <a:p>
            <a:r>
              <a:rPr lang="ru-RU" sz="2800" b="1" dirty="0" err="1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Здоровьесберегающие</a:t>
            </a:r>
            <a:r>
              <a:rPr 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548680"/>
            <a:ext cx="8229600" cy="612068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dirty="0"/>
              <a:t> </a:t>
            </a:r>
            <a:r>
              <a:rPr lang="ru-RU" sz="24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Дыхательная гимнастика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Помогает выработать диафрагмальное дыхание, продолжительность, силу и правильное распределение выдоха, корректирует нарушения речевого дыхания.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564904"/>
            <a:ext cx="4668011" cy="35010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068" y="2599184"/>
            <a:ext cx="3235871" cy="353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6699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16632"/>
            <a:ext cx="8013576" cy="6741368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Гимнастика для глаз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Комплекс упражнений направлен на профилактику нарушений зрения, позволяет снять напряжение и расслабить мышцы глаз.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Релаксация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Снятие мышечного и нервного напряжения, формирование у детей умения управлять собственным мышечным тонусом.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4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Логопедическая ритмика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Основана на сочетании слова, музыки и движения.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4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Физкультминутки.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Массаж и самомассаж.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Вызывают положительные эмоции у детей и способствуют снятию усталости. 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2400" b="1" dirty="0" err="1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здоровьесберегающих</a:t>
            </a:r>
            <a:r>
              <a:rPr lang="ru-RU" sz="24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технологий на коррекционных логопедических занятиях позволяет повысить речевую активность, развить речевые умения и навыки, снять напряжение и восстановить работоспособность. </a:t>
            </a:r>
          </a:p>
        </p:txBody>
      </p:sp>
    </p:spTree>
    <p:extLst>
      <p:ext uri="{BB962C8B-B14F-4D97-AF65-F5344CB8AC3E}">
        <p14:creationId xmlns:p14="http://schemas.microsoft.com/office/powerpoint/2010/main" val="8214886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E68A85-82D5-D245-11D2-224E87C0F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Камушки "</a:t>
            </a:r>
            <a:r>
              <a:rPr lang="ru-RU" b="1" dirty="0" err="1"/>
              <a:t>Марблс</a:t>
            </a:r>
            <a:r>
              <a:rPr lang="ru-RU" b="1" dirty="0"/>
              <a:t>"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D31E77-DD2F-7F7C-77C8-842991AA98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155679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Марблс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сияющий стеклянный шарик что в переводе с английского означает мрамор, далёкий потомок глиняных шариков, которые в древности были игрушками для людей.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Камешки 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марблс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используются в различных блоках коррекции у дошкольников с ТНР: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Артикуляционная гимнастика (на индивидуальных занятиях и с группой детей);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Дыхательная гимнастика;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поставленных звуков;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слоговой структуры слова;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лексики, грамматики;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связной речи;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обучению грамоте;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пространственных представлений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1821347-AC8E-AEC9-24A9-036AF2ACDE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8144" y="4442971"/>
            <a:ext cx="3168352" cy="1783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5365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914400" y="2349500"/>
            <a:ext cx="8229600" cy="1511300"/>
          </a:xfrm>
        </p:spPr>
        <p:txBody>
          <a:bodyPr/>
          <a:lstStyle/>
          <a:p>
            <a:r>
              <a:rPr lang="ru-RU" sz="5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8136904" cy="288032"/>
          </a:xfrm>
        </p:spPr>
        <p:txBody>
          <a:bodyPr/>
          <a:lstStyle/>
          <a:p>
            <a:pPr eaLnBrk="1" hangingPunct="1"/>
            <a:b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Виды инновационных технологий в группе № 4:</a:t>
            </a:r>
            <a:br>
              <a:rPr lang="ru-RU" sz="28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dirty="0">
              <a:solidFill>
                <a:srgbClr val="99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   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  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212007" y="695851"/>
            <a:ext cx="7499176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современные технологии логопедического и пальцевого массажа (су-</a:t>
            </a:r>
            <a:r>
              <a:rPr lang="ru-RU" sz="24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джок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, пальчиковая гимнастика); </a:t>
            </a:r>
          </a:p>
          <a:p>
            <a:pPr marL="342900" indent="-342900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арт-терапия (</a:t>
            </a:r>
            <a:r>
              <a:rPr lang="ru-RU" sz="24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изотерапия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сказкотерапия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4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драматерапия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данстерапия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, музыкотерапия и др.)</a:t>
            </a:r>
          </a:p>
          <a:p>
            <a:pPr marL="342900" lvl="0" indent="-342900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работа с использованием «</a:t>
            </a:r>
            <a:r>
              <a:rPr lang="ru-RU" sz="24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Игровизора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342900" lvl="0" indent="-342900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современные технологии сенсорного воспитания (манка, песок, пуговицы, резинки и др.);</a:t>
            </a:r>
          </a:p>
          <a:p>
            <a:pPr marL="342900" lvl="0" indent="-342900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lang="ru-RU" sz="24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42900" lvl="0" indent="-342900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игровые технологии;</a:t>
            </a:r>
          </a:p>
          <a:p>
            <a:pPr marL="342900" lvl="0" indent="-342900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 технологии (закаливание, хождение по массажным коврикам, дыхательная гимнастика и др.).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1677" y="74797"/>
            <a:ext cx="8229600" cy="1143000"/>
          </a:xfrm>
        </p:spPr>
        <p:txBody>
          <a:bodyPr/>
          <a:lstStyle/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Современные технологии логопедического и пальцевого массажа (су-</a:t>
            </a:r>
            <a:r>
              <a:rPr lang="ru-RU" sz="2400" b="1" dirty="0" err="1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джок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521" y="1124744"/>
            <a:ext cx="3572712" cy="26795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916" y="3933056"/>
            <a:ext cx="3672408" cy="27543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24" y="1124744"/>
            <a:ext cx="3658553" cy="267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447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683568" y="1484784"/>
            <a:ext cx="8352928" cy="5256584"/>
          </a:xfrm>
        </p:spPr>
        <p:txBody>
          <a:bodyPr/>
          <a:lstStyle/>
          <a:p>
            <a:br>
              <a:rPr lang="ru-RU" sz="105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Главная  цель  арт-терапии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 — гармонизация личности. Через развитие возможностей самопознания и самовыражения средствами художественной деятельности можно изменить стереотипы поведения, повысить адаптационные способности, найти компенсаторные возможности детей и в конечном итоге — успешно интегрировать их в общество.</a:t>
            </a:r>
            <a:b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br>
              <a:rPr lang="ru-RU" sz="105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b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endParaRPr lang="ru-RU" alt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749" y="200217"/>
            <a:ext cx="8004742" cy="101202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15616" y="200217"/>
            <a:ext cx="771651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990000"/>
                </a:solidFill>
                <a:latin typeface="Times New Roman" panose="02020603050405020304" pitchFamily="18" charset="0"/>
                <a:ea typeface="+mj-ea"/>
                <a:cs typeface="+mj-cs"/>
              </a:rPr>
              <a:t>Арт-терапевтические технологии  в коррекционно-развивающей работе с детьми с ТНР (ОНР)</a:t>
            </a:r>
            <a:endParaRPr lang="ru-RU" sz="3200" dirty="0">
              <a:solidFill>
                <a:srgbClr val="99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5904656" cy="634082"/>
          </a:xfrm>
        </p:spPr>
        <p:txBody>
          <a:bodyPr/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Виды арт-терапии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908720"/>
            <a:ext cx="8208912" cy="576064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Выделяют 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активную и пассивную арт-терапию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 Первая предполагает побуждение к самостоятельному творчеству, вторая  основана на использовании уже существующих произведений искусства.      </a:t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Классическая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арт-терапия включает в себя только визуальные виды творчества, такие  как: рисование и лепка.</a:t>
            </a:r>
            <a:b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br>
              <a:rPr lang="ru-RU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920" y="3342361"/>
            <a:ext cx="3822096" cy="32365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342361"/>
            <a:ext cx="3993466" cy="32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58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48680"/>
            <a:ext cx="3538538" cy="5342582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548680"/>
            <a:ext cx="3933549" cy="534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175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331293"/>
          </a:xfrm>
        </p:spPr>
        <p:txBody>
          <a:bodyPr/>
          <a:lstStyle/>
          <a:p>
            <a:r>
              <a:rPr lang="ru-RU" sz="2800" b="1" dirty="0" err="1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Сказкотерапия</a:t>
            </a:r>
            <a:r>
              <a:rPr 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драматерапия</a:t>
            </a:r>
            <a:endParaRPr lang="ru-RU" sz="2800" b="1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447926"/>
            <a:ext cx="8064896" cy="6287092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Современная </a:t>
            </a:r>
            <a:r>
              <a:rPr lang="ru-RU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сказкотерапия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уже не просто рассказывание историй. Это научно-обоснованный психотерапевтический подход, где сказка превращается в мощный инструмент коррекции и развития детей с речевыми и поведенческими трудностями, эмоциональными нарушениями и тревожностью. Огромную роль играет не только работа со словом и смыслом при чтении известных добрых сказок, но и чтение специальных терапевтических сказок, в том числе - перед сном, когда дети успокаиваются. Периодически мы применяем </a:t>
            </a:r>
            <a:r>
              <a:rPr lang="ru-RU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драматерапию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 изученной сказке мы с детьми разыгрываем какой-либо сказочный сюжет, акцентируя внимание на поведение героев в той или иной ситуации. При «примерке на себя» образов героев дети одновременно учатся работать со своими страхами и агрессией.</a:t>
            </a:r>
            <a:b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221088"/>
            <a:ext cx="3456384" cy="23411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4" y="4221088"/>
            <a:ext cx="3386188" cy="2341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622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406" y="3861048"/>
            <a:ext cx="3591050" cy="2493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473" y="548680"/>
            <a:ext cx="3888432" cy="27803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473" y="3861048"/>
            <a:ext cx="3888432" cy="2493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854" y="548680"/>
            <a:ext cx="3692228" cy="2780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1033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</TotalTime>
  <Words>1266</Words>
  <Application>Microsoft Office PowerPoint</Application>
  <PresentationFormat>Экран (4:3)</PresentationFormat>
  <Paragraphs>113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Calibri</vt:lpstr>
      <vt:lpstr>Times New Roman</vt:lpstr>
      <vt:lpstr>Wingdings</vt:lpstr>
      <vt:lpstr>Wingdings 3</vt:lpstr>
      <vt:lpstr>Тема Office</vt:lpstr>
      <vt:lpstr>Инновационные технологии  в группе компенсирующей направленности  № 4 «Гномики» </vt:lpstr>
      <vt:lpstr>Инновационные технологии в логопедической группе </vt:lpstr>
      <vt:lpstr>  Виды инновационных технологий в группе № 4: </vt:lpstr>
      <vt:lpstr>Современные технологии логопедического и пальцевого массажа (су-джок)</vt:lpstr>
      <vt:lpstr> Главная  цель  арт-терапии — гармонизация личности. Через развитие возможностей самопознания и самовыражения средствами художественной деятельности можно изменить стереотипы поведения, повысить адаптационные способности, найти компенсаторные возможности детей и в конечном итоге — успешно интегрировать их в общество.    </vt:lpstr>
      <vt:lpstr>Виды арт-терапии</vt:lpstr>
      <vt:lpstr>Презентация PowerPoint</vt:lpstr>
      <vt:lpstr>Сказкотерапия, драматерапия</vt:lpstr>
      <vt:lpstr>Презентация PowerPoint</vt:lpstr>
      <vt:lpstr>«ИГРОВИЗОР» В.В.Воскобовича</vt:lpstr>
      <vt:lpstr>«Игровизор» используется для формирования мелкой моторики – при обводке и штриховке изображений</vt:lpstr>
      <vt:lpstr> «Игровизор» направлен на различные аспекты детского развития – математика, подготовка к чтению, знакомство с окружающим миром, экология, художественная деятельность. «Игровизор» способствует развитию творческого воображения, логического мышления и памяти. </vt:lpstr>
      <vt:lpstr>  «Игровизор» очень удобен своим многоразовым использованием, так как можно выполнять работу над ошибками прямо в нем. Также используется для определения места звука в словах.  </vt:lpstr>
      <vt:lpstr>Технология сенсорного воспитания - манная (песочная)  терапия</vt:lpstr>
      <vt:lpstr>Презентация PowerPoint</vt:lpstr>
      <vt:lpstr>Работа с пуговицами</vt:lpstr>
      <vt:lpstr>Работа с резинкой</vt:lpstr>
      <vt:lpstr>Синквейн</vt:lpstr>
      <vt:lpstr>                               </vt:lpstr>
      <vt:lpstr>Синквейн на тему: «Животные»</vt:lpstr>
      <vt:lpstr>Игровые технологии</vt:lpstr>
      <vt:lpstr>Презентация PowerPoint</vt:lpstr>
      <vt:lpstr>Презентация PowerPoint</vt:lpstr>
      <vt:lpstr>Здоровьесберегающие технологии</vt:lpstr>
      <vt:lpstr>Презентация PowerPoint</vt:lpstr>
      <vt:lpstr>Камушки "Марблс" 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Речевое развитие детей 2 – 3 лет</dc:title>
  <dc:creator>сережка</dc:creator>
  <cp:lastModifiedBy>Марина Некрасова</cp:lastModifiedBy>
  <cp:revision>231</cp:revision>
  <dcterms:modified xsi:type="dcterms:W3CDTF">2025-10-25T20:40:09Z</dcterms:modified>
</cp:coreProperties>
</file>