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9" r:id="rId4"/>
    <p:sldId id="267" r:id="rId5"/>
    <p:sldId id="265" r:id="rId6"/>
    <p:sldId id="263" r:id="rId7"/>
    <p:sldId id="268" r:id="rId8"/>
    <p:sldId id="258" r:id="rId9"/>
    <p:sldId id="260" r:id="rId10"/>
    <p:sldId id="261" r:id="rId11"/>
    <p:sldId id="262" r:id="rId12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1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8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84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89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40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91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41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library.ru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579988" y="626828"/>
            <a:ext cx="55917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3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Определение </a:t>
            </a:r>
            <a:r>
              <a:rPr lang="ru-RU" sz="3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роли ресурсов в педагогической деятельности</a:t>
            </a:r>
            <a:r>
              <a:rPr lang="en-US" sz="3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3200" dirty="0"/>
          </a:p>
        </p:txBody>
      </p:sp>
      <p:sp>
        <p:nvSpPr>
          <p:cNvPr id="5" name="Text 1"/>
          <p:cNvSpPr txBox="1"/>
          <p:nvPr/>
        </p:nvSpPr>
        <p:spPr>
          <a:xfrm>
            <a:off x="355800" y="288475"/>
            <a:ext cx="5329500" cy="3279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100" dirty="0"/>
          </a:p>
        </p:txBody>
      </p:sp>
      <p:sp>
        <p:nvSpPr>
          <p:cNvPr id="6" name="Text 2"/>
          <p:cNvSpPr txBox="1"/>
          <p:nvPr/>
        </p:nvSpPr>
        <p:spPr>
          <a:xfrm>
            <a:off x="3375838" y="4398908"/>
            <a:ext cx="5591700" cy="923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00000"/>
              </a:lnSpc>
              <a:buNone/>
            </a:pPr>
            <a:r>
              <a:rPr lang="ru-RU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Автор: </a:t>
            </a:r>
            <a:r>
              <a:rPr lang="ru-RU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Балина Ирина Вениаминовна,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методист МБОУДО ЦРТДиЮ «Созвездие» г. Калуги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A2489E-70F1-4623-996E-9A94019A1147}"/>
              </a:ext>
            </a:extLst>
          </p:cNvPr>
          <p:cNvSpPr txBox="1"/>
          <p:nvPr/>
        </p:nvSpPr>
        <p:spPr>
          <a:xfrm>
            <a:off x="1551964" y="3248769"/>
            <a:ext cx="62204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chemeClr val="bg1"/>
                </a:solidFill>
                <a:effectLst/>
                <a:latin typeface="YS Text"/>
              </a:rPr>
              <a:t>Ресурс (от фр. ressource) — источник покрытия нужд, потребностей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62D3E7-8B6E-4B3D-9DDD-53AD80FA13EF}"/>
              </a:ext>
            </a:extLst>
          </p:cNvPr>
          <p:cNvSpPr txBox="1"/>
          <p:nvPr/>
        </p:nvSpPr>
        <p:spPr>
          <a:xfrm>
            <a:off x="159391" y="1560144"/>
            <a:ext cx="74997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SB Sans Text"/>
              </a:rPr>
              <a:t>Ресурс – это запас или источник материальных благ, энергии, информации, услуг и иных ценностей, используемых человеком для удовлетворения потребностей и достижения целей. Ресурсы играют ключевую роль в развитии экономики, обеспечении комфортных условий жизни и поддержании устойчивости экосистем.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525" y="1438630"/>
            <a:ext cx="589050" cy="6732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8850" y="1486730"/>
            <a:ext cx="700500" cy="560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1900" y="1486730"/>
            <a:ext cx="700500" cy="5604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0"/>
          <p:cNvSpPr txBox="1"/>
          <p:nvPr/>
        </p:nvSpPr>
        <p:spPr>
          <a:xfrm>
            <a:off x="355800" y="516075"/>
            <a:ext cx="5938800" cy="540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2125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Сравнительный анализ внутренних и внешних педагогических ресурсов
</a:t>
            </a:r>
            <a:endParaRPr lang="en-US" sz="2125" dirty="0"/>
          </a:p>
        </p:txBody>
      </p:sp>
      <p:sp>
        <p:nvSpPr>
          <p:cNvPr id="9" name="Text 2"/>
          <p:cNvSpPr txBox="1"/>
          <p:nvPr/>
        </p:nvSpPr>
        <p:spPr>
          <a:xfrm>
            <a:off x="355800" y="2411206"/>
            <a:ext cx="2586300" cy="200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7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Внутренние ресурсы педагога
</a:t>
            </a:r>
            <a:r>
              <a:rPr lang="en-US" sz="11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Включают профессиональные знания, педагогические навыки, психологическую устойчивость и творческий потенциал, которые обеспечивают эффективность учебного процесса и помогают адаптировать обучение под учащихся.
</a:t>
            </a:r>
            <a:endParaRPr lang="en-US" sz="1700" dirty="0"/>
          </a:p>
        </p:txBody>
      </p:sp>
      <p:sp>
        <p:nvSpPr>
          <p:cNvPr id="10" name="Text 3"/>
          <p:cNvSpPr txBox="1"/>
          <p:nvPr/>
        </p:nvSpPr>
        <p:spPr>
          <a:xfrm>
            <a:off x="3278850" y="2403250"/>
            <a:ext cx="2586300" cy="200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7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Внешние ресурсы педагогики
</a:t>
            </a:r>
            <a:r>
              <a:rPr lang="en-US" sz="11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Представляют собой материально-техническую базу, цифровые образовательные платформы, поддержку администрации и взаимодействие с семьей, расширяющие возможности преподавания.
</a:t>
            </a:r>
            <a:endParaRPr lang="en-US" sz="1700" dirty="0"/>
          </a:p>
        </p:txBody>
      </p:sp>
      <p:sp>
        <p:nvSpPr>
          <p:cNvPr id="11" name="Text 4"/>
          <p:cNvSpPr txBox="1"/>
          <p:nvPr/>
        </p:nvSpPr>
        <p:spPr>
          <a:xfrm>
            <a:off x="6201900" y="2403250"/>
            <a:ext cx="2586300" cy="200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7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Взаимодополнение ресурсов
</a:t>
            </a:r>
            <a:r>
              <a:rPr lang="en-US" sz="11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Комплексное использование внутренних и внешних ресурсов обеспечивает синергию, усиливая педагогический эффект и создавая условия для индивидуализации учебного процесса.
</a:t>
            </a:r>
            <a:endParaRPr lang="en-US" sz="17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1776138" y="1306500"/>
            <a:ext cx="5591700" cy="782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644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Значение ресурсов в образовании и рекомендации
</a:t>
            </a:r>
            <a:endParaRPr lang="en-US" sz="2644" dirty="0"/>
          </a:p>
        </p:txBody>
      </p:sp>
      <p:sp>
        <p:nvSpPr>
          <p:cNvPr id="5" name="Text 1"/>
          <p:cNvSpPr txBox="1"/>
          <p:nvPr/>
        </p:nvSpPr>
        <p:spPr>
          <a:xfrm>
            <a:off x="1776150" y="2515140"/>
            <a:ext cx="5591700" cy="1399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Интеграция внутренних и внешних ресурсов улучшает обучение. Рекомендуется обновлять инструменты, повышать квалификацию и поддерживать сотрудничество для успеха образования.
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F63C46D9-575C-4781-8370-B5D69341E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772" y="868879"/>
            <a:ext cx="6904141" cy="33239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Материальные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включают физические объекты, необходимые для производства товаров и услуг (сырье, инструменты, здания).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Финансовые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денежные средства, кредиты, инвестиции, используемые для финансирования проектов и поддержания жизнедеятельности организаций.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Трудовые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человеческие кадры, обладающие определенными профессиональными навыками и квалификациями.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Информационные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знания, технологии, патенты, базы данных, обеспечивающие доступ к необходимой информации.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ABFC0-DCAC-449A-AEAE-0D095F33F056}"/>
              </a:ext>
            </a:extLst>
          </p:cNvPr>
          <p:cNvSpPr txBox="1"/>
          <p:nvPr/>
        </p:nvSpPr>
        <p:spPr>
          <a:xfrm>
            <a:off x="432034" y="16393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B Sans Display"/>
              </a:rPr>
              <a:t>Классификация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166488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F63C46D9-575C-4781-8370-B5D69341E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772" y="1007377"/>
            <a:ext cx="6904141" cy="30469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Организационно-управленческие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структуры управления, административные процедуры, организационная культура, способствующие эффективному функционированию предприятия.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Социальные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социальные связи, отношения внутри коллектива, поддержка общественных институтов.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Экологические ресурсы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природные богатства, окружающая среда, качество воздуха и воды, влияющие на жизнедеятельность населения.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8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Время как ресурс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способность эффективно распоряжаться временем является важным фактором успеха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ABFC0-DCAC-449A-AEAE-0D095F33F056}"/>
              </a:ext>
            </a:extLst>
          </p:cNvPr>
          <p:cNvSpPr txBox="1"/>
          <p:nvPr/>
        </p:nvSpPr>
        <p:spPr>
          <a:xfrm>
            <a:off x="432034" y="16393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B Sans Display"/>
              </a:rPr>
              <a:t>Классификация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311804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AE6AF3-6D88-43D1-8B71-617A6051D959}"/>
              </a:ext>
            </a:extLst>
          </p:cNvPr>
          <p:cNvSpPr txBox="1"/>
          <p:nvPr/>
        </p:nvSpPr>
        <p:spPr>
          <a:xfrm>
            <a:off x="446516" y="914569"/>
            <a:ext cx="794698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chemeClr val="bg1"/>
                </a:solidFill>
                <a:effectLst/>
                <a:latin typeface="SB Sans Text"/>
              </a:rPr>
              <a:t>ПЕДАГОГИЧЕСКИЕ РЕСУРСЫ — это разнообразные средства, технологии, методики и материалы, предназначенные для организации образовательного процесса, передачи знаний, формирования компетенций и воспитания учащихся. Эффективное использование педагогических ресурсов обеспечивает высокое качество образования и успешное достижение поставленных учебных целей.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17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1"/>
          <p:cNvSpPr txBox="1"/>
          <p:nvPr/>
        </p:nvSpPr>
        <p:spPr>
          <a:xfrm>
            <a:off x="1116943" y="1066085"/>
            <a:ext cx="6025254" cy="95558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МАТЕРИАЛЬНЫЕ РЕСУРСЫ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включают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 кабинеты, залы, спортивные площадки, тренажёры, </a:t>
            </a:r>
            <a:r>
              <a:rPr lang="ru-RU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осветительные приборы, климатическое оборудование,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компьютерную технику и мультимедийные устройства,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канцелярские товары, учебное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оборудование, необходимые для организации учебного процесса и повышения качества образования.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 2"/>
          <p:cNvSpPr txBox="1"/>
          <p:nvPr/>
        </p:nvSpPr>
        <p:spPr>
          <a:xfrm>
            <a:off x="2620662" y="3935946"/>
            <a:ext cx="5387370" cy="88947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ИНФОРМАЦИОНН</a:t>
            </a:r>
            <a:r>
              <a:rPr lang="ru-RU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О-КОММУНИКАЦИОННЫЕ</a:t>
            </a: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РЕСУРСЫ </a:t>
            </a:r>
            <a:endParaRPr lang="ru-RU" sz="1200" dirty="0">
              <a:solidFill>
                <a:schemeClr val="bg1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и</a:t>
            </a:r>
            <a:r>
              <a:rPr lang="ru-RU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нтернет и электронная почта; 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б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иблиотек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и и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электронны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е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 баз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ы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 данных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;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электронные учебники и онлайн курсы;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интерактивные доски и планшеты;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образовательны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е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 портал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ы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 и интернет-ресурс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Arial" pitchFamily="34" charset="-122"/>
                <a:cs typeface="Arial" panose="020B0604020202020204" pitchFamily="34" charset="0"/>
              </a:rPr>
              <a:t>ы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 3"/>
          <p:cNvSpPr txBox="1"/>
          <p:nvPr/>
        </p:nvSpPr>
        <p:spPr>
          <a:xfrm>
            <a:off x="2362200" y="3057468"/>
            <a:ext cx="5533688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ru-RU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СОЦИАЛЬНЫЕ</a:t>
            </a: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РЕСУРСЫ 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охватывают педагогический коллектив, родителей и общественные организации, участвующие в поддержке и развитии образовательной среды и создании благоприятной атмосферы для обучения.
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Text 4"/>
          <p:cNvSpPr txBox="1"/>
          <p:nvPr/>
        </p:nvSpPr>
        <p:spPr>
          <a:xfrm>
            <a:off x="1894818" y="2008448"/>
            <a:ext cx="5110860" cy="9825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fontAlgn="base"/>
            <a:r>
              <a:rPr lang="ru-RU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МЕТОДИЧЕСКИЕ РЕСУРСЫ</a:t>
            </a:r>
            <a:endParaRPr lang="ru-RU" sz="1200" dirty="0">
              <a:solidFill>
                <a:schemeClr val="bg1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marL="171450" indent="-171450" algn="l" fontAlgn="base">
              <a:buFont typeface="Arial" panose="020B0604020202020204" pitchFamily="34" charset="0"/>
              <a:buChar char="•"/>
            </a:pPr>
            <a:r>
              <a:rPr lang="ru-RU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 и планы занятий;</a:t>
            </a:r>
          </a:p>
          <a:p>
            <a:pPr marL="171450" indent="-171450" algn="l" fontAlgn="base">
              <a:buFont typeface="Arial" panose="020B0604020202020204" pitchFamily="34" charset="0"/>
              <a:buChar char="•"/>
            </a:pPr>
            <a:r>
              <a:rPr lang="ru-RU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тесты и задания для проверки знаний;</a:t>
            </a:r>
          </a:p>
          <a:p>
            <a:pPr marL="171450" indent="-171450" algn="l" fontAlgn="base">
              <a:buFont typeface="Arial" panose="020B0604020202020204" pitchFamily="34" charset="0"/>
              <a:buChar char="•"/>
            </a:pPr>
            <a:r>
              <a:rPr lang="ru-RU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дидактические игры и упражнения;</a:t>
            </a:r>
          </a:p>
          <a:p>
            <a:pPr marL="171450" indent="-171450" algn="l" fontAlgn="base">
              <a:buFont typeface="Arial" panose="020B0604020202020204" pitchFamily="34" charset="0"/>
              <a:buChar char="•"/>
            </a:pPr>
            <a:r>
              <a:rPr lang="ru-RU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сборники практических заданий и лабораторных практикумов</a:t>
            </a:r>
            <a:r>
              <a:rPr lang="en-US" sz="1173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173" dirty="0">
              <a:solidFill>
                <a:schemeClr val="bg1"/>
              </a:solidFill>
            </a:endParaRPr>
          </a:p>
        </p:txBody>
      </p:sp>
      <p:sp>
        <p:nvSpPr>
          <p:cNvPr id="11" name="Text 5"/>
          <p:cNvSpPr txBox="1"/>
          <p:nvPr/>
        </p:nvSpPr>
        <p:spPr>
          <a:xfrm>
            <a:off x="355800" y="77077"/>
            <a:ext cx="5862900" cy="761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2649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Классификация </a:t>
            </a:r>
            <a:r>
              <a:rPr lang="ru-RU" sz="2649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внешних </a:t>
            </a:r>
            <a:r>
              <a:rPr lang="en-US" sz="2649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педагогических ресурсов</a:t>
            </a:r>
            <a:endParaRPr lang="en-US" sz="2649" dirty="0"/>
          </a:p>
        </p:txBody>
      </p:sp>
    </p:spTree>
    <p:extLst>
      <p:ext uri="{BB962C8B-B14F-4D97-AF65-F5344CB8AC3E}">
        <p14:creationId xmlns:p14="http://schemas.microsoft.com/office/powerpoint/2010/main" val="1598664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04CA391C-6D27-44EB-8FCE-44371C4B5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424" y="1636596"/>
            <a:ext cx="2847987" cy="189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793"/>
            <a:ext cx="9144000" cy="5143500"/>
          </a:xfrm>
          <a:prstGeom prst="rect">
            <a:avLst/>
          </a:prstGeom>
        </p:spPr>
      </p:pic>
      <p:sp>
        <p:nvSpPr>
          <p:cNvPr id="7" name="Text 2"/>
          <p:cNvSpPr txBox="1"/>
          <p:nvPr/>
        </p:nvSpPr>
        <p:spPr>
          <a:xfrm>
            <a:off x="258739" y="450068"/>
            <a:ext cx="6967684" cy="74721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000"/>
              </a:lnSpc>
            </a:pPr>
            <a:r>
              <a:rPr lang="ru-RU" sz="2800" b="1" i="0" dirty="0">
                <a:solidFill>
                  <a:schemeClr val="bg1"/>
                </a:solidFill>
                <a:effectLst/>
                <a:latin typeface="SB Sans Display"/>
              </a:rPr>
              <a:t>Основные категории образовательных ресурсов дистанционного обучения</a:t>
            </a:r>
          </a:p>
          <a:p>
            <a:pPr marL="0" indent="0" algn="l">
              <a:lnSpc>
                <a:spcPts val="2000"/>
              </a:lnSpc>
              <a:buNone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1BB6FAC-C276-417B-9C5F-6CED5AE64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739" y="1639856"/>
            <a:ext cx="3140069" cy="24006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B Sans Display"/>
              </a:rPr>
              <a:t>1. Онлайн-платформы и курсы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Онлайн-контент доступен через специальные платформы и сервисы, предоставляющие учебный контент и поддержку студентов.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Coursera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edX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Udemy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 — крупные международные платформы, предлагающие тысячи курсов от лучших университетов мира.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Stepik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Открытое образование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 — российские платформы, содержащие бесплатные и платные курсы, разработанные ведущими вузами и специалистами.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2ECA14A4-11B8-4AF8-B08A-7B20E1C2AA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1411" y="1398215"/>
            <a:ext cx="3062377" cy="24006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B Sans Display"/>
              </a:rPr>
              <a:t>2. Видеоконференции и виртуальные классы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Такие сервисы позволяют проводить занятия в режиме реального времени, позволяя учителям взаимодействовать с учениками и отвечать на вопросы мгновенно.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Zoom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Microsoft </a:t>
            </a: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Teams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Google </a:t>
            </a: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Meet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 — универсальные инструменты для проведения видеоконференций и совместных занятий.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Skype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Discord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 — популярны среди молодых людей и групп студентов, позволяющих общаться в чате и голосом.</a:t>
            </a:r>
          </a:p>
        </p:txBody>
      </p:sp>
    </p:spTree>
    <p:extLst>
      <p:ext uri="{BB962C8B-B14F-4D97-AF65-F5344CB8AC3E}">
        <p14:creationId xmlns:p14="http://schemas.microsoft.com/office/powerpoint/2010/main" val="3384010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9795E0-8AB3-4B7C-83C3-6EE5647A8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9860" y="1465436"/>
            <a:ext cx="599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2"/>
          <p:cNvSpPr txBox="1"/>
          <p:nvPr/>
        </p:nvSpPr>
        <p:spPr>
          <a:xfrm>
            <a:off x="258739" y="450068"/>
            <a:ext cx="6781253" cy="90946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000"/>
              </a:lnSpc>
            </a:pPr>
            <a:r>
              <a:rPr lang="ru-RU" sz="2800" b="1" i="0" dirty="0">
                <a:solidFill>
                  <a:schemeClr val="bg1"/>
                </a:solidFill>
                <a:effectLst/>
                <a:latin typeface="SB Sans Display"/>
              </a:rPr>
              <a:t>Основные категории образовательных ресурсов дистанционного обучения</a:t>
            </a:r>
          </a:p>
          <a:p>
            <a:pPr marL="0" indent="0" algn="l">
              <a:lnSpc>
                <a:spcPts val="2000"/>
              </a:lnSpc>
              <a:buNone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8817BC45-F3B7-42A6-B9BF-12E9671F5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739" y="1174864"/>
            <a:ext cx="2831977" cy="341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B Sans Display"/>
              </a:rPr>
              <a:t>3. Учебные порталы и электронные библиотеки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Доступ к цифровым материалам значительно упрощает получение необходимой информации и облегчает самостоятельное обучение.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Национальная электронная библиотека (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НЭБ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) — бесплатная база электронных изданий научных журналов и монографий.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200" b="1" i="0" strike="noStrike" dirty="0">
                <a:solidFill>
                  <a:schemeClr val="bg1"/>
                </a:solidFill>
                <a:effectLst/>
                <a:latin typeface="YS Tex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elibrary.ru</a:t>
            </a:r>
            <a:r>
              <a:rPr lang="ru-RU" sz="1200" b="1" i="0" strike="noStrike" dirty="0">
                <a:solidFill>
                  <a:schemeClr val="bg1"/>
                </a:solidFill>
                <a:effectLst/>
                <a:latin typeface="YS Text"/>
              </a:rPr>
              <a:t> – </a:t>
            </a:r>
            <a:r>
              <a:rPr lang="ru-RU" sz="1200" i="0" strike="noStrike" dirty="0">
                <a:solidFill>
                  <a:schemeClr val="bg1"/>
                </a:solidFill>
                <a:effectLst/>
                <a:latin typeface="YS Text"/>
              </a:rPr>
              <a:t>научная электронная библиотека</a:t>
            </a:r>
            <a:endParaRPr kumimoji="0" lang="ru-RU" altLang="ru-RU" sz="1200" b="0" i="0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Российские национальные университетские порталы, такие как сайт Московского университета или СПбГУ, содержат богатый архив статей и публикаций.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6909FFD4-0664-4BF9-B1D1-ED908F252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4141" y="1359530"/>
            <a:ext cx="3016917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B Sans Display"/>
              </a:rPr>
              <a:t>4.Самостоятельные образовательные материалы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Самостоятельное изучение возможно благодаря обширному количеству открытых ресурсов, помогающих углубленно изучать интересующие темы.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Wikipedia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WikiHow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 — энциклопедии и справочники, доступные каждому.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Бесплатные электронные учебники и самоучители, размещённые на специализированных сайтах, например,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Flibusta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,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Bookmate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heri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3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0"/>
          <p:cNvSpPr txBox="1"/>
          <p:nvPr/>
        </p:nvSpPr>
        <p:spPr>
          <a:xfrm>
            <a:off x="355800" y="640362"/>
            <a:ext cx="60366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2451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Критерии выбора дополнительных образовательных ресурсов
</a:t>
            </a:r>
            <a:endParaRPr lang="en-US" sz="2451" dirty="0"/>
          </a:p>
        </p:txBody>
      </p:sp>
      <p:sp>
        <p:nvSpPr>
          <p:cNvPr id="9" name="Text 2"/>
          <p:cNvSpPr txBox="1"/>
          <p:nvPr/>
        </p:nvSpPr>
        <p:spPr>
          <a:xfrm>
            <a:off x="577974" y="1772287"/>
            <a:ext cx="1594800" cy="1394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82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Актуальность
</a:t>
            </a:r>
            <a:r>
              <a:rPr lang="en-US" sz="889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Ресурсы должны соответствовать современным образовательным стандартам и требованиям, обеспечивая актуальную поддержку учебного процесса.
</a:t>
            </a:r>
            <a:endParaRPr lang="en-US" sz="1482" dirty="0"/>
          </a:p>
        </p:txBody>
      </p:sp>
      <p:sp>
        <p:nvSpPr>
          <p:cNvPr id="10" name="Text 3"/>
          <p:cNvSpPr txBox="1"/>
          <p:nvPr/>
        </p:nvSpPr>
        <p:spPr>
          <a:xfrm>
            <a:off x="2377457" y="2047494"/>
            <a:ext cx="1594800" cy="1394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Безопасность
</a:t>
            </a:r>
            <a:r>
              <a:rPr lang="en-US" sz="9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Необходимо исключать наличие недостоверной или опасной информации, чтобы защитить обучающихся от нежелательного контента.
</a:t>
            </a:r>
            <a:endParaRPr lang="en-US" sz="1500" dirty="0"/>
          </a:p>
        </p:txBody>
      </p:sp>
      <p:sp>
        <p:nvSpPr>
          <p:cNvPr id="11" name="Text 4"/>
          <p:cNvSpPr txBox="1"/>
          <p:nvPr/>
        </p:nvSpPr>
        <p:spPr>
          <a:xfrm>
            <a:off x="6349714" y="2047494"/>
            <a:ext cx="1594800" cy="1394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52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Эффективность
</a:t>
            </a:r>
            <a:r>
              <a:rPr lang="en-US" sz="15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r>
              <a:rPr lang="en-US" sz="9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Выбранные материалы должны положительно влиять на качество и результативность образовательного процесса.
</a:t>
            </a:r>
            <a:endParaRPr lang="en-US" sz="1452" dirty="0"/>
          </a:p>
        </p:txBody>
      </p:sp>
      <p:sp>
        <p:nvSpPr>
          <p:cNvPr id="12" name="Text 5"/>
          <p:cNvSpPr txBox="1"/>
          <p:nvPr/>
        </p:nvSpPr>
        <p:spPr>
          <a:xfrm>
            <a:off x="4274594" y="1953923"/>
            <a:ext cx="1594800" cy="1394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52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Простота использования
</a:t>
            </a:r>
            <a:r>
              <a:rPr lang="en-US" sz="15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r>
              <a:rPr lang="en-US" sz="9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Ресурсы должны быть удобными в навигации и доступными, обеспечивая комфортное и эффективное применение в обучении.
</a:t>
            </a:r>
            <a:endParaRPr lang="en-US" sz="1452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1"/>
          <p:cNvSpPr txBox="1"/>
          <p:nvPr/>
        </p:nvSpPr>
        <p:spPr>
          <a:xfrm>
            <a:off x="1306725" y="1319291"/>
            <a:ext cx="44196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ПРОФЕССИОНАЛЬНЫЕ ЗНАНИЯ: 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постоянное обновление предметного материала и освоение современных методик преподавания.
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 2"/>
          <p:cNvSpPr txBox="1"/>
          <p:nvPr/>
        </p:nvSpPr>
        <p:spPr>
          <a:xfrm>
            <a:off x="1760050" y="2127012"/>
            <a:ext cx="44196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ЛИЧНОСТНЫЕ КАЧЕСТВА: 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развитие эмпатии, стрессоустойчивости и ответственности для эффективного взаимодействия.</a:t>
            </a:r>
            <a:r>
              <a:rPr lang="en-US" sz="1200" dirty="0"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  <p:sp>
        <p:nvSpPr>
          <p:cNvPr id="9" name="Text 3"/>
          <p:cNvSpPr txBox="1"/>
          <p:nvPr/>
        </p:nvSpPr>
        <p:spPr>
          <a:xfrm>
            <a:off x="2106862" y="2934737"/>
            <a:ext cx="44196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КОММУНИКАТИВНЫЕ НАВЫКИ: 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совершенствование умений налаживать взаимодействие с учениками, коллегами и родителями.</a:t>
            </a:r>
            <a:r>
              <a:rPr lang="en-US" sz="1200" dirty="0"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  <p:sp>
        <p:nvSpPr>
          <p:cNvPr id="10" name="Text 4"/>
          <p:cNvSpPr txBox="1"/>
          <p:nvPr/>
        </p:nvSpPr>
        <p:spPr>
          <a:xfrm>
            <a:off x="2472788" y="3742474"/>
            <a:ext cx="44196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ТВОРЧЕСКИЙ ПОТЕНЦИАЛ: 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внедрение инноваций и авторских методов для мотивации и развития учащихся.
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 5"/>
          <p:cNvSpPr txBox="1"/>
          <p:nvPr/>
        </p:nvSpPr>
        <p:spPr>
          <a:xfrm>
            <a:off x="355800" y="363700"/>
            <a:ext cx="5862900" cy="67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2649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Внутренние ресурсы педагога: компоненты и пути развития
</a:t>
            </a:r>
            <a:endParaRPr lang="en-US" sz="2649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921</Words>
  <Application>Microsoft Office PowerPoint</Application>
  <PresentationFormat>Экран (16:9)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inherit</vt:lpstr>
      <vt:lpstr>SB Sans Display</vt:lpstr>
      <vt:lpstr>SB Sans Text</vt:lpstr>
      <vt:lpstr>YS Text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Sozvezdie</cp:lastModifiedBy>
  <cp:revision>24</cp:revision>
  <dcterms:created xsi:type="dcterms:W3CDTF">2025-10-27T06:17:25Z</dcterms:created>
  <dcterms:modified xsi:type="dcterms:W3CDTF">2025-10-31T08:06:58Z</dcterms:modified>
</cp:coreProperties>
</file>