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72" r:id="rId6"/>
    <p:sldId id="259" r:id="rId7"/>
    <p:sldId id="260" r:id="rId8"/>
    <p:sldId id="261" r:id="rId9"/>
    <p:sldId id="262" r:id="rId10"/>
    <p:sldId id="263" r:id="rId11"/>
    <p:sldId id="265" r:id="rId12"/>
    <p:sldId id="270" r:id="rId13"/>
    <p:sldId id="267" r:id="rId14"/>
    <p:sldId id="274" r:id="rId15"/>
    <p:sldId id="266" r:id="rId16"/>
    <p:sldId id="271" r:id="rId17"/>
    <p:sldId id="273" r:id="rId18"/>
    <p:sldId id="26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3671" autoAdjust="0"/>
  </p:normalViewPr>
  <p:slideViewPr>
    <p:cSldViewPr snapToGrid="0">
      <p:cViewPr varScale="1">
        <p:scale>
          <a:sx n="99" d="100"/>
          <a:sy n="99" d="100"/>
        </p:scale>
        <p:origin x="96" y="30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16577EB-422F-4CB6-8CDD-9573B30DDE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23BB088-567A-4939-9EB9-7C782D5844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079D639-D109-4050-A713-49D7ACB60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7F080C3-6E20-411D-9CAE-3CE57BD25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51FCFE7-F1A4-4432-973A-7FCF07B89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0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E44783-D2CD-4E4A-A66C-C354F8049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9EF58EE-A462-4DA0-96DD-244A552DCE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60FD6C2-12E0-4F9E-838A-88B029D85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2B2B956-8A9C-42DE-B89B-C9890FF4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A2AEC7E-86BE-4B39-A24C-666C4F7C0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298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2C8EE730-982B-4F2A-A4AF-C13176BAA3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E86D10D-B3F6-47CF-85BB-3031DF937A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EB8F30E-FDF4-45C3-A035-388255277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5A88AA6-1FFD-426E-BEF3-606A19E972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D5FD810-B2EA-4FF4-9847-89ACBD63D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165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2398AFC-C408-4FA7-AB19-03A00B2F8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DA8F0FC-BDAC-4B3E-8AD2-505A551DD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7D29D65-B3D9-41FA-B7FD-03EB5967E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364DD57-3FE1-4EB6-95EF-574E93AF8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8F734E7-57A7-4013-AB70-C6DC6CF71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10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80B62BD-800E-42F8-A782-B5E0EA08D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D532B51-C683-4AC6-A5EC-DC4B7B923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CAC3621-D4F3-4169-B835-8B35B9C81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BD64CF0-E70D-4AF1-97B0-5C75DD468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0905AA1-A22F-4BDC-89AF-B5A2D40DA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618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F3BF90-21C6-4445-AAB9-AB7ADA59F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E4B2547-8A7E-4EFA-A508-C7F8F8DE07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8EAF84D-C7F4-4FBE-9385-CC3C08DA23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97B69E0-ABFC-4E51-B240-4DBA3131E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C1597161-BC1B-46D6-BD71-0DC12BD72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34B7057-8D3C-4B4D-B375-0516AC50E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80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308601-E11C-4174-8B15-EA8DED6C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3D3888E-213B-4AD1-B497-3EDFEBBD21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3BCA82A-F4F2-4211-A473-42659BF694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F7DEEA5-9D57-4090-80DC-755772C402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4D377C36-1BC5-411A-A7CE-34070A483E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8C80B828-1C5D-40F9-B27E-5AF6BE549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1076890-1BDA-4205-8720-633F9AC88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691386CE-9F90-4A20-A361-7FA8F3429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60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99D50BF-7B1A-4F23-A78F-7100C767E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5B03097C-F856-4D81-A2FE-38E9DBF0B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43DCFAAD-8120-4D4F-BF90-60D57C1B5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888E9DE8-4EAF-4FC1-AC5F-C47EC8B97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801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413DFA8-4EF7-46F9-9D41-19DEE3350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B90A2DB-5A88-4642-ADDC-21488CEE9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C404DE6B-ECAD-4FB1-893E-7D0FE0EF5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014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202DE70-722C-4F2C-A2C7-EDCBA6B79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6A29552-374E-43BC-B46A-4ED73F6EB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728DE2C-AAC5-4C9A-B12D-EA107B7FB2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0F41547-D4C2-43A3-9A30-EE8095EE2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B730BFC-1AB5-4499-B3F3-CF238F2BB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9C7E451-AB3C-446C-90D5-0C07D0963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73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F0046D-D25E-423C-A9F0-79D434F96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30CDEC58-9C03-427F-85FA-16AF802950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F44561D-1CD8-4F73-A886-9776C27A9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2B97571-5505-4882-A3EE-6F76DBE52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83BAA10-C41F-4632-B092-57993479A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F564956-AD72-4CBC-81BD-ECDF8AD1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583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A68EE8-3EB6-4BF5-8ECF-500597854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C22C96A-DAE8-493F-8E5E-B100FCAD09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78435EE-DA1D-44E4-8028-E2B7E48BA1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5845-F182-4E6D-A48E-83EF52A840D7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229DFC1-5063-4B03-BC9B-CE472E495B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66F1058-2DF4-4345-B04C-B2F1FEE7CE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C1B83-CCD6-4BD3-858B-E117C4F53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19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recommend.ru/content/moi-pervye-mak-karty-dlya-samopoznaniya-i-psikhologicheskogo-konsultirovaniya-dovolnaya-kak?utm_medium=organic&amp;utm_source=yandexsmartcamer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acards.ru/upload/iblock/efa/5qchh4qgf8petbraevfru4krq4xhnz5j.jpg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nta.ru/articles/2024/02/20/metaforicheskie-assotsiativnye-karty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28B4C5-775E-4AD5-B3C8-23DA37705D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856037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>
            <a:noAutofit/>
          </a:bodyPr>
          <a:lstStyle/>
          <a:p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«</a:t>
            </a:r>
            <a:r>
              <a:rPr lang="ru-RU" sz="3600" b="1" i="1" dirty="0"/>
              <a:t>Использование метафорических ассоциативных карт в работе педагога-психолога как способ самопомощи и самопознания для исследования актуальных жизненных ситуаций»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E560C5C-9029-4687-A841-628F6074C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73040" y="3602038"/>
            <a:ext cx="5394960" cy="2372042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>
            <a:normAutofit fontScale="55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3800" b="1" dirty="0"/>
              <a:t>Подготовил: педагог-психолог </a:t>
            </a:r>
          </a:p>
          <a:p>
            <a:r>
              <a:rPr lang="ru-RU" sz="3800" b="1" dirty="0"/>
              <a:t>МБДОУ Д/с № 20 </a:t>
            </a:r>
            <a:r>
              <a:rPr lang="ru-RU" sz="3800" b="1" dirty="0" smtClean="0"/>
              <a:t>г.-к. Кисловодск</a:t>
            </a:r>
          </a:p>
          <a:p>
            <a:r>
              <a:rPr lang="ru-RU" sz="3800" b="1" dirty="0" smtClean="0"/>
              <a:t> </a:t>
            </a:r>
            <a:r>
              <a:rPr lang="ru-RU" sz="3800" b="1" dirty="0" err="1"/>
              <a:t>Эрдаш</a:t>
            </a:r>
            <a:r>
              <a:rPr lang="ru-RU" sz="3800" b="1" dirty="0"/>
              <a:t> </a:t>
            </a:r>
            <a:r>
              <a:rPr lang="ru-RU" sz="3800" b="1" dirty="0" smtClean="0"/>
              <a:t>Анна Дмитриевна</a:t>
            </a:r>
            <a:endParaRPr lang="ru-RU" sz="3800" b="1" dirty="0"/>
          </a:p>
        </p:txBody>
      </p:sp>
    </p:spTree>
    <p:extLst>
      <p:ext uri="{BB962C8B-B14F-4D97-AF65-F5344CB8AC3E}">
        <p14:creationId xmlns:p14="http://schemas.microsoft.com/office/powerpoint/2010/main" val="419727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299411"/>
            <a:ext cx="3932237" cy="169404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Абстрактные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503" y="3099334"/>
            <a:ext cx="5428649" cy="2769653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/>
              <a:t>Не имеют конкретных изображений или символов, а состоят из абстрактных геометрических фигур, цветовых комбинаций, линий и прочих элементов. Такие карты подходят для работы с переживаниями, чувствами, развивают ассоциативное мышление.</a:t>
            </a:r>
          </a:p>
          <a:p>
            <a:endParaRPr lang="ru-RU" sz="2400" b="1" i="1" dirty="0"/>
          </a:p>
        </p:txBody>
      </p:sp>
      <p:pic>
        <p:nvPicPr>
          <p:cNvPr id="5" name="Picture 2" descr="Picture backgroun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75" y="519765"/>
            <a:ext cx="5688965" cy="5707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82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правила работы с метафорическими ассоциативными картами (МАК) 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81053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</a:t>
            </a:r>
            <a:r>
              <a:rPr lang="ru-RU" b="1" i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ru-RU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работе с МАК нет заранее заданных значений — каждая карта воспринимается индивидуально, исходя из личного опыта человека. </a:t>
            </a:r>
          </a:p>
          <a:p>
            <a:pPr lvl="0"/>
            <a:r>
              <a:rPr lang="ru-RU" sz="3200" b="1" i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Доверяйте </a:t>
            </a:r>
            <a:r>
              <a:rPr lang="ru-RU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первому впечатлению — первая реакция на карту часто самая ценная, так как отражает работу подсознания, ещё не отфильтрованную критическим мышлением.</a:t>
            </a:r>
          </a:p>
          <a:p>
            <a:pPr lvl="0"/>
            <a:r>
              <a:rPr lang="ru-RU" sz="3200" b="1" i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Обращайте </a:t>
            </a:r>
            <a:r>
              <a:rPr lang="ru-RU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внимание на детали — цвета, предметы, расположение объектов — всё имеет значение, если это привлекло внимание.</a:t>
            </a:r>
          </a:p>
          <a:p>
            <a:r>
              <a:rPr lang="ru-RU" sz="3200" b="1" i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Ориентируйтесь на </a:t>
            </a:r>
            <a:r>
              <a:rPr lang="ru-RU" sz="32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личные ассоциации — один и тот же символ может иметь разное значение для разных людей.</a:t>
            </a:r>
          </a:p>
          <a:p>
            <a:endParaRPr lang="ru-RU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033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0070C0"/>
                </a:solidFill>
                <a:cs typeface="Aparajita" panose="020B0604020202020204" pitchFamily="34" charset="0"/>
              </a:rPr>
              <a:t>МАК </a:t>
            </a:r>
            <a:r>
              <a:rPr lang="ru-RU" b="1" i="1" dirty="0">
                <a:solidFill>
                  <a:srgbClr val="0070C0"/>
                </a:solidFill>
                <a:cs typeface="Aparajita" panose="020B0604020202020204" pitchFamily="34" charset="0"/>
              </a:rPr>
              <a:t>помогают:</a:t>
            </a:r>
            <a:br>
              <a:rPr lang="ru-RU" b="1" i="1" dirty="0">
                <a:solidFill>
                  <a:srgbClr val="0070C0"/>
                </a:solidFill>
                <a:cs typeface="Aparajita" panose="020B0604020202020204" pitchFamily="34" charset="0"/>
              </a:rPr>
            </a:br>
            <a:endParaRPr lang="ru-RU" b="1" i="1" dirty="0">
              <a:solidFill>
                <a:srgbClr val="0070C0"/>
              </a:solidFill>
              <a:cs typeface="Aparajita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dirty="0" smtClean="0"/>
              <a:t>  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Осознавать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свои чувства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, рефлексировать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находить новые подходы к решению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проблем которые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могут быть скрытыми или неосознанными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Снизить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уровень эмоционального выгорания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, так как МАК позволяют педагогам взглянуть на свои эмоции со стороны, осознать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причины затруднений,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а также найти внутренние ресурсы для преодоления профессиональных трудностей.</a:t>
            </a:r>
          </a:p>
          <a:p>
            <a:pPr marL="0" indent="457200">
              <a:spcBef>
                <a:spcPts val="0"/>
              </a:spcBef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Активировать личные ресурсы -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внутренние или внешние.</a:t>
            </a:r>
          </a:p>
          <a:p>
            <a:pPr marL="0" indent="0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87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96253"/>
            <a:ext cx="10515600" cy="142453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Работа с матрицами для метафорических ассоциативных карт (МАК)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04261" y="856648"/>
            <a:ext cx="11550316" cy="6001351"/>
          </a:xfrm>
        </p:spPr>
        <p:txBody>
          <a:bodyPr>
            <a:normAutofit fontScale="92500" lnSpcReduction="20000"/>
          </a:bodyPr>
          <a:lstStyle/>
          <a:p>
            <a:pPr marL="0" indent="457200">
              <a:buNone/>
            </a:pPr>
            <a:r>
              <a:rPr lang="ru-RU" sz="2600" b="1" dirty="0" smtClean="0">
                <a:ln w="0"/>
                <a:solidFill>
                  <a:schemeClr val="accent1">
                    <a:lumMod val="50000"/>
                  </a:schemeClr>
                </a:solidFill>
              </a:rPr>
              <a:t>Это </a:t>
            </a:r>
            <a:r>
              <a:rPr lang="ru-RU" sz="2600" b="1" dirty="0">
                <a:ln w="0"/>
                <a:solidFill>
                  <a:schemeClr val="accent1">
                    <a:lumMod val="50000"/>
                  </a:schemeClr>
                </a:solidFill>
              </a:rPr>
              <a:t>процесс, при котором карты размещаются в специальные рамки (матрицы) и отвечают на вопросы, написанные на полотне. Это облегчает работу с картами, систематизирует процесс и позволяет наглядно видеть все вопросы, заданные картам</a:t>
            </a:r>
            <a:r>
              <a:rPr lang="ru-RU" sz="2600" b="1" dirty="0" smtClean="0">
                <a:ln w="0"/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0" indent="457200">
              <a:buNone/>
            </a:pPr>
            <a:endParaRPr lang="ru-RU" sz="2400" b="1" dirty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marL="0" indent="457200">
              <a:buNone/>
            </a:pPr>
            <a:endParaRPr lang="ru-RU" sz="2400" b="1" dirty="0" smtClean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marL="0" indent="457200">
              <a:buNone/>
            </a:pPr>
            <a:endParaRPr lang="ru-RU" sz="2400" b="1" dirty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marL="0" indent="457200">
              <a:buNone/>
            </a:pPr>
            <a:endParaRPr lang="ru-RU" sz="2400" b="1" dirty="0" smtClean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marL="0" indent="457200">
              <a:buNone/>
            </a:pPr>
            <a:endParaRPr lang="ru-RU" sz="2400" b="1" dirty="0" smtClean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marL="0" indent="457200">
              <a:buNone/>
            </a:pPr>
            <a:endParaRPr lang="ru-RU" sz="2400" b="1" dirty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marL="0" indent="457200">
              <a:buNone/>
            </a:pPr>
            <a:endParaRPr lang="ru-RU" sz="2400" b="1" dirty="0" smtClean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marL="0" indent="457200">
              <a:buNone/>
            </a:pPr>
            <a:endParaRPr lang="ru-RU" sz="2400" b="1" dirty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marL="0" indent="457200">
              <a:buNone/>
            </a:pPr>
            <a:endParaRPr lang="ru-RU" sz="2400" b="1" dirty="0" smtClean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marL="0" indent="457200">
              <a:buNone/>
            </a:pPr>
            <a:endParaRPr lang="ru-RU" sz="2400" b="1" dirty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marL="0" indent="457200">
              <a:buNone/>
            </a:pPr>
            <a:r>
              <a:rPr lang="ru-RU" b="1" dirty="0">
                <a:ln w="0"/>
                <a:solidFill>
                  <a:schemeClr val="accent1">
                    <a:lumMod val="50000"/>
                  </a:schemeClr>
                </a:solidFill>
              </a:rPr>
              <a:t>В данной серии существует шесть брошюр с раскладами на разные </a:t>
            </a:r>
            <a:r>
              <a:rPr lang="ru-RU" b="1" dirty="0" smtClean="0">
                <a:ln w="0"/>
                <a:solidFill>
                  <a:schemeClr val="accent1">
                    <a:lumMod val="50000"/>
                  </a:schemeClr>
                </a:solidFill>
              </a:rPr>
              <a:t>темы: Самопознание</a:t>
            </a:r>
            <a:r>
              <a:rPr lang="ru-RU" b="1" dirty="0">
                <a:ln w="0"/>
                <a:solidFill>
                  <a:schemeClr val="accent1">
                    <a:lumMod val="50000"/>
                  </a:schemeClr>
                </a:solidFill>
              </a:rPr>
              <a:t>, взаимоотношения, женственность, анализ ситуации, мотивирующие, деньги и работа. Каждая имеет по 9 раскладов для самопознания и исследования актуальной жизненной ситуации.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516" y="1959918"/>
            <a:ext cx="7988968" cy="346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40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Основные правила работы </a:t>
            </a:r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 матрицами для (МАК</a:t>
            </a:r>
            <a:r>
              <a:rPr lang="ru-RU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первую очередь необходимо обозначить тему для работы, актуальную ситуацию и выбрать матрицу соответствующую запросу.</a:t>
            </a:r>
          </a:p>
          <a:p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Далее достать по одной карте или несколько карт (если у вас возникнут дополнительные вопросы) на каждую позицию матрицы. </a:t>
            </a:r>
          </a:p>
          <a:p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 расклада нужно выбрать наиболее подходящую колоду карт (Раздел «Типы колод»)</a:t>
            </a:r>
          </a:p>
          <a:p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Карты </a:t>
            </a:r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можно </a:t>
            </a:r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доставать </a:t>
            </a:r>
            <a:r>
              <a:rPr lang="ru-R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как "в открытую" так и "в закрытую". В первом случае мы видим все карты перед собой, можем подобрать наиболее откликающийся рисунок, разглядывать изображения. Во втором случае карты лежат "рубашкой вверх", выбор карты осуществляется </a:t>
            </a:r>
            <a:r>
              <a:rPr lang="ru-RU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наугад. </a:t>
            </a:r>
          </a:p>
          <a:p>
            <a:pPr marL="0" indent="0">
              <a:buNone/>
            </a:pPr>
            <a:endParaRPr lang="ru-RU" sz="2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843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56649"/>
            <a:ext cx="10515600" cy="7988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Вопросы к картам</a:t>
            </a:r>
            <a:endParaRPr lang="ru-RU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51798"/>
            <a:ext cx="10515600" cy="4396289"/>
          </a:xfrm>
        </p:spPr>
        <p:txBody>
          <a:bodyPr/>
          <a:lstStyle/>
          <a:p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Что Вы видите на этой карте? </a:t>
            </a:r>
          </a:p>
          <a:p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Что Вы чувствуете, глядя на нее?</a:t>
            </a:r>
          </a:p>
          <a:p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Какие мысли, эмоции возникают у Вас?</a:t>
            </a:r>
          </a:p>
          <a:p>
            <a:r>
              <a:rPr lang="ru-RU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Что на карте не нравится? Почему</a:t>
            </a:r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?</a:t>
            </a:r>
          </a:p>
          <a:p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Что мог рассказать, посоветовать персонаж?</a:t>
            </a:r>
          </a:p>
          <a:p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Что эта карта говорит о вас? О вашей ситуации?</a:t>
            </a:r>
          </a:p>
          <a:p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Какие выводы вы можете для себя сделать?</a:t>
            </a:r>
          </a:p>
          <a:p>
            <a:endParaRPr lang="ru-RU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252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1145" y="1122363"/>
            <a:ext cx="10664791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ВАЖНО!!!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800" b="1" i="1" dirty="0">
                <a:solidFill>
                  <a:srgbClr val="C00000"/>
                </a:solidFill>
              </a:rPr>
              <a:t>Даже у самого полезного инструмента при неправильном использовании может проявиться негативный эффект.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3602038"/>
            <a:ext cx="10838046" cy="1655762"/>
          </a:xfrm>
        </p:spPr>
        <p:txBody>
          <a:bodyPr>
            <a:normAutofit/>
          </a:bodyPr>
          <a:lstStyle/>
          <a:p>
            <a:r>
              <a:rPr lang="ru-RU" b="1" dirty="0"/>
              <a:t>Категорически нельзя самостоятельно работать с метафорическими картами при сложных психологических состояниях, таких как депрессия, переживание острого горя, посттравматическое расстройство, фобии, кошмары, панические атаки и прочее. </a:t>
            </a:r>
          </a:p>
        </p:txBody>
      </p:sp>
    </p:spTree>
    <p:extLst>
      <p:ext uri="{BB962C8B-B14F-4D97-AF65-F5344CB8AC3E}">
        <p14:creationId xmlns:p14="http://schemas.microsoft.com/office/powerpoint/2010/main" val="25935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Список литературы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11075377" cy="4351338"/>
          </a:xfrm>
        </p:spPr>
        <p:txBody>
          <a:bodyPr>
            <a:normAutofit fontScale="62500" lnSpcReduction="20000"/>
          </a:bodyPr>
          <a:lstStyle/>
          <a:p>
            <a:r>
              <a:rPr lang="en-US" sz="3100" dirty="0">
                <a:solidFill>
                  <a:schemeClr val="accent1">
                    <a:lumMod val="75000"/>
                  </a:schemeClr>
                </a:solidFill>
              </a:rPr>
              <a:t>MAK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dirty="0" err="1" smtClean="0">
                <a:solidFill>
                  <a:schemeClr val="accent1">
                    <a:lumMod val="75000"/>
                  </a:schemeClr>
                </a:solidFill>
              </a:rPr>
              <a:t>arcanes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«Матрицы для работы с картами/Техники и расклады для карт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»,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Ирина Федорова 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Издательство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dirty="0">
                <a:solidFill>
                  <a:schemeClr val="accent1">
                    <a:lumMod val="75000"/>
                  </a:schemeClr>
                </a:solidFill>
              </a:rPr>
              <a:t>MAK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dirty="0" err="1" smtClean="0">
                <a:solidFill>
                  <a:schemeClr val="accent1">
                    <a:lumMod val="75000"/>
                  </a:schemeClr>
                </a:solidFill>
              </a:rPr>
              <a:t>arcanes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Людмила Григорьевна Степанова </a:t>
            </a:r>
            <a:r>
              <a:rPr lang="ru-RU" sz="3100" dirty="0" err="1">
                <a:solidFill>
                  <a:schemeClr val="accent1">
                    <a:lumMod val="75000"/>
                  </a:schemeClr>
                </a:solidFill>
              </a:rPr>
              <a:t>к.пс.н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., старший преподаватель Белорусский государственный педагогический университет им. Максима Танка, факультет психологии, кафедра прикладной психологии stepanova_lg@yahoo.com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«ТЕОРЕТИЧЕСКИЕ 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ОСНОВАНИЯ МЕТАФОРИЧЕСКИХ АССОЦИАТИВНЫХ КАРТ КАК ЭФФЕКТИВНОГО ИНСТРУМЕНТАРИЯ В РАБОТЕ С СЕМЕЙНОЙ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ПРОБЛЕМАТИКОЙ»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sz="31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МАК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«Цель» Наталья Извекова, 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Издательство</a:t>
            </a:r>
            <a:r>
              <a:rPr lang="en-US" sz="3100" dirty="0">
                <a:solidFill>
                  <a:schemeClr val="accent1">
                    <a:lumMod val="75000"/>
                  </a:schemeClr>
                </a:solidFill>
              </a:rPr>
              <a:t> MAK.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dirty="0" err="1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3100" dirty="0" err="1" smtClean="0">
                <a:solidFill>
                  <a:schemeClr val="accent1">
                    <a:lumMod val="75000"/>
                  </a:schemeClr>
                </a:solidFill>
              </a:rPr>
              <a:t>rcanes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US" sz="3100" dirty="0" err="1" smtClean="0">
                <a:solidFill>
                  <a:schemeClr val="accent1">
                    <a:lumMod val="75000"/>
                  </a:schemeClr>
                </a:solidFill>
              </a:rPr>
              <a:t>ru</a:t>
            </a:r>
            <a:endParaRPr lang="en-US" sz="31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МАК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«Деловая колода» Ирина 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Федорова, Издательство</a:t>
            </a:r>
            <a:r>
              <a:rPr lang="en-US" sz="3100" dirty="0">
                <a:solidFill>
                  <a:schemeClr val="accent1">
                    <a:lumMod val="75000"/>
                  </a:schemeClr>
                </a:solidFill>
              </a:rPr>
              <a:t> MAK.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dirty="0" err="1">
                <a:solidFill>
                  <a:schemeClr val="accent1">
                    <a:lumMod val="75000"/>
                  </a:schemeClr>
                </a:solidFill>
              </a:rPr>
              <a:t>arcanes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dirty="0" err="1" smtClean="0">
                <a:solidFill>
                  <a:schemeClr val="accent1">
                    <a:lumMod val="75000"/>
                  </a:schemeClr>
                </a:solidFill>
              </a:rPr>
              <a:t>ru</a:t>
            </a:r>
            <a:endParaRPr lang="ru-RU" sz="31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МАК 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«Рефлексия» И.В.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Федорова, Издательство</a:t>
            </a:r>
            <a:r>
              <a:rPr lang="en-US" sz="31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</a:rPr>
              <a:t>MAK.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dirty="0" err="1" smtClean="0">
                <a:solidFill>
                  <a:schemeClr val="accent1">
                    <a:lumMod val="75000"/>
                  </a:schemeClr>
                </a:solidFill>
              </a:rPr>
              <a:t>arcanes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 2020 г.</a:t>
            </a:r>
            <a:endParaRPr lang="ru-RU" sz="31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МАК «МОИ РЕСУРСЫ» Камиллы </a:t>
            </a:r>
            <a:r>
              <a:rPr lang="ru-RU" sz="3100" dirty="0" err="1">
                <a:solidFill>
                  <a:schemeClr val="accent1">
                    <a:lumMod val="75000"/>
                  </a:schemeClr>
                </a:solidFill>
              </a:rPr>
              <a:t>Крюгер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, Издательство «Речь» 2021 г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31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МАК «Мы с тобой» Круглова Ольга,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 Издательство</a:t>
            </a:r>
            <a:r>
              <a:rPr lang="en-US" sz="3100" dirty="0">
                <a:solidFill>
                  <a:schemeClr val="accent1">
                    <a:lumMod val="75000"/>
                  </a:schemeClr>
                </a:solidFill>
              </a:rPr>
              <a:t> MAK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100" dirty="0" err="1" smtClean="0">
                <a:solidFill>
                  <a:schemeClr val="accent1">
                    <a:lumMod val="75000"/>
                  </a:schemeClr>
                </a:solidFill>
              </a:rPr>
              <a:t>arcanes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2020 г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r>
              <a:rPr lang="ru-RU" sz="3100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Метафорические ассоциативные карты МАК "Портреты" Mak.arcanes.ru Федорова Ирина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  <a:hlinkClick r:id="rId3"/>
              </a:rPr>
              <a:t>Владимировна</a:t>
            </a:r>
            <a:endParaRPr lang="ru-RU" sz="31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Метафорические 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ассоциативные карты «Вселенная внутри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» Автор 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>— Анастасия </a:t>
            </a:r>
            <a:r>
              <a:rPr lang="ru-RU" sz="3100" dirty="0" smtClean="0">
                <a:solidFill>
                  <a:schemeClr val="accent1">
                    <a:lumMod val="75000"/>
                  </a:schemeClr>
                </a:solidFill>
              </a:rPr>
              <a:t>Кузнецова. 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https</a:t>
            </a:r>
            <a:r>
              <a:rPr lang="en-US" sz="3100" dirty="0">
                <a:solidFill>
                  <a:schemeClr val="accent1">
                    <a:lumMod val="75000"/>
                  </a:schemeClr>
                </a:solidFill>
                <a:hlinkClick r:id="rId4"/>
              </a:rPr>
              <a:t>://</a:t>
            </a:r>
            <a:r>
              <a:rPr lang="en-US" sz="3100" dirty="0" smtClean="0">
                <a:solidFill>
                  <a:schemeClr val="accent1">
                    <a:lumMod val="75000"/>
                  </a:schemeClr>
                </a:solidFill>
                <a:hlinkClick r:id="rId4"/>
              </a:rPr>
              <a:t>macards.ru/upload/iblock/efa/5qchh4qgf8petbraevfru4krq4xhnz5j.jpg</a:t>
            </a:r>
            <a:endParaRPr lang="ru-RU" sz="31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026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10064"/>
            <a:ext cx="10515600" cy="1876925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925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2481ED1-E9F4-442A-83B9-EC1CF4D8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8C49C5E-3CD1-470D-AE5C-85AA9897DE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8080" y="701040"/>
            <a:ext cx="6827520" cy="5527040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457200">
              <a:buNone/>
            </a:pPr>
            <a:r>
              <a:rPr lang="ru-RU" b="1" dirty="0"/>
              <a:t>Метафорические ассоциативные карты (МАК)</a:t>
            </a:r>
            <a:r>
              <a:rPr lang="ru-RU" dirty="0"/>
              <a:t> — это набор карточек с изображениями, словами или абстрактными символами, которые вызывают у человека индивидуальные ассоциации. </a:t>
            </a:r>
          </a:p>
          <a:p>
            <a:pPr marL="0" indent="457200">
              <a:buNone/>
            </a:pPr>
            <a:r>
              <a:rPr lang="ru-RU" b="1" dirty="0"/>
              <a:t>Принцип работы</a:t>
            </a:r>
            <a:r>
              <a:rPr lang="ru-RU" dirty="0"/>
              <a:t> основан на механизме проекции: человек бессознательно переносит свои внутренние состояния, переживания и качества на внешние объекты. Используются МАК для самопознания, определения и проработки психологических проблем.  </a:t>
            </a:r>
          </a:p>
          <a:p>
            <a:endParaRPr lang="ru-RU" dirty="0"/>
          </a:p>
        </p:txBody>
      </p:sp>
      <p:pic>
        <p:nvPicPr>
          <p:cNvPr id="1026" name="Picture 2" descr="https://downloader.disk.yandex.ru/preview/fe66f911e4aeee8c1e686040eef75efc3cc9f13ae68a379a5db168f6f631934c/6903602c/M0zXmI3RwXSKRz8a3xC15cIXBA7kDQjF3NvcfEGGbVb2pks8PUWV6SzVwR8p8STsiH_4nQzWYwi8t8Ryl22Vbw%3D%3D?uid=0&amp;filename=IMG_20250923_110001.jpg&amp;disposition=inline&amp;hash=&amp;limit=0&amp;content_type=image%2Fjpeg&amp;owner_uid=0&amp;tknv=v3&amp;size=2048x2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2" y="701041"/>
            <a:ext cx="4052356" cy="552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12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48639"/>
            <a:ext cx="9144000" cy="1241659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Цели работы с МАК: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5178" y="2088683"/>
            <a:ext cx="8634046" cy="1806310"/>
          </a:xfrm>
        </p:spPr>
        <p:txBody>
          <a:bodyPr>
            <a:noAutofit/>
          </a:bodyPr>
          <a:lstStyle/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Формирование благоприятного психологического климата;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Формирование способности к самопознанию;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Освоение эффективных способов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самопомощи и профилактики эмоционального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напряжения,</a:t>
            </a:r>
          </a:p>
          <a:p>
            <a:pPr marL="342900" lvl="0" indent="-342900" algn="l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Укрепления психологического здоровья, повышение самооценки.</a:t>
            </a:r>
          </a:p>
          <a:p>
            <a:pPr algn="l"/>
            <a:r>
              <a:rPr lang="ru-RU" sz="12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0851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ADE0E1-BBF8-4DEE-A9DA-09BF3C45D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961F1D4-D16B-489A-882D-44E77DC76F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0654" y="484823"/>
            <a:ext cx="5477608" cy="58753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Задача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МАК — раскрыть, вывести из тени подсознательные установки и подавленные эмоции. Они помогают лучше понять себя, свои эмоции и найти решения актуальных жизненных вопросов. В целом, этот инструмент очень ресурсный и гибкий - с ним можно разбирать многие темы и выходить на решение проблемы.</a:t>
            </a:r>
          </a:p>
          <a:p>
            <a:endParaRPr lang="ru-RU" dirty="0"/>
          </a:p>
        </p:txBody>
      </p:sp>
      <p:pic>
        <p:nvPicPr>
          <p:cNvPr id="6" name="Объект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" t="2156" r="8755"/>
          <a:stretch/>
        </p:blipFill>
        <p:spPr>
          <a:xfrm>
            <a:off x="193431" y="828760"/>
            <a:ext cx="5802923" cy="518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48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7030A0"/>
                </a:solidFill>
              </a:rPr>
              <a:t>История метафорических ассоциативных карт (МАК)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0" algn="just">
              <a:spcBef>
                <a:spcPts val="0"/>
              </a:spcBef>
              <a:buNone/>
            </a:pPr>
            <a:r>
              <a:rPr lang="ru-RU" sz="1800" dirty="0">
                <a:hlinkClick r:id="rId3"/>
              </a:rPr>
              <a:t/>
            </a:r>
            <a:br>
              <a:rPr lang="ru-RU" sz="1800" dirty="0">
                <a:hlinkClick r:id="rId3"/>
              </a:rPr>
            </a:br>
            <a:endParaRPr lang="ru-RU" sz="1800" dirty="0"/>
          </a:p>
          <a:p>
            <a:pPr indent="457200" algn="just">
              <a:spcBef>
                <a:spcPts val="0"/>
              </a:spcBef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Первые метафорические карты появились в Германии в 1985 г. благодаря встрече канадского профессора искусствоведения, художника Эли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Рамана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и немецкого психотерапевта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Моритца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Эгетмейера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, который рассмотрел в картах психотерапевтический потенциал, почувствовал их терапевтическое применение, позволяя своим клиентам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экстериоризировать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свое истинное «Я» и чувства. Первая колода карт известна как «ОН» (в английском и немецком языках междометие «о» обозначается как «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ОН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Cards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»).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Название было выбрано по целому ряду причин. Одна из них заключается в том, что оно отражает спонтанную реакцию человека на вытянутые карты («О, нет!», «О, в точку!»), реакцию, которая всегда проявляется на неожиданную комбинацию. 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457200" algn="just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временем МАК стали переводить на другие языки, чтобы издавать в других странах. В 2010 году психологический инструмент попал из Израиля (Любовь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Мошинская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) в Россию (Леонид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Тальпис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и Татьяна Колошина).  </a:t>
            </a:r>
          </a:p>
          <a:p>
            <a:pPr indent="457200" algn="just">
              <a:spcBef>
                <a:spcPts val="0"/>
              </a:spcBef>
              <a:buNone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Идея МАК вдохновила других специалистов, которые в сотрудничестве с художниками начали создавать свои версии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метафорических карт.</a:t>
            </a:r>
            <a:endParaRPr lang="ru-RU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457200" algn="just">
              <a:spcBef>
                <a:spcPts val="0"/>
              </a:spcBef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27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827772"/>
            <a:ext cx="3932237" cy="2435192"/>
          </a:xfrm>
          <a:ln>
            <a:noFill/>
          </a:ln>
        </p:spPr>
        <p:txBody>
          <a:bodyPr>
            <a:normAutofit/>
          </a:bodyPr>
          <a:lstStyle/>
          <a:p>
            <a:pPr algn="ctr"/>
            <a:r>
              <a:rPr lang="ru-RU" sz="4400" i="1" dirty="0">
                <a:ln w="0"/>
                <a:solidFill>
                  <a:srgbClr val="00B0F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Универсальные</a:t>
            </a:r>
            <a:br>
              <a:rPr lang="ru-RU" sz="4400" i="1" dirty="0">
                <a:ln w="0"/>
                <a:solidFill>
                  <a:srgbClr val="00B0F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4400" i="1" dirty="0">
              <a:ln w="0"/>
              <a:solidFill>
                <a:srgbClr val="00B0F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39788" y="2897204"/>
            <a:ext cx="3932237" cy="2971783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Подходят </a:t>
            </a:r>
            <a:r>
              <a:rPr lang="ru-RU" sz="2400" b="1" i="1" dirty="0"/>
              <a:t>для проработки широкого спектра запросов. Визуальный ряд колоды разнообразен: на картах могут быть изображены природа, еда, дети, люди. </a:t>
            </a:r>
          </a:p>
          <a:p>
            <a:pPr algn="ctr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708" y="267568"/>
            <a:ext cx="6826800" cy="5990792"/>
          </a:xfrm>
          <a:prstGeom prst="rect">
            <a:avLst/>
          </a:prstGeom>
        </p:spPr>
      </p:pic>
      <p:sp>
        <p:nvSpPr>
          <p:cNvPr id="8" name="Рисунок 7"/>
          <p:cNvSpPr>
            <a:spLocks noGrp="1"/>
          </p:cNvSpPr>
          <p:nvPr>
            <p:ph type="pic" idx="1"/>
          </p:nvPr>
        </p:nvSpPr>
        <p:spPr>
          <a:xfrm>
            <a:off x="5671039" y="978812"/>
            <a:ext cx="6172200" cy="4358119"/>
          </a:xfrm>
        </p:spPr>
      </p:sp>
    </p:spTree>
    <p:extLst>
      <p:ext uri="{BB962C8B-B14F-4D97-AF65-F5344CB8AC3E}">
        <p14:creationId xmlns:p14="http://schemas.microsoft.com/office/powerpoint/2010/main" val="424099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078028"/>
            <a:ext cx="3932237" cy="168442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Портретные</a:t>
            </a:r>
            <a:r>
              <a:rPr lang="ru-RU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ru-RU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endParaRPr lang="ru-RU" sz="4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63770" y="2371909"/>
            <a:ext cx="5073162" cy="4154621"/>
          </a:xfrm>
        </p:spPr>
        <p:txBody>
          <a:bodyPr>
            <a:noAutofit/>
          </a:bodyPr>
          <a:lstStyle/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Содержат </a:t>
            </a:r>
            <a:r>
              <a:rPr lang="ru-RU" sz="2400" b="1" i="1" dirty="0"/>
              <a:t>карты с изображениями людей (лиц или образов). Используются для понимания взаимоотношений и личностных качеств, а также для определения своего состояния. </a:t>
            </a:r>
          </a:p>
          <a:p>
            <a:pPr algn="ctr"/>
            <a:endParaRPr lang="ru-RU" sz="2400" b="1" i="1" dirty="0"/>
          </a:p>
        </p:txBody>
      </p:sp>
      <p:pic>
        <p:nvPicPr>
          <p:cNvPr id="1028" name="Picture 4" descr="Портреты. Метафорические карты портретные (цифровая версия) — фото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603295"/>
            <a:ext cx="4942555" cy="592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4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1145406"/>
            <a:ext cx="3932237" cy="163629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Ресурсные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781700"/>
            <a:ext cx="3932237" cy="3087287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b="1" i="1" dirty="0"/>
              <a:t>Направлены на поиск решения, нахождения ресурсов и понимания, как их использовать. Изображают разные сценки, события, пейзажи и с подвигают человека обнаружить в себе тот или иной ресурс, вдохновляют на новые позитивные решения и действия</a:t>
            </a:r>
            <a:r>
              <a:rPr lang="ru-RU" b="1" i="1" dirty="0"/>
              <a:t>. </a:t>
            </a:r>
          </a:p>
          <a:p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7" r="9894"/>
          <a:stretch/>
        </p:blipFill>
        <p:spPr>
          <a:xfrm rot="5400000">
            <a:off x="5389685" y="386866"/>
            <a:ext cx="5996352" cy="6154614"/>
          </a:xfrm>
        </p:spPr>
      </p:pic>
    </p:spTree>
    <p:extLst>
      <p:ext uri="{BB962C8B-B14F-4D97-AF65-F5344CB8AC3E}">
        <p14:creationId xmlns:p14="http://schemas.microsoft.com/office/powerpoint/2010/main" val="189320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206461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Специальные </a:t>
            </a:r>
            <a:b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395" y="2409092"/>
            <a:ext cx="3917483" cy="339383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i="1" dirty="0"/>
              <a:t>В колодах — сюжеты и образы из конкретной сферы. Подходят для работы с одной темой или узкой спецификой. Подходят для работы с отношениями, для проработки травм и страхов, для работы с детьми, для семейного консультирования.</a:t>
            </a:r>
          </a:p>
          <a:p>
            <a:pPr algn="ctr"/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downloader.disk.yandex.ru/preview/c4b999e6c4263aeb59d079cb9402cb2f4784d89c6ee8ebe88ac2dbda68bd0079/69039042/QNZyhfm9GoNDVmFkwmBEpBqjRzrKKwUOkEuQ8bKPKjCgSzrOP6HvaOE0-EZy-ye1STHTd-2--lcZisBDoRCiRA%3D%3D?uid=0&amp;filename=IMG_20250923_143650.jpg&amp;disposition=inline&amp;hash=&amp;limit=0&amp;content_type=image%2Fjpeg&amp;owner_uid=0&amp;tknv=v3&amp;size=2048x20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77878" y="844062"/>
            <a:ext cx="6954344" cy="5380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66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895</TotalTime>
  <Words>595</Words>
  <Application>Microsoft Office PowerPoint</Application>
  <PresentationFormat>Широкоэкранный</PresentationFormat>
  <Paragraphs>84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Aparajita</vt:lpstr>
      <vt:lpstr>Arial</vt:lpstr>
      <vt:lpstr>Calibri</vt:lpstr>
      <vt:lpstr>Calibri Light</vt:lpstr>
      <vt:lpstr>Тема Office</vt:lpstr>
      <vt:lpstr>   «Использование метафорических ассоциативных карт в работе педагога-психолога как способ самопомощи и самопознания для исследования актуальных жизненных ситуаций» </vt:lpstr>
      <vt:lpstr>Презентация PowerPoint</vt:lpstr>
      <vt:lpstr>Цели работы с МАК:</vt:lpstr>
      <vt:lpstr>Презентация PowerPoint</vt:lpstr>
      <vt:lpstr>История метафорических ассоциативных карт (МАК) </vt:lpstr>
      <vt:lpstr>Универсальные </vt:lpstr>
      <vt:lpstr> Портретные </vt:lpstr>
      <vt:lpstr>Ресурсные </vt:lpstr>
      <vt:lpstr>Специальные  </vt:lpstr>
      <vt:lpstr>Абстрактные </vt:lpstr>
      <vt:lpstr>Основные правила работы с метафорическими ассоциативными картами (МАК) </vt:lpstr>
      <vt:lpstr> МАК помогают: </vt:lpstr>
      <vt:lpstr>Работа с матрицами для метафорических ассоциативных карт (МАК) </vt:lpstr>
      <vt:lpstr>Основные правила работы  с матрицами для (МАК)</vt:lpstr>
      <vt:lpstr>Вопросы к картам</vt:lpstr>
      <vt:lpstr>ВАЖНО!!!  Даже у самого полезного инструмента при неправильном использовании может проявиться негативный эффект. </vt:lpstr>
      <vt:lpstr>Список литературы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метафорических ассоциативных карт в работе педагога-психолога как способ самопомощи и самопознания для исследования актуальных жизненных ситуаций»</dc:title>
  <dc:creator>User</dc:creator>
  <cp:lastModifiedBy>Пользователь</cp:lastModifiedBy>
  <cp:revision>61</cp:revision>
  <dcterms:created xsi:type="dcterms:W3CDTF">2025-08-26T20:17:46Z</dcterms:created>
  <dcterms:modified xsi:type="dcterms:W3CDTF">2025-10-30T13:26:51Z</dcterms:modified>
</cp:coreProperties>
</file>