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2" r:id="rId2"/>
    <p:sldId id="273" r:id="rId3"/>
    <p:sldId id="274" r:id="rId4"/>
    <p:sldId id="275" r:id="rId5"/>
    <p:sldId id="276" r:id="rId6"/>
    <p:sldId id="277" r:id="rId7"/>
    <p:sldId id="278" r:id="rId8"/>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18.11.2025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18.11.2025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18.11.2025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18.11.2025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18.11.2025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18.11.2025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18.11.2025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18.11.2025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18.11.2025</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image" Target="../media/image7.gif"/></Relationships>
</file>

<file path=ppt/slides/_rels/slide1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6.xml"/><Relationship Id="rId4" Type="http://schemas.openxmlformats.org/officeDocument/2006/relationships/image" Target="../media/image17.gif"/></Relationships>
</file>

<file path=ppt/slides/_rels/slide18.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gi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gif"/><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90823" y="3284984"/>
            <a:ext cx="8424936" cy="882119"/>
          </a:xfrm>
        </p:spPr>
        <p:txBody>
          <a:bodyPr>
            <a:noAutofit/>
          </a:bodyPr>
          <a:lstStyle/>
          <a:p>
            <a:pPr algn="ctr"/>
            <a:r>
              <a:rPr lang="ru-RU" sz="4400"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Какова же польза заучивания стихов для развития ребенка?</a:t>
            </a:r>
          </a:p>
        </p:txBody>
      </p:sp>
      <p:sp>
        <p:nvSpPr>
          <p:cNvPr id="2" name="Заголовок 1"/>
          <p:cNvSpPr>
            <a:spLocks noGrp="1"/>
          </p:cNvSpPr>
          <p:nvPr>
            <p:ph type="ctrTitle"/>
          </p:nvPr>
        </p:nvSpPr>
        <p:spPr>
          <a:xfrm>
            <a:off x="1115616" y="764704"/>
            <a:ext cx="7175351" cy="1793167"/>
          </a:xfrm>
        </p:spPr>
        <p:txBody>
          <a:bodyPr/>
          <a:lstStyle/>
          <a:p>
            <a:pPr algn="ctr"/>
            <a:r>
              <a:rPr lang="ru-RU"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Учим двустишья с малышом</a:t>
            </a:r>
            <a:endParaRPr lang="ru-RU"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443151" y="5589240"/>
            <a:ext cx="5472608" cy="1268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2">
                    <a:lumMod val="75000"/>
                  </a:schemeClr>
                </a:solidFill>
                <a:latin typeface="Times New Roman" panose="02020603050405020304" pitchFamily="18" charset="0"/>
                <a:cs typeface="Times New Roman" panose="02020603050405020304" pitchFamily="18" charset="0"/>
              </a:rPr>
              <a:t>Автор:</a:t>
            </a:r>
          </a:p>
          <a:p>
            <a:r>
              <a:rPr lang="ru-RU" b="1" dirty="0" smtClean="0">
                <a:solidFill>
                  <a:schemeClr val="tx2">
                    <a:lumMod val="75000"/>
                  </a:schemeClr>
                </a:solidFill>
                <a:latin typeface="Times New Roman" panose="02020603050405020304" pitchFamily="18" charset="0"/>
                <a:cs typeface="Times New Roman" panose="02020603050405020304" pitchFamily="18" charset="0"/>
              </a:rPr>
              <a:t>Учитель-логопед МБДОУ № 26 «Колосок» </a:t>
            </a:r>
            <a:r>
              <a:rPr lang="ru-RU" b="1" dirty="0" err="1" smtClean="0">
                <a:solidFill>
                  <a:schemeClr val="tx2">
                    <a:lumMod val="75000"/>
                  </a:schemeClr>
                </a:solidFill>
                <a:latin typeface="Times New Roman" panose="02020603050405020304" pitchFamily="18" charset="0"/>
                <a:cs typeface="Times New Roman" panose="02020603050405020304" pitchFamily="18" charset="0"/>
              </a:rPr>
              <a:t>ст.Еремизино-Борисовская</a:t>
            </a:r>
            <a:endParaRPr lang="ru-RU" b="1" dirty="0">
              <a:solidFill>
                <a:schemeClr val="tx2">
                  <a:lumMod val="75000"/>
                </a:schemeClr>
              </a:solidFill>
              <a:latin typeface="Times New Roman" panose="02020603050405020304" pitchFamily="18" charset="0"/>
              <a:cs typeface="Times New Roman" panose="02020603050405020304" pitchFamily="18" charset="0"/>
            </a:endParaRPr>
          </a:p>
          <a:p>
            <a:r>
              <a:rPr lang="ru-RU" b="1" dirty="0">
                <a:solidFill>
                  <a:schemeClr val="tx2">
                    <a:lumMod val="75000"/>
                  </a:schemeClr>
                </a:solidFill>
                <a:latin typeface="Times New Roman" panose="02020603050405020304" pitchFamily="18" charset="0"/>
                <a:cs typeface="Times New Roman" panose="02020603050405020304" pitchFamily="18" charset="0"/>
              </a:rPr>
              <a:t>Молчанова Оксана Евгеньевна</a:t>
            </a:r>
          </a:p>
        </p:txBody>
      </p:sp>
    </p:spTree>
    <p:extLst>
      <p:ext uri="{BB962C8B-B14F-4D97-AF65-F5344CB8AC3E}">
        <p14:creationId xmlns:p14="http://schemas.microsoft.com/office/powerpoint/2010/main" val="31814895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0" y="116632"/>
            <a:ext cx="9144000" cy="1793167"/>
          </a:xfrm>
        </p:spPr>
        <p:txBody>
          <a:bodyPr/>
          <a:lstStyle/>
          <a:p>
            <a:r>
              <a:rPr lang="ru-RU" sz="4800" dirty="0" smtClean="0"/>
              <a:t>Это миска.</a:t>
            </a:r>
            <a:br>
              <a:rPr lang="ru-RU" sz="4800" dirty="0" smtClean="0"/>
            </a:br>
            <a:r>
              <a:rPr lang="ru-RU" sz="4800" dirty="0" smtClean="0"/>
              <a:t>В миске молоко для киски.</a:t>
            </a:r>
            <a:endParaRPr lang="ru-RU" sz="4800" dirty="0"/>
          </a:p>
        </p:txBody>
      </p:sp>
      <p:pic>
        <p:nvPicPr>
          <p:cNvPr id="6" name="Picture 2" descr="C:\Users\Ludmila\Desktop\киска.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123748" y="1481402"/>
            <a:ext cx="5112568" cy="5376598"/>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153225" y="4437112"/>
            <a:ext cx="275272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486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4" y="188640"/>
            <a:ext cx="6552728" cy="1728192"/>
          </a:xfrm>
        </p:spPr>
        <p:txBody>
          <a:bodyPr/>
          <a:lstStyle/>
          <a:p>
            <a:r>
              <a:rPr lang="ru-RU" dirty="0" smtClean="0"/>
              <a:t>Это ложка. Ложкой</a:t>
            </a:r>
            <a:br>
              <a:rPr lang="ru-RU" dirty="0" smtClean="0"/>
            </a:br>
            <a:r>
              <a:rPr lang="ru-RU" dirty="0" smtClean="0"/>
              <a:t>Буду есть окрошку.</a:t>
            </a:r>
            <a:endParaRPr lang="ru-RU" dirty="0"/>
          </a:p>
        </p:txBody>
      </p:sp>
      <p:pic>
        <p:nvPicPr>
          <p:cNvPr id="819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21833" b="76667" l="4500" r="93667"/>
                    </a14:imgEffect>
                  </a14:imgLayer>
                </a14:imgProps>
              </a:ext>
              <a:ext uri="{28A0092B-C50C-407E-A947-70E740481C1C}">
                <a14:useLocalDpi xmlns:a14="http://schemas.microsoft.com/office/drawing/2010/main" val="0"/>
              </a:ext>
            </a:extLst>
          </a:blip>
          <a:srcRect l="4838" t="22097" r="6129" b="23064"/>
          <a:stretch/>
        </p:blipFill>
        <p:spPr bwMode="auto">
          <a:xfrm rot="1556292">
            <a:off x="337232" y="2896808"/>
            <a:ext cx="4070555" cy="250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descr="C:\Users\Ludmila\Desktop\двустишья\окрошка.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955156" y="3573016"/>
            <a:ext cx="2450806" cy="2594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7497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250" fill="hold">
                                          <p:stCondLst>
                                            <p:cond delay="0"/>
                                          </p:stCondLst>
                                        </p:cTn>
                                        <p:tgtEl>
                                          <p:spTgt spid="8194"/>
                                        </p:tgtEl>
                                        <p:attrNameLst>
                                          <p:attrName>r</p:attrName>
                                        </p:attrNameLst>
                                      </p:cBhvr>
                                    </p:animRot>
                                    <p:animRot by="-240000">
                                      <p:cBhvr>
                                        <p:cTn id="7" dur="500" fill="hold">
                                          <p:stCondLst>
                                            <p:cond delay="500"/>
                                          </p:stCondLst>
                                        </p:cTn>
                                        <p:tgtEl>
                                          <p:spTgt spid="8194"/>
                                        </p:tgtEl>
                                        <p:attrNameLst>
                                          <p:attrName>r</p:attrName>
                                        </p:attrNameLst>
                                      </p:cBhvr>
                                    </p:animRot>
                                    <p:animRot by="240000">
                                      <p:cBhvr>
                                        <p:cTn id="8" dur="500" fill="hold">
                                          <p:stCondLst>
                                            <p:cond delay="1000"/>
                                          </p:stCondLst>
                                        </p:cTn>
                                        <p:tgtEl>
                                          <p:spTgt spid="8194"/>
                                        </p:tgtEl>
                                        <p:attrNameLst>
                                          <p:attrName>r</p:attrName>
                                        </p:attrNameLst>
                                      </p:cBhvr>
                                    </p:animRot>
                                    <p:animRot by="-240000">
                                      <p:cBhvr>
                                        <p:cTn id="9" dur="500" fill="hold">
                                          <p:stCondLst>
                                            <p:cond delay="1500"/>
                                          </p:stCondLst>
                                        </p:cTn>
                                        <p:tgtEl>
                                          <p:spTgt spid="8194"/>
                                        </p:tgtEl>
                                        <p:attrNameLst>
                                          <p:attrName>r</p:attrName>
                                        </p:attrNameLst>
                                      </p:cBhvr>
                                    </p:animRot>
                                    <p:animRot by="120000">
                                      <p:cBhvr>
                                        <p:cTn id="10" dur="500" fill="hold">
                                          <p:stCondLst>
                                            <p:cond delay="2000"/>
                                          </p:stCondLst>
                                        </p:cTn>
                                        <p:tgtEl>
                                          <p:spTgt spid="819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7416824" cy="1656184"/>
          </a:xfrm>
        </p:spPr>
        <p:txBody>
          <a:bodyPr/>
          <a:lstStyle/>
          <a:p>
            <a:r>
              <a:rPr lang="ru-RU" dirty="0" smtClean="0"/>
              <a:t>Кукла-кукла, бай-бай,</a:t>
            </a:r>
            <a:br>
              <a:rPr lang="ru-RU" dirty="0" smtClean="0"/>
            </a:br>
            <a:r>
              <a:rPr lang="ru-RU" dirty="0" smtClean="0"/>
              <a:t>Спи спокойно, засыпай.</a:t>
            </a:r>
            <a:endParaRPr lang="ru-RU" dirty="0"/>
          </a:p>
        </p:txBody>
      </p:sp>
      <p:pic>
        <p:nvPicPr>
          <p:cNvPr id="6146" name="Picture 2" descr="C:\Users\Ludmila\Desktop\двустишья\качает.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772816"/>
            <a:ext cx="3600400" cy="4889921"/>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Ludmila\Desktop\двустишья\кукла.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010346"/>
            <a:ext cx="3600400" cy="365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488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6512511" cy="1656184"/>
          </a:xfrm>
        </p:spPr>
        <p:txBody>
          <a:bodyPr/>
          <a:lstStyle/>
          <a:p>
            <a:r>
              <a:rPr lang="ru-RU" dirty="0" smtClean="0"/>
              <a:t>На суку сидит сова, </a:t>
            </a:r>
            <a:br>
              <a:rPr lang="ru-RU" dirty="0" smtClean="0"/>
            </a:br>
            <a:r>
              <a:rPr lang="ru-RU" dirty="0" smtClean="0"/>
              <a:t>Видно, строгая она.</a:t>
            </a:r>
            <a:endParaRPr lang="ru-RU" dirty="0"/>
          </a:p>
        </p:txBody>
      </p:sp>
      <p:pic>
        <p:nvPicPr>
          <p:cNvPr id="12290" name="Picture 2" descr="C:\Users\Ludmila\Desktop\двустишья\сова.jpg"/>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357754" y="1988840"/>
            <a:ext cx="5580620"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64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7128792" cy="1584176"/>
          </a:xfrm>
        </p:spPr>
        <p:txBody>
          <a:bodyPr/>
          <a:lstStyle/>
          <a:p>
            <a:r>
              <a:rPr lang="ru-RU" dirty="0" smtClean="0"/>
              <a:t>Мама в комнату вошла</a:t>
            </a:r>
            <a:br>
              <a:rPr lang="ru-RU" dirty="0" smtClean="0"/>
            </a:br>
            <a:r>
              <a:rPr lang="ru-RU" dirty="0" smtClean="0"/>
              <a:t>И пирог нам принесла.</a:t>
            </a:r>
            <a:endParaRPr lang="ru-RU" dirty="0"/>
          </a:p>
        </p:txBody>
      </p:sp>
      <p:pic>
        <p:nvPicPr>
          <p:cNvPr id="10242" name="Picture 2" descr="C:\Users\Ludmila\Desktop\двустишья\мама.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380312" y="1169408"/>
            <a:ext cx="1438647" cy="1819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30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6" presetClass="path" presetSubtype="0" accel="50000" decel="50000" fill="hold" nodeType="clickEffect">
                                  <p:stCondLst>
                                    <p:cond delay="0"/>
                                  </p:stCondLst>
                                  <p:childTnLst>
                                    <p:animMotion origin="layout" path="M -3.88889E-6 -7.40741E-7 L -0.64566 0.3963 " pathEditMode="relative" rAng="0" ptsTypes="AA">
                                      <p:cBhvr>
                                        <p:cTn id="10" dur="3000" fill="hold"/>
                                        <p:tgtEl>
                                          <p:spTgt spid="10242"/>
                                        </p:tgtEl>
                                        <p:attrNameLst>
                                          <p:attrName>ppt_x</p:attrName>
                                          <p:attrName>ppt_y</p:attrName>
                                        </p:attrNameLst>
                                      </p:cBhvr>
                                      <p:rCtr x="-32292" y="19815"/>
                                    </p:animMotion>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102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7416824" cy="1656184"/>
          </a:xfrm>
        </p:spPr>
        <p:txBody>
          <a:bodyPr/>
          <a:lstStyle/>
          <a:p>
            <a:r>
              <a:rPr lang="ru-RU" dirty="0" smtClean="0"/>
              <a:t>Зайка под кустом сидит</a:t>
            </a:r>
            <a:br>
              <a:rPr lang="ru-RU" dirty="0" smtClean="0"/>
            </a:br>
            <a:r>
              <a:rPr lang="ru-RU" dirty="0" smtClean="0"/>
              <a:t>И ушами шевелит.</a:t>
            </a:r>
            <a:endParaRPr lang="ru-RU" dirty="0"/>
          </a:p>
        </p:txBody>
      </p:sp>
      <p:pic>
        <p:nvPicPr>
          <p:cNvPr id="4098" name="Picture 2" descr="C:\Users\Ludmila\Desktop\двустишья\зайка.jpg"/>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861048"/>
            <a:ext cx="2520280" cy="276875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Ludmila\Desktop\двустишья\куст.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2060848"/>
            <a:ext cx="4078541" cy="450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358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6984776" cy="1656184"/>
          </a:xfrm>
        </p:spPr>
        <p:txBody>
          <a:bodyPr/>
          <a:lstStyle/>
          <a:p>
            <a:r>
              <a:rPr lang="ru-RU" dirty="0" smtClean="0"/>
              <a:t>Кошка с котятами,</a:t>
            </a:r>
            <a:br>
              <a:rPr lang="ru-RU" dirty="0" smtClean="0"/>
            </a:br>
            <a:r>
              <a:rPr lang="ru-RU" dirty="0" smtClean="0"/>
              <a:t>Курочка с цыплятами.</a:t>
            </a:r>
            <a:endParaRPr lang="ru-RU" dirty="0"/>
          </a:p>
        </p:txBody>
      </p:sp>
      <p:pic>
        <p:nvPicPr>
          <p:cNvPr id="7170" name="Picture 2" descr="C:\Users\Ludmila\Desktop\двустишья\кошка.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5138" y="1772816"/>
            <a:ext cx="4506862" cy="2808312"/>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Ludmila\Desktop\двустишья\курица.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354889"/>
            <a:ext cx="3642074" cy="3350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31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2000" fill="hold"/>
                                        <p:tgtEl>
                                          <p:spTgt spid="7170"/>
                                        </p:tgtEl>
                                        <p:attrNameLst>
                                          <p:attrName>ppt_w</p:attrName>
                                        </p:attrNameLst>
                                      </p:cBhvr>
                                      <p:tavLst>
                                        <p:tav tm="0">
                                          <p:val>
                                            <p:fltVal val="0"/>
                                          </p:val>
                                        </p:tav>
                                        <p:tav tm="100000">
                                          <p:val>
                                            <p:strVal val="#ppt_w"/>
                                          </p:val>
                                        </p:tav>
                                      </p:tavLst>
                                    </p:anim>
                                    <p:anim calcmode="lin" valueType="num">
                                      <p:cBhvr>
                                        <p:cTn id="8" dur="2000" fill="hold"/>
                                        <p:tgtEl>
                                          <p:spTgt spid="7170"/>
                                        </p:tgtEl>
                                        <p:attrNameLst>
                                          <p:attrName>ppt_h</p:attrName>
                                        </p:attrNameLst>
                                      </p:cBhvr>
                                      <p:tavLst>
                                        <p:tav tm="0">
                                          <p:val>
                                            <p:fltVal val="0"/>
                                          </p:val>
                                        </p:tav>
                                        <p:tav tm="100000">
                                          <p:val>
                                            <p:strVal val="#ppt_h"/>
                                          </p:val>
                                        </p:tav>
                                      </p:tavLst>
                                    </p:anim>
                                    <p:animEffect transition="in" filter="fade">
                                      <p:cBhvr>
                                        <p:cTn id="9" dur="2000"/>
                                        <p:tgtEl>
                                          <p:spTgt spid="717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171"/>
                                        </p:tgtEl>
                                        <p:attrNameLst>
                                          <p:attrName>style.visibility</p:attrName>
                                        </p:attrNameLst>
                                      </p:cBhvr>
                                      <p:to>
                                        <p:strVal val="visible"/>
                                      </p:to>
                                    </p:set>
                                    <p:anim calcmode="lin" valueType="num">
                                      <p:cBhvr>
                                        <p:cTn id="14" dur="2000" fill="hold"/>
                                        <p:tgtEl>
                                          <p:spTgt spid="7171"/>
                                        </p:tgtEl>
                                        <p:attrNameLst>
                                          <p:attrName>ppt_w</p:attrName>
                                        </p:attrNameLst>
                                      </p:cBhvr>
                                      <p:tavLst>
                                        <p:tav tm="0">
                                          <p:val>
                                            <p:fltVal val="0"/>
                                          </p:val>
                                        </p:tav>
                                        <p:tav tm="100000">
                                          <p:val>
                                            <p:strVal val="#ppt_w"/>
                                          </p:val>
                                        </p:tav>
                                      </p:tavLst>
                                    </p:anim>
                                    <p:anim calcmode="lin" valueType="num">
                                      <p:cBhvr>
                                        <p:cTn id="15" dur="2000" fill="hold"/>
                                        <p:tgtEl>
                                          <p:spTgt spid="7171"/>
                                        </p:tgtEl>
                                        <p:attrNameLst>
                                          <p:attrName>ppt_h</p:attrName>
                                        </p:attrNameLst>
                                      </p:cBhvr>
                                      <p:tavLst>
                                        <p:tav tm="0">
                                          <p:val>
                                            <p:fltVal val="0"/>
                                          </p:val>
                                        </p:tav>
                                        <p:tav tm="100000">
                                          <p:val>
                                            <p:strVal val="#ppt_h"/>
                                          </p:val>
                                        </p:tav>
                                      </p:tavLst>
                                    </p:anim>
                                    <p:animEffect transition="in" filter="fade">
                                      <p:cBhvr>
                                        <p:cTn id="16"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136904" cy="1656184"/>
          </a:xfrm>
        </p:spPr>
        <p:txBody>
          <a:bodyPr/>
          <a:lstStyle/>
          <a:p>
            <a:r>
              <a:rPr lang="ru-RU" dirty="0" smtClean="0"/>
              <a:t>Кастрюля на плите стоит,</a:t>
            </a:r>
            <a:br>
              <a:rPr lang="ru-RU" dirty="0" smtClean="0"/>
            </a:br>
            <a:r>
              <a:rPr lang="ru-RU" dirty="0" smtClean="0"/>
              <a:t>Суп в кастрюле кипит.</a:t>
            </a:r>
            <a:endParaRPr lang="ru-RU" dirty="0"/>
          </a:p>
        </p:txBody>
      </p:sp>
      <p:pic>
        <p:nvPicPr>
          <p:cNvPr id="5124" name="Picture 4"/>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286000" y="3068960"/>
            <a:ext cx="4572000" cy="3789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C:\Users\Ludmila\Desktop\двустишья\кастрюля.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1437490"/>
            <a:ext cx="2356626"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740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6512511" cy="1584176"/>
          </a:xfrm>
        </p:spPr>
        <p:txBody>
          <a:bodyPr/>
          <a:lstStyle/>
          <a:p>
            <a:r>
              <a:rPr lang="ru-RU" dirty="0" smtClean="0"/>
              <a:t>Вот автобус едет,</a:t>
            </a:r>
            <a:br>
              <a:rPr lang="ru-RU" dirty="0" smtClean="0"/>
            </a:br>
            <a:r>
              <a:rPr lang="ru-RU" dirty="0" smtClean="0"/>
              <a:t>В нём сидят дети.</a:t>
            </a:r>
            <a:endParaRPr lang="ru-RU" dirty="0"/>
          </a:p>
        </p:txBody>
      </p:sp>
      <p:pic>
        <p:nvPicPr>
          <p:cNvPr id="1026" name="Picture 2" descr="C:\Users\Ludmila\Desktop\двустишья\автобус.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588225" y="5157192"/>
            <a:ext cx="2535888"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680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4" presetClass="path" presetSubtype="0" accel="50000" decel="50000" fill="hold" nodeType="clickEffect">
                                  <p:stCondLst>
                                    <p:cond delay="0"/>
                                  </p:stCondLst>
                                  <p:childTnLst>
                                    <p:animMotion origin="layout" path="M -0.15764 -0.17546 L -0.26788 -0.2993 C -0.29115 -0.32708 -0.32709 -0.34467 -0.36597 -0.34953 C -0.41025 -0.35578 -0.44601 -0.34768 -0.47257 -0.32615 L -0.59983 -0.23356 " pathEditMode="relative" rAng="11140335" ptsTypes="FffFF">
                                      <p:cBhvr>
                                        <p:cTn id="10" dur="2500" fill="hold"/>
                                        <p:tgtEl>
                                          <p:spTgt spid="1026"/>
                                        </p:tgtEl>
                                        <p:attrNameLst>
                                          <p:attrName>ppt_x</p:attrName>
                                          <p:attrName>ppt_y</p:attrName>
                                        </p:attrNameLst>
                                      </p:cBhvr>
                                      <p:rCtr x="-21563" y="-10185"/>
                                    </p:animMotion>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6840760" cy="1656184"/>
          </a:xfrm>
        </p:spPr>
        <p:txBody>
          <a:bodyPr/>
          <a:lstStyle/>
          <a:p>
            <a:r>
              <a:rPr lang="ru-RU" dirty="0" smtClean="0"/>
              <a:t>Это мячик.</a:t>
            </a:r>
            <a:br>
              <a:rPr lang="ru-RU" dirty="0" smtClean="0"/>
            </a:br>
            <a:r>
              <a:rPr lang="ru-RU" dirty="0" smtClean="0"/>
              <a:t>Он вертится и скачет.</a:t>
            </a:r>
            <a:endParaRPr lang="ru-RU" dirty="0"/>
          </a:p>
        </p:txBody>
      </p:sp>
      <p:pic>
        <p:nvPicPr>
          <p:cNvPr id="9218" name="Picture 2" descr="C:\Users\Ludmila\Desktop\двустишья\мяч.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692696"/>
            <a:ext cx="3024336" cy="5996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706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idx="1"/>
          </p:nvPr>
        </p:nvSpPr>
        <p:spPr>
          <a:xfrm>
            <a:off x="1473794" y="2492897"/>
            <a:ext cx="6338565" cy="3441768"/>
          </a:xfrm>
        </p:spPr>
        <p:txBody>
          <a:bodyPr>
            <a:normAutofit fontScale="92500" lnSpcReduction="10000"/>
          </a:bodyPr>
          <a:lstStyle/>
          <a:p>
            <a:pPr algn="just"/>
            <a:r>
              <a:rPr lang="ru-RU" dirty="0"/>
              <a:t>	</a:t>
            </a:r>
            <a:r>
              <a:rPr lang="ru-RU" dirty="0" smtClean="0"/>
              <a:t>Существует </a:t>
            </a:r>
            <a:r>
              <a:rPr lang="ru-RU" dirty="0"/>
              <a:t>два вида словаря, которым пользуются дети. Это активный и пассивный словарь. Пассивный словарь – это все слова, значение которых понимает ребёнок, но сам по каким-то причинам не произносит их. Активный словарь – это все слова, значение которых ребёнок не только понимает, но и правильно употребляет в своей речи. Малыш может правильно употреблять в своей речи уже выученные и много раз проговорённые в стихотворении слова и фразы. Речь ребёнка становится более богатой и правильной.</a:t>
            </a:r>
          </a:p>
        </p:txBody>
      </p:sp>
      <p:sp>
        <p:nvSpPr>
          <p:cNvPr id="3" name="Заголовок 2"/>
          <p:cNvSpPr>
            <a:spLocks noGrp="1"/>
          </p:cNvSpPr>
          <p:nvPr>
            <p:ph type="ctrTitle"/>
          </p:nvPr>
        </p:nvSpPr>
        <p:spPr>
          <a:xfrm>
            <a:off x="323528" y="332656"/>
            <a:ext cx="8568952" cy="1793167"/>
          </a:xfrm>
        </p:spPr>
        <p:txBody>
          <a:bodyPr/>
          <a:lstStyle/>
          <a:p>
            <a:pPr algn="just"/>
            <a:r>
              <a:rPr lang="ru-RU" sz="2800" dirty="0"/>
              <a:t>1.  Заучивание стихотворных строк расширяет кругозор, совершенствует устную речь, увеличивается активный словарь детей.</a:t>
            </a:r>
            <a:endParaRPr lang="ru-RU" sz="6000" dirty="0"/>
          </a:p>
        </p:txBody>
      </p:sp>
    </p:spTree>
    <p:extLst>
      <p:ext uri="{BB962C8B-B14F-4D97-AF65-F5344CB8AC3E}">
        <p14:creationId xmlns:p14="http://schemas.microsoft.com/office/powerpoint/2010/main" val="3322037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7416824" cy="1512168"/>
          </a:xfrm>
        </p:spPr>
        <p:txBody>
          <a:bodyPr/>
          <a:lstStyle/>
          <a:p>
            <a:r>
              <a:rPr lang="ru-RU" dirty="0" smtClean="0"/>
              <a:t>Вот Геля. Эти качели</a:t>
            </a:r>
            <a:br>
              <a:rPr lang="ru-RU" dirty="0" smtClean="0"/>
            </a:br>
            <a:r>
              <a:rPr lang="ru-RU" dirty="0" smtClean="0"/>
              <a:t>Папа повесил для Гели.</a:t>
            </a:r>
            <a:endParaRPr lang="ru-RU" dirty="0"/>
          </a:p>
        </p:txBody>
      </p:sp>
      <p:pic>
        <p:nvPicPr>
          <p:cNvPr id="2050" name="Picture 2" descr="C:\Users\Ludmila\Desktop\двустишья\Геля.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060847"/>
            <a:ext cx="1728192" cy="325003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Ludmila\Desktop\двустишья\качели.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276872"/>
            <a:ext cx="3600400"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226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2000" fill="hold"/>
                                        <p:tgtEl>
                                          <p:spTgt spid="2050"/>
                                        </p:tgtEl>
                                        <p:attrNameLst>
                                          <p:attrName>ppt_w</p:attrName>
                                        </p:attrNameLst>
                                      </p:cBhvr>
                                      <p:tavLst>
                                        <p:tav tm="0">
                                          <p:val>
                                            <p:fltVal val="0"/>
                                          </p:val>
                                        </p:tav>
                                        <p:tav tm="100000">
                                          <p:val>
                                            <p:strVal val="#ppt_w"/>
                                          </p:val>
                                        </p:tav>
                                      </p:tavLst>
                                    </p:anim>
                                    <p:anim calcmode="lin" valueType="num">
                                      <p:cBhvr>
                                        <p:cTn id="8" dur="2000" fill="hold"/>
                                        <p:tgtEl>
                                          <p:spTgt spid="2050"/>
                                        </p:tgtEl>
                                        <p:attrNameLst>
                                          <p:attrName>ppt_h</p:attrName>
                                        </p:attrNameLst>
                                      </p:cBhvr>
                                      <p:tavLst>
                                        <p:tav tm="0">
                                          <p:val>
                                            <p:fltVal val="0"/>
                                          </p:val>
                                        </p:tav>
                                        <p:tav tm="100000">
                                          <p:val>
                                            <p:strVal val="#ppt_h"/>
                                          </p:val>
                                        </p:tav>
                                      </p:tavLst>
                                    </p:anim>
                                    <p:animEffect transition="in" filter="fade">
                                      <p:cBhvr>
                                        <p:cTn id="9" dur="2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 calcmode="lin" valueType="num">
                                      <p:cBhvr>
                                        <p:cTn id="14" dur="2000" fill="hold"/>
                                        <p:tgtEl>
                                          <p:spTgt spid="2051"/>
                                        </p:tgtEl>
                                        <p:attrNameLst>
                                          <p:attrName>ppt_w</p:attrName>
                                        </p:attrNameLst>
                                      </p:cBhvr>
                                      <p:tavLst>
                                        <p:tav tm="0">
                                          <p:val>
                                            <p:fltVal val="0"/>
                                          </p:val>
                                        </p:tav>
                                        <p:tav tm="100000">
                                          <p:val>
                                            <p:strVal val="#ppt_w"/>
                                          </p:val>
                                        </p:tav>
                                      </p:tavLst>
                                    </p:anim>
                                    <p:anim calcmode="lin" valueType="num">
                                      <p:cBhvr>
                                        <p:cTn id="15" dur="2000" fill="hold"/>
                                        <p:tgtEl>
                                          <p:spTgt spid="2051"/>
                                        </p:tgtEl>
                                        <p:attrNameLst>
                                          <p:attrName>ppt_h</p:attrName>
                                        </p:attrNameLst>
                                      </p:cBhvr>
                                      <p:tavLst>
                                        <p:tav tm="0">
                                          <p:val>
                                            <p:fltVal val="0"/>
                                          </p:val>
                                        </p:tav>
                                        <p:tav tm="100000">
                                          <p:val>
                                            <p:strVal val="#ppt_h"/>
                                          </p:val>
                                        </p:tav>
                                      </p:tavLst>
                                    </p:anim>
                                    <p:animEffect transition="in" filter="fade">
                                      <p:cBhvr>
                                        <p:cTn id="16"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424936" cy="1656184"/>
          </a:xfrm>
        </p:spPr>
        <p:txBody>
          <a:bodyPr/>
          <a:lstStyle/>
          <a:p>
            <a:r>
              <a:rPr lang="ru-RU" dirty="0" smtClean="0"/>
              <a:t>Скалка катает лепёшку.</a:t>
            </a:r>
            <a:br>
              <a:rPr lang="ru-RU" dirty="0" smtClean="0"/>
            </a:br>
            <a:r>
              <a:rPr lang="ru-RU" dirty="0" smtClean="0"/>
              <a:t>Мама спечёт для Антошки.</a:t>
            </a:r>
            <a:br>
              <a:rPr lang="ru-RU" dirty="0" smtClean="0"/>
            </a:br>
            <a:endParaRPr lang="ru-RU" dirty="0"/>
          </a:p>
        </p:txBody>
      </p:sp>
      <p:pic>
        <p:nvPicPr>
          <p:cNvPr id="11266" name="Picture 2" descr="C:\Users\Ludmila\Desktop\двустишья\скалка.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44824"/>
            <a:ext cx="4320480" cy="1728192"/>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Ludmila\Desktop\двустишья\печет.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772864" y="2132856"/>
            <a:ext cx="3641481" cy="4110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394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848872" cy="1584176"/>
          </a:xfrm>
        </p:spPr>
        <p:txBody>
          <a:bodyPr/>
          <a:lstStyle/>
          <a:p>
            <a:r>
              <a:rPr lang="ru-RU" dirty="0" smtClean="0"/>
              <a:t>Вот чайник и чашка.</a:t>
            </a:r>
            <a:br>
              <a:rPr lang="ru-RU" dirty="0" smtClean="0"/>
            </a:br>
            <a:r>
              <a:rPr lang="ru-RU" dirty="0" smtClean="0"/>
              <a:t>Чай будет пить Наташка.</a:t>
            </a:r>
            <a:endParaRPr lang="ru-RU" dirty="0"/>
          </a:p>
        </p:txBody>
      </p:sp>
      <p:pic>
        <p:nvPicPr>
          <p:cNvPr id="13314" name="Picture 2" descr="C:\Users\Ludmila\Desktop\двустишья\чайник.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55575" y="1988840"/>
            <a:ext cx="3593375" cy="2376264"/>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Ludmila\Desktop\двустишья\наташка.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2124519"/>
            <a:ext cx="3313707" cy="4588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893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5688631" cy="1512168"/>
          </a:xfrm>
        </p:spPr>
        <p:txBody>
          <a:bodyPr/>
          <a:lstStyle/>
          <a:p>
            <a:r>
              <a:rPr lang="ru-RU" dirty="0" smtClean="0"/>
              <a:t>Это пёс Том.</a:t>
            </a:r>
            <a:br>
              <a:rPr lang="ru-RU" dirty="0" smtClean="0"/>
            </a:br>
            <a:r>
              <a:rPr lang="ru-RU" dirty="0" smtClean="0"/>
              <a:t>Он сторожит дом.</a:t>
            </a:r>
            <a:endParaRPr lang="ru-RU" dirty="0"/>
          </a:p>
        </p:txBody>
      </p:sp>
      <p:pic>
        <p:nvPicPr>
          <p:cNvPr id="3074" name="Picture 2" descr="C:\Users\Ludmila\Desktop\двустишья\дом.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2715892"/>
            <a:ext cx="3473152" cy="380945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Ludmila\Desktop\двустишья\пес.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639040"/>
            <a:ext cx="1728192" cy="1984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7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2000" fill="hold"/>
                                        <p:tgtEl>
                                          <p:spTgt spid="3075"/>
                                        </p:tgtEl>
                                        <p:attrNameLst>
                                          <p:attrName>ppt_w</p:attrName>
                                        </p:attrNameLst>
                                      </p:cBhvr>
                                      <p:tavLst>
                                        <p:tav tm="0">
                                          <p:val>
                                            <p:fltVal val="0"/>
                                          </p:val>
                                        </p:tav>
                                        <p:tav tm="100000">
                                          <p:val>
                                            <p:strVal val="#ppt_w"/>
                                          </p:val>
                                        </p:tav>
                                      </p:tavLst>
                                    </p:anim>
                                    <p:anim calcmode="lin" valueType="num">
                                      <p:cBhvr>
                                        <p:cTn id="8" dur="2000" fill="hold"/>
                                        <p:tgtEl>
                                          <p:spTgt spid="3075"/>
                                        </p:tgtEl>
                                        <p:attrNameLst>
                                          <p:attrName>ppt_h</p:attrName>
                                        </p:attrNameLst>
                                      </p:cBhvr>
                                      <p:tavLst>
                                        <p:tav tm="0">
                                          <p:val>
                                            <p:fltVal val="0"/>
                                          </p:val>
                                        </p:tav>
                                        <p:tav tm="100000">
                                          <p:val>
                                            <p:strVal val="#ppt_h"/>
                                          </p:val>
                                        </p:tav>
                                      </p:tavLst>
                                    </p:anim>
                                    <p:animEffect transition="in" filter="fade">
                                      <p:cBhvr>
                                        <p:cTn id="9" dur="2000"/>
                                        <p:tgtEl>
                                          <p:spTgt spid="307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calcmode="lin" valueType="num">
                                      <p:cBhvr>
                                        <p:cTn id="14" dur="2000" fill="hold"/>
                                        <p:tgtEl>
                                          <p:spTgt spid="3074"/>
                                        </p:tgtEl>
                                        <p:attrNameLst>
                                          <p:attrName>ppt_w</p:attrName>
                                        </p:attrNameLst>
                                      </p:cBhvr>
                                      <p:tavLst>
                                        <p:tav tm="0">
                                          <p:val>
                                            <p:fltVal val="0"/>
                                          </p:val>
                                        </p:tav>
                                        <p:tav tm="100000">
                                          <p:val>
                                            <p:strVal val="#ppt_w"/>
                                          </p:val>
                                        </p:tav>
                                      </p:tavLst>
                                    </p:anim>
                                    <p:anim calcmode="lin" valueType="num">
                                      <p:cBhvr>
                                        <p:cTn id="15" dur="2000" fill="hold"/>
                                        <p:tgtEl>
                                          <p:spTgt spid="3074"/>
                                        </p:tgtEl>
                                        <p:attrNameLst>
                                          <p:attrName>ppt_h</p:attrName>
                                        </p:attrNameLst>
                                      </p:cBhvr>
                                      <p:tavLst>
                                        <p:tav tm="0">
                                          <p:val>
                                            <p:fltVal val="0"/>
                                          </p:val>
                                        </p:tav>
                                        <p:tav tm="100000">
                                          <p:val>
                                            <p:strVal val="#ppt_h"/>
                                          </p:val>
                                        </p:tav>
                                      </p:tavLst>
                                    </p:anim>
                                    <p:animEffect transition="in" filter="fade">
                                      <p:cBhvr>
                                        <p:cTn id="16"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187624" y="5085184"/>
            <a:ext cx="6912768" cy="882119"/>
          </a:xfrm>
          <a:effectLst>
            <a:outerShdw blurRad="152400" dist="317500" dir="5400000" sx="90000" sy="-19000" rotWithShape="0">
              <a:prstClr val="black">
                <a:alpha val="15000"/>
              </a:prstClr>
            </a:outerShdw>
          </a:effectLst>
        </p:spPr>
        <p:txBody>
          <a:bodyPr>
            <a:noAutofit/>
          </a:bodyPr>
          <a:lstStyle/>
          <a:p>
            <a:pPr algn="ctr"/>
            <a:r>
              <a:rPr lang="ru-RU" sz="3600" i="1" dirty="0" smtClean="0">
                <a:solidFill>
                  <a:srgbClr val="C00000"/>
                </a:solidFill>
                <a:effectLst>
                  <a:outerShdw blurRad="38100" dist="38100" dir="2700000" algn="tl">
                    <a:srgbClr val="000000">
                      <a:alpha val="43137"/>
                    </a:srgbClr>
                  </a:outerShdw>
                </a:effectLst>
              </a:rPr>
              <a:t>Желаем творческих успехов!</a:t>
            </a:r>
            <a:endParaRPr lang="ru-RU" sz="3600" i="1" dirty="0">
              <a:solidFill>
                <a:srgbClr val="C00000"/>
              </a:solidFill>
              <a:effectLst>
                <a:outerShdw blurRad="38100" dist="38100" dir="2700000" algn="tl">
                  <a:srgbClr val="000000">
                    <a:alpha val="43137"/>
                  </a:srgbClr>
                </a:outerShdw>
              </a:effectLst>
            </a:endParaRPr>
          </a:p>
        </p:txBody>
      </p:sp>
      <p:sp>
        <p:nvSpPr>
          <p:cNvPr id="2" name="Заголовок 1"/>
          <p:cNvSpPr>
            <a:spLocks noGrp="1"/>
          </p:cNvSpPr>
          <p:nvPr>
            <p:ph type="ctrTitle"/>
          </p:nvPr>
        </p:nvSpPr>
        <p:spPr>
          <a:xfrm>
            <a:off x="539552" y="476672"/>
            <a:ext cx="8064896" cy="2880320"/>
          </a:xfrm>
        </p:spPr>
        <p:txBody>
          <a:bodyPr/>
          <a:lstStyle/>
          <a:p>
            <a:r>
              <a:rPr lang="ru-RU" sz="2000" dirty="0">
                <a:effectLst/>
              </a:rPr>
              <a:t>Относится к заучиванию стихов как к серьезной и сложной работе не стоит, если малыш этого делать не хочет, настаивать и заставлять его не нужно. Предложите ребенку рассказать стихотворение перед камерой для фильма. Поскольку многим малышам нравится, когда их снимают на камеру или фотографируют, это его развлечет. Можете также  устроить концерт, где ваш малыш будет главным артистом.</a:t>
            </a:r>
            <a:r>
              <a:rPr lang="ru-RU" sz="4400" dirty="0">
                <a:effectLst/>
              </a:rPr>
              <a:t/>
            </a:r>
            <a:br>
              <a:rPr lang="ru-RU" sz="4400" dirty="0">
                <a:effectLst/>
              </a:rPr>
            </a:br>
            <a:endParaRPr lang="ru-RU" sz="4400" dirty="0"/>
          </a:p>
        </p:txBody>
      </p:sp>
    </p:spTree>
    <p:extLst>
      <p:ext uri="{BB962C8B-B14F-4D97-AF65-F5344CB8AC3E}">
        <p14:creationId xmlns:p14="http://schemas.microsoft.com/office/powerpoint/2010/main" val="515030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idx="1"/>
          </p:nvPr>
        </p:nvSpPr>
        <p:spPr>
          <a:xfrm>
            <a:off x="1473794" y="2492897"/>
            <a:ext cx="6338565" cy="3441768"/>
          </a:xfrm>
        </p:spPr>
        <p:txBody>
          <a:bodyPr>
            <a:normAutofit/>
          </a:bodyPr>
          <a:lstStyle/>
          <a:p>
            <a:pPr algn="just"/>
            <a:r>
              <a:rPr lang="ru-RU" sz="2000" dirty="0" smtClean="0"/>
              <a:t>	Ребёнок </a:t>
            </a:r>
            <a:r>
              <a:rPr lang="ru-RU" sz="2000" dirty="0"/>
              <a:t>запоминает фразами, поэтому, при заучивании стихотворения, малыш фиксирует в памяти как правильно сочетать одно слово с другим. И когда в реальной жизни сложится такая ситуация, когда нужно сказать словосочетание похожее на фразу из стихотворения, малыш говорит правильным литературным языком.</a:t>
            </a:r>
          </a:p>
        </p:txBody>
      </p:sp>
      <p:sp>
        <p:nvSpPr>
          <p:cNvPr id="3" name="Заголовок 2"/>
          <p:cNvSpPr>
            <a:spLocks noGrp="1"/>
          </p:cNvSpPr>
          <p:nvPr>
            <p:ph type="ctrTitle"/>
          </p:nvPr>
        </p:nvSpPr>
        <p:spPr>
          <a:xfrm>
            <a:off x="323528" y="332656"/>
            <a:ext cx="8568952" cy="1872207"/>
          </a:xfrm>
        </p:spPr>
        <p:txBody>
          <a:bodyPr/>
          <a:lstStyle/>
          <a:p>
            <a:pPr algn="just"/>
            <a:r>
              <a:rPr lang="ru-RU" sz="2800" dirty="0">
                <a:effectLst/>
              </a:rPr>
              <a:t>2. Заучивание стихов способствует формированию общего уровня культуры человека. </a:t>
            </a:r>
            <a:endParaRPr lang="ru-RU" sz="2800" dirty="0"/>
          </a:p>
        </p:txBody>
      </p:sp>
    </p:spTree>
    <p:extLst>
      <p:ext uri="{BB962C8B-B14F-4D97-AF65-F5344CB8AC3E}">
        <p14:creationId xmlns:p14="http://schemas.microsoft.com/office/powerpoint/2010/main" val="21818752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idx="1"/>
          </p:nvPr>
        </p:nvSpPr>
        <p:spPr>
          <a:xfrm>
            <a:off x="1473794" y="3068959"/>
            <a:ext cx="6338565" cy="2865705"/>
          </a:xfrm>
        </p:spPr>
        <p:txBody>
          <a:bodyPr>
            <a:normAutofit/>
          </a:bodyPr>
          <a:lstStyle/>
          <a:p>
            <a:r>
              <a:rPr lang="ru-RU" sz="2000" dirty="0" smtClean="0"/>
              <a:t>	Дети</a:t>
            </a:r>
            <a:r>
              <a:rPr lang="ru-RU" sz="2000" dirty="0"/>
              <a:t>, которые знают много стихов, имеют более высокий интеллект.</a:t>
            </a:r>
          </a:p>
        </p:txBody>
      </p:sp>
      <p:sp>
        <p:nvSpPr>
          <p:cNvPr id="3" name="Заголовок 2"/>
          <p:cNvSpPr>
            <a:spLocks noGrp="1"/>
          </p:cNvSpPr>
          <p:nvPr>
            <p:ph type="ctrTitle"/>
          </p:nvPr>
        </p:nvSpPr>
        <p:spPr>
          <a:xfrm>
            <a:off x="323528" y="332656"/>
            <a:ext cx="8568952" cy="1872207"/>
          </a:xfrm>
        </p:spPr>
        <p:txBody>
          <a:bodyPr/>
          <a:lstStyle/>
          <a:p>
            <a:r>
              <a:rPr lang="ru-RU" sz="2800" dirty="0">
                <a:effectLst/>
              </a:rPr>
              <a:t>3.  </a:t>
            </a:r>
            <a:r>
              <a:rPr lang="ru-RU" sz="2800" dirty="0" smtClean="0">
                <a:effectLst/>
              </a:rPr>
              <a:t>Процесс заучивания стихов развивает мозг. </a:t>
            </a:r>
            <a:endParaRPr lang="ru-RU" sz="2800" dirty="0"/>
          </a:p>
        </p:txBody>
      </p:sp>
    </p:spTree>
    <p:extLst>
      <p:ext uri="{BB962C8B-B14F-4D97-AF65-F5344CB8AC3E}">
        <p14:creationId xmlns:p14="http://schemas.microsoft.com/office/powerpoint/2010/main" val="3378985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idx="1"/>
          </p:nvPr>
        </p:nvSpPr>
        <p:spPr>
          <a:xfrm>
            <a:off x="1473794" y="2492897"/>
            <a:ext cx="6338565" cy="3441768"/>
          </a:xfrm>
        </p:spPr>
        <p:txBody>
          <a:bodyPr>
            <a:normAutofit/>
          </a:bodyPr>
          <a:lstStyle/>
          <a:p>
            <a:pPr algn="just"/>
            <a:r>
              <a:rPr lang="ru-RU" sz="2000" dirty="0" smtClean="0"/>
              <a:t>	Фонематический </a:t>
            </a:r>
            <a:r>
              <a:rPr lang="ru-RU" sz="2000" dirty="0"/>
              <a:t>слух – это различение звуков в слове. Если малыш не может чётко различать звуки, то он не может правильно повторить, запомнить и написать, что ему сказали. Стихи учат прислушиваться к звучащему слову, приучают ребёнка к тому, что существуют разные слова, но с одинаковым звучанием и разные слова с одинаковым значением.</a:t>
            </a:r>
          </a:p>
        </p:txBody>
      </p:sp>
      <p:sp>
        <p:nvSpPr>
          <p:cNvPr id="3" name="Заголовок 2"/>
          <p:cNvSpPr>
            <a:spLocks noGrp="1"/>
          </p:cNvSpPr>
          <p:nvPr>
            <p:ph type="ctrTitle"/>
          </p:nvPr>
        </p:nvSpPr>
        <p:spPr>
          <a:xfrm>
            <a:off x="323528" y="332656"/>
            <a:ext cx="8568952" cy="1872207"/>
          </a:xfrm>
        </p:spPr>
        <p:txBody>
          <a:bodyPr/>
          <a:lstStyle/>
          <a:p>
            <a:pPr algn="just"/>
            <a:r>
              <a:rPr lang="ru-RU" sz="2800" dirty="0">
                <a:effectLst/>
              </a:rPr>
              <a:t>4.  </a:t>
            </a:r>
            <a:r>
              <a:rPr lang="ru-RU" sz="2800" dirty="0" smtClean="0">
                <a:effectLst/>
              </a:rPr>
              <a:t>Повторение рифмованного текста развивает фонематический слух. </a:t>
            </a:r>
            <a:endParaRPr lang="ru-RU" sz="2800" dirty="0"/>
          </a:p>
        </p:txBody>
      </p:sp>
    </p:spTree>
    <p:extLst>
      <p:ext uri="{BB962C8B-B14F-4D97-AF65-F5344CB8AC3E}">
        <p14:creationId xmlns:p14="http://schemas.microsoft.com/office/powerpoint/2010/main" val="31559792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idx="1"/>
          </p:nvPr>
        </p:nvSpPr>
        <p:spPr>
          <a:xfrm>
            <a:off x="1473794" y="2492897"/>
            <a:ext cx="6338565" cy="3441768"/>
          </a:xfrm>
        </p:spPr>
        <p:txBody>
          <a:bodyPr>
            <a:normAutofit/>
          </a:bodyPr>
          <a:lstStyle/>
          <a:p>
            <a:pPr algn="just"/>
            <a:r>
              <a:rPr lang="ru-RU" sz="2000" dirty="0" smtClean="0"/>
              <a:t>	Не </a:t>
            </a:r>
            <a:r>
              <a:rPr lang="ru-RU" sz="2000" dirty="0"/>
              <a:t>все малыши могут читать стихи при скоплении людей, многие очень стеснительны. Поэтому надо заниматься с детьми дома. Причем учить нужно как можно больше – это самый лучший способ сформировать необходимый для последующего школьного обучения объем памяти. И когда у детей в дошкольном возрасте создан хороший запас выученного наизусть, в школе намного легче заучивать не только объёмные стихи, но и разные правила, формулы.</a:t>
            </a:r>
          </a:p>
        </p:txBody>
      </p:sp>
      <p:sp>
        <p:nvSpPr>
          <p:cNvPr id="3" name="Заголовок 2"/>
          <p:cNvSpPr>
            <a:spLocks noGrp="1"/>
          </p:cNvSpPr>
          <p:nvPr>
            <p:ph type="ctrTitle"/>
          </p:nvPr>
        </p:nvSpPr>
        <p:spPr>
          <a:xfrm>
            <a:off x="323528" y="332656"/>
            <a:ext cx="8568952" cy="1872207"/>
          </a:xfrm>
        </p:spPr>
        <p:txBody>
          <a:bodyPr/>
          <a:lstStyle/>
          <a:p>
            <a:pPr algn="just"/>
            <a:r>
              <a:rPr lang="ru-RU" sz="2800" dirty="0">
                <a:effectLst/>
              </a:rPr>
              <a:t>5.  Заучивание стихов способствует развитию памяти.</a:t>
            </a:r>
            <a:endParaRPr lang="ru-RU" sz="2800" dirty="0"/>
          </a:p>
        </p:txBody>
      </p:sp>
    </p:spTree>
    <p:extLst>
      <p:ext uri="{BB962C8B-B14F-4D97-AF65-F5344CB8AC3E}">
        <p14:creationId xmlns:p14="http://schemas.microsoft.com/office/powerpoint/2010/main" val="26057743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95536" y="404664"/>
            <a:ext cx="8424936" cy="5976664"/>
          </a:xfrm>
        </p:spPr>
        <p:txBody>
          <a:bodyPr>
            <a:normAutofit fontScale="92500" lnSpcReduction="10000"/>
          </a:bodyPr>
          <a:lstStyle/>
          <a:p>
            <a:pPr algn="just"/>
            <a:r>
              <a:rPr lang="ru-RU" dirty="0"/>
              <a:t>Процесс заучивания стихотворений не так прост, как часто кажется взрослым. Недостаточно только многократно прочитав ждать от ребенка запоминания, </a:t>
            </a:r>
            <a:r>
              <a:rPr lang="ru-RU" dirty="0" smtClean="0"/>
              <a:t>так как </a:t>
            </a:r>
            <a:r>
              <a:rPr lang="ru-RU" dirty="0"/>
              <a:t>дети с </a:t>
            </a:r>
            <a:r>
              <a:rPr lang="ru-RU" dirty="0" smtClean="0"/>
              <a:t>нарушением речи </a:t>
            </a:r>
            <a:r>
              <a:rPr lang="ru-RU" dirty="0"/>
              <a:t>требуют особого подхода. Необходимо учитывать возрастные, индивидуальные особенности ребенка, </a:t>
            </a:r>
            <a:r>
              <a:rPr lang="ru-RU" dirty="0" smtClean="0"/>
              <a:t>уровень речевого развития </a:t>
            </a:r>
            <a:r>
              <a:rPr lang="ru-RU" dirty="0"/>
              <a:t>(особенности запоминания, восприятия, включая отбор самого материала для </a:t>
            </a:r>
            <a:r>
              <a:rPr lang="ru-RU" dirty="0" smtClean="0"/>
              <a:t>заучивания).</a:t>
            </a:r>
          </a:p>
          <a:p>
            <a:endParaRPr lang="ru-RU" dirty="0"/>
          </a:p>
          <a:p>
            <a:pPr algn="just"/>
            <a:r>
              <a:rPr lang="ru-RU" sz="2400" dirty="0"/>
              <a:t>Текст должен быть донесен до ребенка </a:t>
            </a:r>
            <a:r>
              <a:rPr lang="ru-RU" sz="2400" b="1" dirty="0"/>
              <a:t>в среднем темпе</a:t>
            </a:r>
            <a:r>
              <a:rPr lang="ru-RU" sz="2400" dirty="0"/>
              <a:t>, интонационно </a:t>
            </a:r>
            <a:r>
              <a:rPr lang="ru-RU" sz="2400" b="1" dirty="0"/>
              <a:t>выразительно</a:t>
            </a:r>
            <a:r>
              <a:rPr lang="ru-RU" sz="2400" dirty="0"/>
              <a:t>, соблюдая логические </a:t>
            </a:r>
            <a:r>
              <a:rPr lang="ru-RU" sz="2400" b="1" dirty="0"/>
              <a:t>паузы и акценты</a:t>
            </a:r>
            <a:r>
              <a:rPr lang="ru-RU" sz="2400" dirty="0"/>
              <a:t>. После чтения стихотворения идет </a:t>
            </a:r>
            <a:r>
              <a:rPr lang="ru-RU" sz="2400" b="1" dirty="0"/>
              <a:t>краткая беседа </a:t>
            </a:r>
            <a:r>
              <a:rPr lang="ru-RU" sz="2400" dirty="0"/>
              <a:t>по содержанию, в которой взрослому необходимо определить, понял ли ребенок смысл содержания текста, степень запоминания. Далее идет </a:t>
            </a:r>
            <a:r>
              <a:rPr lang="ru-RU" sz="2400" b="1" dirty="0"/>
              <a:t>повторное чтение </a:t>
            </a:r>
            <a:r>
              <a:rPr lang="ru-RU" sz="2400" dirty="0"/>
              <a:t>и пересказ детьми, т. е. точное воспроизведение порядка расстановки слов в стихотворении. Предварительно </a:t>
            </a:r>
            <a:r>
              <a:rPr lang="ru-RU" sz="2400" b="1" dirty="0"/>
              <a:t>уточняются</a:t>
            </a:r>
            <a:r>
              <a:rPr lang="ru-RU" sz="2400" dirty="0"/>
              <a:t> наиболее </a:t>
            </a:r>
            <a:r>
              <a:rPr lang="ru-RU" sz="2400" b="1" dirty="0"/>
              <a:t>сложные</a:t>
            </a:r>
            <a:r>
              <a:rPr lang="ru-RU" sz="2400" dirty="0"/>
              <a:t> для понимания </a:t>
            </a:r>
            <a:r>
              <a:rPr lang="ru-RU" sz="2400" b="1" dirty="0"/>
              <a:t>слова</a:t>
            </a:r>
            <a:r>
              <a:rPr lang="ru-RU" sz="2400" dirty="0"/>
              <a:t> в тексте. Также важно наглядное сопровождение (движущие картинки). </a:t>
            </a:r>
          </a:p>
        </p:txBody>
      </p:sp>
    </p:spTree>
    <p:extLst>
      <p:ext uri="{BB962C8B-B14F-4D97-AF65-F5344CB8AC3E}">
        <p14:creationId xmlns:p14="http://schemas.microsoft.com/office/powerpoint/2010/main" val="2967038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5554960" cy="1642194"/>
          </a:xfrm>
        </p:spPr>
        <p:txBody>
          <a:bodyPr>
            <a:normAutofit fontScale="90000"/>
          </a:bodyPr>
          <a:lstStyle/>
          <a:p>
            <a:pPr algn="l"/>
            <a:r>
              <a:rPr lang="ru-RU" dirty="0" smtClean="0">
                <a:solidFill>
                  <a:srgbClr val="0000FF"/>
                </a:solidFill>
              </a:rPr>
              <a:t>Это самолёт.</a:t>
            </a:r>
            <a:br>
              <a:rPr lang="ru-RU" dirty="0" smtClean="0">
                <a:solidFill>
                  <a:srgbClr val="0000FF"/>
                </a:solidFill>
              </a:rPr>
            </a:br>
            <a:r>
              <a:rPr lang="ru-RU" dirty="0" smtClean="0">
                <a:solidFill>
                  <a:srgbClr val="0000FF"/>
                </a:solidFill>
              </a:rPr>
              <a:t>В нём сидит пилот.</a:t>
            </a:r>
            <a:endParaRPr lang="ru-RU" dirty="0">
              <a:solidFill>
                <a:srgbClr val="0000FF"/>
              </a:solidFill>
            </a:endParaRPr>
          </a:p>
        </p:txBody>
      </p:sp>
      <p:pic>
        <p:nvPicPr>
          <p:cNvPr id="1026" name="Picture 2" descr="C:\Users\Ludmila\Desktop\пилот.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048852" y="258027"/>
            <a:ext cx="2076114" cy="2076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2864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2000" fill="hold"/>
                                        <p:tgtEl>
                                          <p:spTgt spid="1026"/>
                                        </p:tgtEl>
                                        <p:attrNameLst>
                                          <p:attrName>ppt_x</p:attrName>
                                        </p:attrNameLst>
                                      </p:cBhvr>
                                      <p:tavLst>
                                        <p:tav tm="0">
                                          <p:val>
                                            <p:strVal val="#ppt_x"/>
                                          </p:val>
                                        </p:tav>
                                        <p:tav tm="100000">
                                          <p:val>
                                            <p:strVal val="#ppt_x"/>
                                          </p:val>
                                        </p:tav>
                                      </p:tavLst>
                                    </p:anim>
                                    <p:anim calcmode="lin" valueType="num">
                                      <p:cBhvr additive="base">
                                        <p:cTn id="8"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8" presetClass="path" presetSubtype="0" accel="50000" decel="50000" fill="hold" nodeType="clickEffect">
                                  <p:stCondLst>
                                    <p:cond delay="0"/>
                                  </p:stCondLst>
                                  <p:childTnLst>
                                    <p:animMotion origin="layout" path="M -0.06615 0.12176 C -0.04305 0.14676 -0.01685 0.17106 -0.00468 0.20185 C 0.00678 0.23611 0.01285 0.27616 0.01876 0.3162 C 0.02517 0.35625 0.01876 0.39051 0.01285 0.42778 C 0.00678 0.46134 -0.00173 0.49861 -0.02239 0.5294 C -0.03993 0.56018 -0.06945 0.58518 -0.10139 0.6037 C -0.13108 0.62222 -0.16615 0.63449 -0.20122 0.64097 C -0.23629 0.64676 -0.27119 0.64676 -0.304 0.64097 C -0.33907 0.63449 -0.37119 0.61944 -0.39757 0.59444 C -0.42396 0.57292 -0.4474 0.54514 -0.45921 0.51065 C -0.47379 0.48009 -0.47952 0.43704 -0.47952 0.40278 C -0.48282 0.36921 -0.47952 0.32824 -0.46459 0.29467 C -0.45053 0.26389 -0.42396 0.23889 -0.38872 0.22685 C -0.35313 0.21759 -0.31823 0.22963 -0.29497 0.25116 C -0.27448 0.27338 -0.25973 0.30694 -0.25678 0.34699 C -0.25678 0.38773 -0.25973 0.4243 -0.27448 0.45555 C -0.28924 0.48634 -0.28612 0.49213 -0.34445 0.53287 C -0.39757 0.57592 -0.45053 0.56366 -0.48282 0.56643 C -0.51476 0.56643 -0.54115 0.5544 -0.57327 0.54213 C -0.60851 0.52639 -0.63768 0.49861 -0.65851 0.47361 C -0.679 0.4493 -0.68768 0.41852 -0.69896 0.36921 C -0.7073 0.31898 -0.7073 0.29467 -0.7073 0.25764 C -0.7073 0.22037 -0.7073 0.1831 -0.7073 0.14676 " pathEditMode="relative" rAng="0" ptsTypes="fffffffffffffffffffffff">
                                      <p:cBhvr>
                                        <p:cTn id="12" dur="2000" fill="hold"/>
                                        <p:tgtEl>
                                          <p:spTgt spid="1026"/>
                                        </p:tgtEl>
                                        <p:attrNameLst>
                                          <p:attrName>ppt_x</p:attrName>
                                          <p:attrName>ppt_y</p:attrName>
                                        </p:attrNameLst>
                                      </p:cBhvr>
                                      <p:rCtr x="-27500" y="262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332656"/>
            <a:ext cx="9144000" cy="1793167"/>
          </a:xfrm>
        </p:spPr>
        <p:txBody>
          <a:bodyPr/>
          <a:lstStyle/>
          <a:p>
            <a:r>
              <a:rPr lang="ru-RU" sz="4400" dirty="0" smtClean="0"/>
              <a:t>Би – </a:t>
            </a:r>
            <a:r>
              <a:rPr lang="ru-RU" sz="4400" dirty="0" err="1" smtClean="0"/>
              <a:t>би</a:t>
            </a:r>
            <a:r>
              <a:rPr lang="ru-RU" sz="4400" dirty="0" smtClean="0"/>
              <a:t> – </a:t>
            </a:r>
            <a:r>
              <a:rPr lang="ru-RU" sz="4400" dirty="0" err="1" smtClean="0"/>
              <a:t>би</a:t>
            </a:r>
            <a:r>
              <a:rPr lang="ru-RU" sz="4400" dirty="0" smtClean="0"/>
              <a:t> – гудит машина.</a:t>
            </a:r>
            <a:br>
              <a:rPr lang="ru-RU" sz="4400" dirty="0" smtClean="0"/>
            </a:br>
            <a:r>
              <a:rPr lang="ru-RU" sz="4400" dirty="0" smtClean="0"/>
              <a:t>- Не поеду без бензина.</a:t>
            </a:r>
            <a:endParaRPr lang="ru-RU" sz="4400" dirty="0"/>
          </a:p>
        </p:txBody>
      </p:sp>
      <p:pic>
        <p:nvPicPr>
          <p:cNvPr id="2050" name="Picture 2" descr="C:\Users\Ludmila\Desktop\машинка.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1772816"/>
            <a:ext cx="3563888" cy="208823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0352" y="4797152"/>
            <a:ext cx="12382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517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6" presetClass="path" presetSubtype="0" accel="50000" decel="50000" fill="hold" nodeType="clickEffect">
                                  <p:stCondLst>
                                    <p:cond delay="0"/>
                                  </p:stCondLst>
                                  <p:childTnLst>
                                    <p:animMotion origin="layout" path="M -0.00972 -0.00509 L -0.00972 0.18634 C -0.00972 0.27222 0.12188 0.37824 0.22934 0.37824 L 0.4684 0.37824 " pathEditMode="relative" rAng="0" ptsTypes="FfFF">
                                      <p:cBhvr>
                                        <p:cTn id="12" dur="3000" fill="hold"/>
                                        <p:tgtEl>
                                          <p:spTgt spid="2050"/>
                                        </p:tgtEl>
                                        <p:attrNameLst>
                                          <p:attrName>ppt_x</p:attrName>
                                          <p:attrName>ppt_y</p:attrName>
                                        </p:attrNameLst>
                                      </p:cBhvr>
                                      <p:rCtr x="23906" y="191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170</TotalTime>
  <Words>355</Words>
  <Application>Microsoft Office PowerPoint</Application>
  <PresentationFormat>Экран (4:3)</PresentationFormat>
  <Paragraphs>36</Paragraphs>
  <Slides>24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24</vt:i4>
      </vt:variant>
    </vt:vector>
  </HeadingPairs>
  <TitlesOfParts>
    <vt:vector size="28" baseType="lpstr">
      <vt:lpstr>Georgia</vt:lpstr>
      <vt:lpstr>Times New Roman</vt:lpstr>
      <vt:lpstr>Trebuchet MS</vt:lpstr>
      <vt:lpstr>Воздушный поток</vt:lpstr>
      <vt:lpstr>Учим двустишья с малышом</vt:lpstr>
      <vt:lpstr>1.  Заучивание стихотворных строк расширяет кругозор, совершенствует устную речь, увеличивается активный словарь детей.</vt:lpstr>
      <vt:lpstr>2. Заучивание стихов способствует формированию общего уровня культуры человека. </vt:lpstr>
      <vt:lpstr>3.  Процесс заучивания стихов развивает мозг. </vt:lpstr>
      <vt:lpstr>4.  Повторение рифмованного текста развивает фонематический слух. </vt:lpstr>
      <vt:lpstr>5.  Заучивание стихов способствует развитию памяти.</vt:lpstr>
      <vt:lpstr>Презентация PowerPoint</vt:lpstr>
      <vt:lpstr>Это самолёт. В нём сидит пилот.</vt:lpstr>
      <vt:lpstr>Би – би – би – гудит машина. - Не поеду без бензина.</vt:lpstr>
      <vt:lpstr>Это миска. В миске молоко для киски.</vt:lpstr>
      <vt:lpstr>Это ложка. Ложкой Буду есть окрошку.</vt:lpstr>
      <vt:lpstr>Кукла-кукла, бай-бай, Спи спокойно, засыпай.</vt:lpstr>
      <vt:lpstr>На суку сидит сова,  Видно, строгая она.</vt:lpstr>
      <vt:lpstr>Мама в комнату вошла И пирог нам принесла.</vt:lpstr>
      <vt:lpstr>Зайка под кустом сидит И ушами шевелит.</vt:lpstr>
      <vt:lpstr>Кошка с котятами, Курочка с цыплятами.</vt:lpstr>
      <vt:lpstr>Кастрюля на плите стоит, Суп в кастрюле кипит.</vt:lpstr>
      <vt:lpstr>Вот автобус едет, В нём сидят дети.</vt:lpstr>
      <vt:lpstr>Это мячик. Он вертится и скачет.</vt:lpstr>
      <vt:lpstr>Вот Геля. Эти качели Папа повесил для Гели.</vt:lpstr>
      <vt:lpstr>Скалка катает лепёшку. Мама спечёт для Антошки. </vt:lpstr>
      <vt:lpstr>Вот чайник и чашка. Чай будет пить Наташка.</vt:lpstr>
      <vt:lpstr>Это пёс Том. Он сторожит дом.</vt:lpstr>
      <vt:lpstr>Относится к заучиванию стихов как к серьезной и сложной работе не стоит, если малыш этого делать не хочет, настаивать и заставлять его не нужно. Предложите ребенку рассказать стихотворение перед камерой для фильма. Поскольку многим малышам нравится, когда их снимают на камеру или фотографируют, это его развлечет. Можете также  устроить концерт, где ваш малыш будет главным артистом.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Это самолёт. В нём сидит пилот.</dc:title>
  <dc:creator>Ludmila</dc:creator>
  <cp:lastModifiedBy>Uzer</cp:lastModifiedBy>
  <cp:revision>22</cp:revision>
  <dcterms:created xsi:type="dcterms:W3CDTF">2017-01-18T18:55:19Z</dcterms:created>
  <dcterms:modified xsi:type="dcterms:W3CDTF">2025-11-18T10:45:40Z</dcterms:modified>
</cp:coreProperties>
</file>