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65" r:id="rId4"/>
    <p:sldId id="266" r:id="rId5"/>
    <p:sldId id="267" r:id="rId6"/>
    <p:sldId id="268" r:id="rId7"/>
    <p:sldId id="272" r:id="rId8"/>
    <p:sldId id="269" r:id="rId9"/>
    <p:sldId id="258" r:id="rId10"/>
    <p:sldId id="259" r:id="rId11"/>
    <p:sldId id="260" r:id="rId12"/>
    <p:sldId id="261" r:id="rId13"/>
    <p:sldId id="262" r:id="rId14"/>
    <p:sldId id="263" r:id="rId15"/>
    <p:sldId id="264"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709" autoAdjust="0"/>
  </p:normalViewPr>
  <p:slideViewPr>
    <p:cSldViewPr snapToGrid="0">
      <p:cViewPr varScale="1">
        <p:scale>
          <a:sx n="73" d="100"/>
          <a:sy n="73" d="100"/>
        </p:scale>
        <p:origin x="7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54097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594547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6372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2407453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24789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3670325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7119930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050383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3465859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EE38B81-69A0-4FD1-B5B8-89C983BC9614}" type="datetimeFigureOut">
              <a:rPr lang="ru-RU" smtClean="0"/>
              <a:t>08.12.2024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587579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EE38B81-69A0-4FD1-B5B8-89C983BC9614}" type="datetimeFigureOut">
              <a:rPr lang="ru-RU" smtClean="0"/>
              <a:t>08.12.2024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510959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EE38B81-69A0-4FD1-B5B8-89C983BC9614}" type="datetimeFigureOut">
              <a:rPr lang="ru-RU" smtClean="0"/>
              <a:t>08.12.2024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126276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EE38B81-69A0-4FD1-B5B8-89C983BC9614}" type="datetimeFigureOut">
              <a:rPr lang="ru-RU" smtClean="0"/>
              <a:t>08.12.2024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4117009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E38B81-69A0-4FD1-B5B8-89C983BC9614}" type="datetimeFigureOut">
              <a:rPr lang="ru-RU" smtClean="0"/>
              <a:t>08.12.2024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839666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EE38B81-69A0-4FD1-B5B8-89C983BC9614}" type="datetimeFigureOut">
              <a:rPr lang="ru-RU" smtClean="0"/>
              <a:t>08.12.2024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443369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EE38B81-69A0-4FD1-B5B8-89C983BC9614}" type="datetimeFigureOut">
              <a:rPr lang="ru-RU" smtClean="0"/>
              <a:t>08.12.2024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218C503-50FD-4C80-ABAB-043F6EB9932B}" type="slidenum">
              <a:rPr lang="ru-RU" smtClean="0"/>
              <a:t>‹#›</a:t>
            </a:fld>
            <a:endParaRPr lang="ru-RU"/>
          </a:p>
        </p:txBody>
      </p:sp>
    </p:spTree>
    <p:extLst>
      <p:ext uri="{BB962C8B-B14F-4D97-AF65-F5344CB8AC3E}">
        <p14:creationId xmlns:p14="http://schemas.microsoft.com/office/powerpoint/2010/main" val="1689877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EE38B81-69A0-4FD1-B5B8-89C983BC9614}" type="datetimeFigureOut">
              <a:rPr lang="ru-RU" smtClean="0"/>
              <a:t>08.12.2024</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218C503-50FD-4C80-ABAB-043F6EB9932B}" type="slidenum">
              <a:rPr lang="ru-RU" smtClean="0"/>
              <a:t>‹#›</a:t>
            </a:fld>
            <a:endParaRPr lang="ru-RU"/>
          </a:p>
        </p:txBody>
      </p:sp>
    </p:spTree>
    <p:extLst>
      <p:ext uri="{BB962C8B-B14F-4D97-AF65-F5344CB8AC3E}">
        <p14:creationId xmlns:p14="http://schemas.microsoft.com/office/powerpoint/2010/main" val="147524501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Инновационные приемы работы на уроках биологии и химии.</a:t>
            </a:r>
            <a:endParaRPr lang="ru-RU" dirty="0"/>
          </a:p>
        </p:txBody>
      </p:sp>
      <p:sp>
        <p:nvSpPr>
          <p:cNvPr id="3" name="Подзаголовок 2"/>
          <p:cNvSpPr>
            <a:spLocks noGrp="1"/>
          </p:cNvSpPr>
          <p:nvPr>
            <p:ph type="subTitle" idx="1"/>
          </p:nvPr>
        </p:nvSpPr>
        <p:spPr/>
        <p:txBody>
          <a:bodyPr>
            <a:normAutofit lnSpcReduction="10000"/>
          </a:bodyPr>
          <a:lstStyle/>
          <a:p>
            <a:r>
              <a:rPr lang="ru-RU" dirty="0" smtClean="0"/>
              <a:t>Учитель биологии и химии </a:t>
            </a:r>
          </a:p>
          <a:p>
            <a:r>
              <a:rPr lang="ru-RU" dirty="0" smtClean="0"/>
              <a:t>Антонова Н.Н.</a:t>
            </a:r>
          </a:p>
          <a:p>
            <a:r>
              <a:rPr lang="ru-RU" dirty="0" smtClean="0"/>
              <a:t>ОГКОУ Школа – интернат №26</a:t>
            </a:r>
            <a:endParaRPr lang="ru-RU" dirty="0"/>
          </a:p>
        </p:txBody>
      </p:sp>
      <p:pic>
        <p:nvPicPr>
          <p:cNvPr id="5" name="Рисунок 4"/>
          <p:cNvPicPr>
            <a:picLocks noChangeAspect="1"/>
          </p:cNvPicPr>
          <p:nvPr/>
        </p:nvPicPr>
        <p:blipFill>
          <a:blip r:embed="rId2"/>
          <a:stretch>
            <a:fillRect/>
          </a:stretch>
        </p:blipFill>
        <p:spPr>
          <a:xfrm>
            <a:off x="297759" y="0"/>
            <a:ext cx="1694835" cy="1621677"/>
          </a:xfrm>
          <a:prstGeom prst="rect">
            <a:avLst/>
          </a:prstGeom>
        </p:spPr>
      </p:pic>
      <p:pic>
        <p:nvPicPr>
          <p:cNvPr id="6" name="Рисунок 5"/>
          <p:cNvPicPr>
            <a:picLocks noChangeAspect="1"/>
          </p:cNvPicPr>
          <p:nvPr/>
        </p:nvPicPr>
        <p:blipFill>
          <a:blip r:embed="rId3"/>
          <a:stretch>
            <a:fillRect/>
          </a:stretch>
        </p:blipFill>
        <p:spPr>
          <a:xfrm>
            <a:off x="297759" y="3635793"/>
            <a:ext cx="3816427" cy="3023878"/>
          </a:xfrm>
          <a:prstGeom prst="rect">
            <a:avLst/>
          </a:prstGeom>
        </p:spPr>
      </p:pic>
    </p:spTree>
    <p:extLst>
      <p:ext uri="{BB962C8B-B14F-4D97-AF65-F5344CB8AC3E}">
        <p14:creationId xmlns:p14="http://schemas.microsoft.com/office/powerpoint/2010/main" val="1994688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1"/>
            <a:ext cx="8596668" cy="1097280"/>
          </a:xfrm>
        </p:spPr>
        <p:txBody>
          <a:bodyPr>
            <a:normAutofit fontScale="90000"/>
          </a:bodyPr>
          <a:lstStyle/>
          <a:p>
            <a:pPr algn="ctr"/>
            <a:r>
              <a:rPr lang="ru-RU" dirty="0" smtClean="0"/>
              <a:t>Компьютерный лабораторный практикум </a:t>
            </a:r>
            <a:endParaRPr lang="ru-RU" dirty="0"/>
          </a:p>
        </p:txBody>
      </p:sp>
      <p:pic>
        <p:nvPicPr>
          <p:cNvPr id="4" name="Рисунок 3"/>
          <p:cNvPicPr>
            <a:picLocks noChangeAspect="1"/>
          </p:cNvPicPr>
          <p:nvPr/>
        </p:nvPicPr>
        <p:blipFill>
          <a:blip r:embed="rId2"/>
          <a:stretch>
            <a:fillRect/>
          </a:stretch>
        </p:blipFill>
        <p:spPr>
          <a:xfrm>
            <a:off x="9896781" y="390094"/>
            <a:ext cx="1725318" cy="1140051"/>
          </a:xfrm>
          <a:prstGeom prst="rect">
            <a:avLst/>
          </a:prstGeom>
        </p:spPr>
      </p:pic>
      <p:pic>
        <p:nvPicPr>
          <p:cNvPr id="5" name="Рисунок 4"/>
          <p:cNvPicPr>
            <a:picLocks noChangeAspect="1"/>
          </p:cNvPicPr>
          <p:nvPr/>
        </p:nvPicPr>
        <p:blipFill>
          <a:blip r:embed="rId3"/>
          <a:stretch>
            <a:fillRect/>
          </a:stretch>
        </p:blipFill>
        <p:spPr>
          <a:xfrm>
            <a:off x="363074" y="5230523"/>
            <a:ext cx="1694835" cy="1621677"/>
          </a:xfrm>
          <a:prstGeom prst="rect">
            <a:avLst/>
          </a:prstGeom>
        </p:spPr>
      </p:pic>
      <p:pic>
        <p:nvPicPr>
          <p:cNvPr id="8" name="Рисунок 7"/>
          <p:cNvPicPr>
            <a:picLocks noChangeAspect="1"/>
          </p:cNvPicPr>
          <p:nvPr/>
        </p:nvPicPr>
        <p:blipFill>
          <a:blip r:embed="rId4"/>
          <a:stretch>
            <a:fillRect/>
          </a:stretch>
        </p:blipFill>
        <p:spPr>
          <a:xfrm>
            <a:off x="2345624" y="2965269"/>
            <a:ext cx="5143500" cy="37486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5"/>
          <a:stretch>
            <a:fillRect/>
          </a:stretch>
        </p:blipFill>
        <p:spPr>
          <a:xfrm>
            <a:off x="7460320" y="1530145"/>
            <a:ext cx="4214288" cy="5654426"/>
          </a:xfrm>
          <a:prstGeom prst="rect">
            <a:avLst/>
          </a:prstGeom>
        </p:spPr>
      </p:pic>
      <p:pic>
        <p:nvPicPr>
          <p:cNvPr id="7" name="Рисунок 6"/>
          <p:cNvPicPr>
            <a:picLocks noChangeAspect="1"/>
          </p:cNvPicPr>
          <p:nvPr/>
        </p:nvPicPr>
        <p:blipFill>
          <a:blip r:embed="rId6"/>
          <a:stretch>
            <a:fillRect/>
          </a:stretch>
        </p:blipFill>
        <p:spPr>
          <a:xfrm>
            <a:off x="121085" y="1530145"/>
            <a:ext cx="2253343" cy="3004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Объект 2"/>
          <p:cNvSpPr>
            <a:spLocks noGrp="1"/>
          </p:cNvSpPr>
          <p:nvPr>
            <p:ph idx="1"/>
          </p:nvPr>
        </p:nvSpPr>
        <p:spPr>
          <a:xfrm>
            <a:off x="2246812" y="587829"/>
            <a:ext cx="5408022" cy="3414878"/>
          </a:xfrm>
        </p:spPr>
        <p:txBody>
          <a:bodyPr/>
          <a:lstStyle/>
          <a:p>
            <a:r>
              <a:rPr lang="ru-RU" dirty="0"/>
              <a:t>Цели лабораторного практикума — углубить знание теоретического материала, познакомить с методиками измерения различных величин, изучить работу различных приборов, научить технологиям сбора и обработки экспериментальных данных, развить конкретные навыки лабораторной работы. </a:t>
            </a:r>
          </a:p>
          <a:p>
            <a:endParaRPr lang="ru-RU" dirty="0"/>
          </a:p>
        </p:txBody>
      </p:sp>
    </p:spTree>
    <p:extLst>
      <p:ext uri="{BB962C8B-B14F-4D97-AF65-F5344CB8AC3E}">
        <p14:creationId xmlns:p14="http://schemas.microsoft.com/office/powerpoint/2010/main" val="4258304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235132"/>
            <a:ext cx="8596668" cy="627017"/>
          </a:xfrm>
        </p:spPr>
        <p:txBody>
          <a:bodyPr>
            <a:normAutofit fontScale="90000"/>
          </a:bodyPr>
          <a:lstStyle/>
          <a:p>
            <a:pPr algn="ctr"/>
            <a:r>
              <a:rPr lang="ru-RU" dirty="0" smtClean="0"/>
              <a:t>Моделирование</a:t>
            </a:r>
            <a:endParaRPr lang="ru-RU" dirty="0"/>
          </a:p>
        </p:txBody>
      </p:sp>
      <p:sp>
        <p:nvSpPr>
          <p:cNvPr id="3" name="Объект 2"/>
          <p:cNvSpPr>
            <a:spLocks noGrp="1"/>
          </p:cNvSpPr>
          <p:nvPr>
            <p:ph idx="1"/>
          </p:nvPr>
        </p:nvSpPr>
        <p:spPr>
          <a:xfrm>
            <a:off x="-54186" y="966652"/>
            <a:ext cx="8427477" cy="5617028"/>
          </a:xfrm>
        </p:spPr>
        <p:txBody>
          <a:bodyPr>
            <a:normAutofit/>
          </a:bodyPr>
          <a:lstStyle/>
          <a:p>
            <a:r>
              <a:rPr lang="ru-RU" dirty="0"/>
              <a:t>Моделирование биологических систем представляет собой процесс создания моделей биологических систем с характерными для них свойствами. Объектом моделирования может быть любая из биологических </a:t>
            </a:r>
            <a:r>
              <a:rPr lang="ru-RU" dirty="0" smtClean="0"/>
              <a:t>систем</a:t>
            </a:r>
          </a:p>
          <a:p>
            <a:r>
              <a:rPr lang="ru-RU" dirty="0"/>
              <a:t>Для того, чтобы создать модель какого-то объекта, а тем более процесса, необходимо сначала разобраться в теории</a:t>
            </a:r>
            <a:r>
              <a:rPr lang="ru-RU" dirty="0" smtClean="0"/>
              <a:t>;</a:t>
            </a:r>
            <a:endParaRPr lang="ru-RU" dirty="0"/>
          </a:p>
          <a:p>
            <a:r>
              <a:rPr lang="ru-RU" dirty="0"/>
              <a:t>Процесс создания модели напоминает игру </a:t>
            </a:r>
            <a:r>
              <a:rPr lang="ru-RU" dirty="0" smtClean="0"/>
              <a:t>,а </a:t>
            </a:r>
            <a:r>
              <a:rPr lang="ru-RU" dirty="0"/>
              <a:t>мы знаем, что для детей, особенно младших, игровая деятельность очень важна. </a:t>
            </a:r>
          </a:p>
          <a:p>
            <a:r>
              <a:rPr lang="ru-RU" dirty="0"/>
              <a:t>Процесс моделирования пробуждает творческие способности детей, включает фантазию</a:t>
            </a:r>
          </a:p>
          <a:p>
            <a:r>
              <a:rPr lang="ru-RU" dirty="0"/>
              <a:t>Позволяет  детям свободно общаться между собой, тем самым создавая условия для развития коммуникативных УУД</a:t>
            </a:r>
            <a:r>
              <a:rPr lang="ru-RU" dirty="0" smtClean="0"/>
              <a:t>;</a:t>
            </a:r>
          </a:p>
          <a:p>
            <a:r>
              <a:rPr lang="ru-RU" dirty="0"/>
              <a:t>Создание  ситуации успеха.</a:t>
            </a:r>
          </a:p>
          <a:p>
            <a:r>
              <a:rPr lang="ru-RU" dirty="0"/>
              <a:t>Активизация нескольких видов памяти.</a:t>
            </a:r>
          </a:p>
          <a:p>
            <a:r>
              <a:rPr lang="ru-RU" dirty="0"/>
              <a:t>Использование моделей в качестве наглядных пособий при проведении уроков.</a:t>
            </a:r>
          </a:p>
          <a:p>
            <a:endParaRPr lang="ru-RU" dirty="0"/>
          </a:p>
          <a:p>
            <a:endParaRPr lang="ru-RU" dirty="0"/>
          </a:p>
        </p:txBody>
      </p:sp>
      <p:pic>
        <p:nvPicPr>
          <p:cNvPr id="4" name="Рисунок 3"/>
          <p:cNvPicPr>
            <a:picLocks noChangeAspect="1"/>
          </p:cNvPicPr>
          <p:nvPr/>
        </p:nvPicPr>
        <p:blipFill>
          <a:blip r:embed="rId2"/>
          <a:stretch>
            <a:fillRect/>
          </a:stretch>
        </p:blipFill>
        <p:spPr>
          <a:xfrm>
            <a:off x="-54186" y="5236323"/>
            <a:ext cx="1694835" cy="1621677"/>
          </a:xfrm>
          <a:prstGeom prst="rect">
            <a:avLst/>
          </a:prstGeom>
        </p:spPr>
      </p:pic>
      <p:pic>
        <p:nvPicPr>
          <p:cNvPr id="5" name="Рисунок 4"/>
          <p:cNvPicPr>
            <a:picLocks noChangeAspect="1"/>
          </p:cNvPicPr>
          <p:nvPr/>
        </p:nvPicPr>
        <p:blipFill>
          <a:blip r:embed="rId3"/>
          <a:stretch>
            <a:fillRect/>
          </a:stretch>
        </p:blipFill>
        <p:spPr>
          <a:xfrm>
            <a:off x="8242664" y="235132"/>
            <a:ext cx="3644537" cy="48593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30994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609599"/>
            <a:ext cx="9459443" cy="2264229"/>
          </a:xfrm>
        </p:spPr>
        <p:txBody>
          <a:bodyPr>
            <a:normAutofit fontScale="90000"/>
          </a:bodyPr>
          <a:lstStyle/>
          <a:p>
            <a:r>
              <a:rPr lang="ru-RU" dirty="0" smtClean="0"/>
              <a:t>Создание моделей растительной и животной клетки 5 класс.</a:t>
            </a:r>
            <a:br>
              <a:rPr lang="ru-RU" dirty="0" smtClean="0"/>
            </a:br>
            <a:r>
              <a:rPr lang="ru-RU" dirty="0" smtClean="0"/>
              <a:t>Тип </a:t>
            </a:r>
            <a:r>
              <a:rPr lang="ru-RU" dirty="0" err="1" smtClean="0"/>
              <a:t>Простейшие.Тип</a:t>
            </a:r>
            <a:r>
              <a:rPr lang="ru-RU" dirty="0" smtClean="0"/>
              <a:t> Членистоногие 8 класс</a:t>
            </a:r>
            <a:br>
              <a:rPr lang="ru-RU" dirty="0" smtClean="0"/>
            </a:br>
            <a:r>
              <a:rPr lang="ru-RU" dirty="0" smtClean="0"/>
              <a:t>Царство Грибов 7 класс </a:t>
            </a:r>
            <a:br>
              <a:rPr lang="ru-RU" dirty="0" smtClean="0"/>
            </a:br>
            <a:endParaRPr lang="ru-RU" dirty="0"/>
          </a:p>
        </p:txBody>
      </p:sp>
      <p:pic>
        <p:nvPicPr>
          <p:cNvPr id="4" name="Объект 3"/>
          <p:cNvPicPr>
            <a:picLocks noGrp="1" noChangeAspect="1"/>
          </p:cNvPicPr>
          <p:nvPr>
            <p:ph idx="1"/>
          </p:nvPr>
        </p:nvPicPr>
        <p:blipFill>
          <a:blip r:embed="rId2"/>
          <a:stretch>
            <a:fillRect/>
          </a:stretch>
        </p:blipFill>
        <p:spPr>
          <a:xfrm>
            <a:off x="0" y="4995511"/>
            <a:ext cx="1694835" cy="1621677"/>
          </a:xfrm>
          <a:prstGeom prst="rect">
            <a:avLst/>
          </a:prstGeom>
        </p:spPr>
      </p:pic>
      <p:pic>
        <p:nvPicPr>
          <p:cNvPr id="5" name="Рисунок 4"/>
          <p:cNvPicPr>
            <a:picLocks noChangeAspect="1"/>
          </p:cNvPicPr>
          <p:nvPr/>
        </p:nvPicPr>
        <p:blipFill>
          <a:blip r:embed="rId3"/>
          <a:stretch>
            <a:fillRect/>
          </a:stretch>
        </p:blipFill>
        <p:spPr>
          <a:xfrm>
            <a:off x="6648994" y="2743108"/>
            <a:ext cx="5165439" cy="3874079"/>
          </a:xfrm>
          <a:prstGeom prst="rect">
            <a:avLst/>
          </a:prstGeom>
          <a:ln>
            <a:noFill/>
          </a:ln>
          <a:effectLst>
            <a:softEdge rad="112500"/>
          </a:effectLst>
        </p:spPr>
      </p:pic>
    </p:spTree>
    <p:extLst>
      <p:ext uri="{BB962C8B-B14F-4D97-AF65-F5344CB8AC3E}">
        <p14:creationId xmlns:p14="http://schemas.microsoft.com/office/powerpoint/2010/main" val="36359553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Объект 4"/>
          <p:cNvPicPr>
            <a:picLocks noGrp="1" noChangeAspect="1"/>
          </p:cNvPicPr>
          <p:nvPr>
            <p:ph idx="1"/>
          </p:nvPr>
        </p:nvPicPr>
        <p:blipFill>
          <a:blip r:embed="rId2"/>
          <a:stretch>
            <a:fillRect/>
          </a:stretch>
        </p:blipFill>
        <p:spPr>
          <a:xfrm>
            <a:off x="144429" y="5080079"/>
            <a:ext cx="1694835" cy="1621677"/>
          </a:xfrm>
          <a:prstGeom prst="rect">
            <a:avLst/>
          </a:prstGeom>
        </p:spPr>
      </p:pic>
    </p:spTree>
    <p:extLst>
      <p:ext uri="{BB962C8B-B14F-4D97-AF65-F5344CB8AC3E}">
        <p14:creationId xmlns:p14="http://schemas.microsoft.com/office/powerpoint/2010/main" val="13301010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7710335" y="0"/>
            <a:ext cx="4489269" cy="3366952"/>
          </a:xfrm>
          <a:prstGeom prst="rect">
            <a:avLst/>
          </a:prstGeom>
        </p:spPr>
      </p:pic>
      <p:sp>
        <p:nvSpPr>
          <p:cNvPr id="2" name="Заголовок 1"/>
          <p:cNvSpPr>
            <a:spLocks noGrp="1"/>
          </p:cNvSpPr>
          <p:nvPr>
            <p:ph type="title"/>
          </p:nvPr>
        </p:nvSpPr>
        <p:spPr>
          <a:xfrm>
            <a:off x="143692" y="91440"/>
            <a:ext cx="7566644" cy="1838960"/>
          </a:xfrm>
        </p:spPr>
        <p:txBody>
          <a:bodyPr>
            <a:normAutofit fontScale="90000"/>
          </a:bodyPr>
          <a:lstStyle/>
          <a:p>
            <a:r>
              <a:rPr lang="ru-RU" dirty="0"/>
              <a:t>Мини-проекты</a:t>
            </a:r>
            <a:br>
              <a:rPr lang="ru-RU" dirty="0"/>
            </a:br>
            <a:r>
              <a:rPr lang="ru-RU" sz="2000" b="1" dirty="0" smtClean="0">
                <a:solidFill>
                  <a:schemeClr val="tx1"/>
                </a:solidFill>
              </a:rPr>
              <a:t>Форма </a:t>
            </a:r>
            <a:r>
              <a:rPr lang="ru-RU" sz="2000" b="1" dirty="0">
                <a:solidFill>
                  <a:schemeClr val="tx1"/>
                </a:solidFill>
              </a:rPr>
              <a:t>организации учебного процесса, ориентированная на творческую самореализацию личности обучающегося, развитие его интеллектуальных и физических возможностей, волевых качеств и творческих способностей в процессе создания новых продуктов, обладающих объективной или субъективной новизной, имеющих практическую значимость</a:t>
            </a:r>
            <a:r>
              <a:rPr lang="ru-RU" sz="2000" b="1" dirty="0" smtClean="0">
                <a:solidFill>
                  <a:schemeClr val="tx1"/>
                </a:solidFill>
              </a:rPr>
              <a:t>.</a:t>
            </a:r>
            <a:endParaRPr lang="ru-RU" sz="2000" b="1" dirty="0">
              <a:solidFill>
                <a:schemeClr val="tx1"/>
              </a:solidFill>
            </a:endParaRPr>
          </a:p>
        </p:txBody>
      </p:sp>
      <p:pic>
        <p:nvPicPr>
          <p:cNvPr id="5" name="Объект 4"/>
          <p:cNvPicPr>
            <a:picLocks noGrp="1" noChangeAspect="1"/>
          </p:cNvPicPr>
          <p:nvPr>
            <p:ph idx="1"/>
          </p:nvPr>
        </p:nvPicPr>
        <p:blipFill>
          <a:blip r:embed="rId3"/>
          <a:stretch>
            <a:fillRect/>
          </a:stretch>
        </p:blipFill>
        <p:spPr>
          <a:xfrm>
            <a:off x="477528" y="2694055"/>
            <a:ext cx="2911077" cy="3881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4"/>
          <a:stretch>
            <a:fillRect/>
          </a:stretch>
        </p:blipFill>
        <p:spPr>
          <a:xfrm>
            <a:off x="4441389" y="2635894"/>
            <a:ext cx="2998316" cy="39977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5"/>
          <a:stretch>
            <a:fillRect/>
          </a:stretch>
        </p:blipFill>
        <p:spPr>
          <a:xfrm>
            <a:off x="8492489" y="2539998"/>
            <a:ext cx="3142161" cy="41895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609899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Таким образом, использование инновационного подхода в процессе обучения биологии повышает его эффективность, позволяет получить фундаментальные знания, формировать у учащихся креативность, умение работать в команде, проектное мышление и аналитические способности, коммуникативные компетенции, толерантность и способность к самообучению, что обеспечивает, в целом, успешность личностного развития учащихся</a:t>
            </a:r>
          </a:p>
        </p:txBody>
      </p:sp>
      <p:sp>
        <p:nvSpPr>
          <p:cNvPr id="3" name="Объект 2"/>
          <p:cNvSpPr>
            <a:spLocks noGrp="1"/>
          </p:cNvSpPr>
          <p:nvPr>
            <p:ph idx="1"/>
          </p:nvPr>
        </p:nvSpPr>
        <p:spPr>
          <a:xfrm flipH="1">
            <a:off x="9274001" y="3657600"/>
            <a:ext cx="1071781" cy="2383762"/>
          </a:xfrm>
        </p:spPr>
        <p:txBody>
          <a:bodyPr/>
          <a:lstStyle/>
          <a:p>
            <a:pPr marL="0" indent="0">
              <a:buNone/>
            </a:pPr>
            <a:endParaRPr lang="ru-RU" dirty="0"/>
          </a:p>
        </p:txBody>
      </p:sp>
      <p:pic>
        <p:nvPicPr>
          <p:cNvPr id="4" name="Рисунок 3"/>
          <p:cNvPicPr>
            <a:picLocks noChangeAspect="1"/>
          </p:cNvPicPr>
          <p:nvPr/>
        </p:nvPicPr>
        <p:blipFill>
          <a:blip r:embed="rId2"/>
          <a:stretch>
            <a:fillRect/>
          </a:stretch>
        </p:blipFill>
        <p:spPr>
          <a:xfrm>
            <a:off x="10461987" y="414738"/>
            <a:ext cx="1274174" cy="920576"/>
          </a:xfrm>
          <a:prstGeom prst="rect">
            <a:avLst/>
          </a:prstGeom>
        </p:spPr>
      </p:pic>
      <p:pic>
        <p:nvPicPr>
          <p:cNvPr id="5" name="Рисунок 4"/>
          <p:cNvPicPr>
            <a:picLocks noChangeAspect="1"/>
          </p:cNvPicPr>
          <p:nvPr/>
        </p:nvPicPr>
        <p:blipFill>
          <a:blip r:embed="rId3"/>
          <a:stretch>
            <a:fillRect/>
          </a:stretch>
        </p:blipFill>
        <p:spPr>
          <a:xfrm>
            <a:off x="7743588" y="3898321"/>
            <a:ext cx="1694835" cy="1621677"/>
          </a:xfrm>
          <a:prstGeom prst="rect">
            <a:avLst/>
          </a:prstGeom>
        </p:spPr>
      </p:pic>
    </p:spTree>
    <p:extLst>
      <p:ext uri="{BB962C8B-B14F-4D97-AF65-F5344CB8AC3E}">
        <p14:creationId xmlns:p14="http://schemas.microsoft.com/office/powerpoint/2010/main" val="11581973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677334" y="274320"/>
            <a:ext cx="8596668" cy="335280"/>
          </a:xfrm>
        </p:spPr>
        <p:txBody>
          <a:bodyPr>
            <a:normAutofit fontScale="90000"/>
          </a:bodyPr>
          <a:lstStyle/>
          <a:p>
            <a:endParaRPr lang="ru-RU" dirty="0"/>
          </a:p>
        </p:txBody>
      </p:sp>
      <p:sp>
        <p:nvSpPr>
          <p:cNvPr id="3" name="Объект 2"/>
          <p:cNvSpPr>
            <a:spLocks noGrp="1"/>
          </p:cNvSpPr>
          <p:nvPr>
            <p:ph idx="1"/>
          </p:nvPr>
        </p:nvSpPr>
        <p:spPr>
          <a:xfrm>
            <a:off x="677334" y="836023"/>
            <a:ext cx="5240140" cy="5421086"/>
          </a:xfrm>
        </p:spPr>
        <p:txBody>
          <a:bodyPr/>
          <a:lstStyle/>
          <a:p>
            <a:r>
              <a:rPr lang="ru-RU" dirty="0"/>
              <a:t>Использование современных образовательных инновационных технологий является обязательным условием обучения современного школьника, его интеллектуального, творческого, нравственного развития.</a:t>
            </a:r>
          </a:p>
          <a:p>
            <a:r>
              <a:rPr lang="ru-RU" dirty="0"/>
              <a:t>Инновации (англ. </a:t>
            </a:r>
            <a:r>
              <a:rPr lang="ru-RU" dirty="0" err="1"/>
              <a:t>Innovation</a:t>
            </a:r>
            <a:r>
              <a:rPr lang="ru-RU" dirty="0"/>
              <a:t> - нововведение) - внедрение новых форм, способов и умений в сфере обучения, образования и науки</a:t>
            </a:r>
          </a:p>
          <a:p>
            <a:r>
              <a:rPr lang="ru-RU" dirty="0"/>
              <a:t>Целью инновационной деятельности является качественное изменение личности </a:t>
            </a:r>
            <a:r>
              <a:rPr lang="ru-RU" dirty="0" smtClean="0"/>
              <a:t>обучающегося </a:t>
            </a:r>
            <a:r>
              <a:rPr lang="ru-RU" dirty="0"/>
              <a:t>по сравнению с традиционной системой. </a:t>
            </a:r>
            <a:endParaRPr lang="ru-RU" dirty="0" smtClean="0"/>
          </a:p>
          <a:p>
            <a:endParaRPr lang="ru-RU" dirty="0"/>
          </a:p>
          <a:p>
            <a:endParaRPr lang="ru-RU" dirty="0"/>
          </a:p>
        </p:txBody>
      </p:sp>
      <p:pic>
        <p:nvPicPr>
          <p:cNvPr id="9" name="Рисунок 8"/>
          <p:cNvPicPr>
            <a:picLocks noChangeAspect="1"/>
          </p:cNvPicPr>
          <p:nvPr/>
        </p:nvPicPr>
        <p:blipFill>
          <a:blip r:embed="rId2"/>
          <a:stretch>
            <a:fillRect/>
          </a:stretch>
        </p:blipFill>
        <p:spPr>
          <a:xfrm>
            <a:off x="180945" y="5236323"/>
            <a:ext cx="1694835" cy="1621677"/>
          </a:xfrm>
          <a:prstGeom prst="rect">
            <a:avLst/>
          </a:prstGeom>
        </p:spPr>
      </p:pic>
      <p:pic>
        <p:nvPicPr>
          <p:cNvPr id="10" name="Рисунок 9"/>
          <p:cNvPicPr>
            <a:picLocks noChangeAspect="1"/>
          </p:cNvPicPr>
          <p:nvPr/>
        </p:nvPicPr>
        <p:blipFill>
          <a:blip r:embed="rId3"/>
          <a:stretch>
            <a:fillRect/>
          </a:stretch>
        </p:blipFill>
        <p:spPr>
          <a:xfrm>
            <a:off x="6152604" y="1330751"/>
            <a:ext cx="6081487" cy="44822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310370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677330" y="1018903"/>
            <a:ext cx="9106749" cy="770708"/>
          </a:xfrm>
        </p:spPr>
        <p:txBody>
          <a:bodyPr>
            <a:normAutofit/>
          </a:bodyPr>
          <a:lstStyle/>
          <a:p>
            <a:endParaRPr lang="ru-RU" dirty="0"/>
          </a:p>
        </p:txBody>
      </p:sp>
      <p:sp>
        <p:nvSpPr>
          <p:cNvPr id="3" name="Объект 2"/>
          <p:cNvSpPr>
            <a:spLocks noGrp="1"/>
          </p:cNvSpPr>
          <p:nvPr>
            <p:ph idx="1"/>
          </p:nvPr>
        </p:nvSpPr>
        <p:spPr>
          <a:xfrm>
            <a:off x="677333" y="248194"/>
            <a:ext cx="10217089" cy="5793168"/>
          </a:xfrm>
        </p:spPr>
        <p:txBody>
          <a:bodyPr>
            <a:normAutofit lnSpcReduction="10000"/>
          </a:bodyPr>
          <a:lstStyle/>
          <a:p>
            <a:r>
              <a:rPr lang="ru-RU" dirty="0"/>
              <a:t>Символом нашей эпохи становится слово – ИНТЕРЕСНО. Конечно, очень трудно с этим соперничать, но делать это можно и нужно!!!</a:t>
            </a:r>
          </a:p>
          <a:p>
            <a:r>
              <a:rPr lang="ru-RU" dirty="0"/>
              <a:t>В условиях реализации ФГОС ООО к современному образованию сегодня предъявляются новые требования, связанные с умением выпускников  школы ориентироваться в потоке информации, творчески решать возникающие проблемы, применять на практике полученные знания, умения и навыки. </a:t>
            </a:r>
          </a:p>
          <a:p>
            <a:r>
              <a:rPr lang="ru-RU" dirty="0"/>
              <a:t>Задача учителя: научить обучающихся творчески мыслить, то есть вооружить таким важным умением, как умение учиться. Концепция обновления содержания образования, ставит перед нами задачу формирования творческого личности обучающихся.</a:t>
            </a:r>
          </a:p>
          <a:p>
            <a:r>
              <a:rPr lang="ru-RU" dirty="0"/>
              <a:t>Структура и содержание программы по биологии претерпели особенные изменения, в связи с переходом на ФГОС ООО. </a:t>
            </a:r>
            <a:endParaRPr lang="ru-RU" dirty="0" smtClean="0"/>
          </a:p>
          <a:p>
            <a:r>
              <a:rPr lang="ru-RU" dirty="0"/>
              <a:t>На уроках и во внеурочное  время создаю условия для сознательного, активного участия обучающихся в творческой деятельности, приносящей радость преодоления, радость открытия, достижения поставленной цели.</a:t>
            </a:r>
          </a:p>
          <a:p>
            <a:r>
              <a:rPr lang="ru-RU" dirty="0"/>
              <a:t>Чтобы каждый обучающийся на уроке смог продемонстрировать свои способности, принять участие в обсуждении материала, ответить на вопросы, уделяю внимание активным методам обучения, а выбор этого метода зависит от цели занятия, уровня знаний учеников, от внешних условий, творчества учителя. </a:t>
            </a:r>
          </a:p>
          <a:p>
            <a:r>
              <a:rPr lang="ru-RU" dirty="0"/>
              <a:t>В своей практике применяю такие активные методы, как:</a:t>
            </a:r>
          </a:p>
          <a:p>
            <a:endParaRPr lang="ru-RU" dirty="0" smtClean="0"/>
          </a:p>
          <a:p>
            <a:endParaRPr lang="ru-RU" dirty="0"/>
          </a:p>
          <a:p>
            <a:endParaRPr lang="ru-RU" dirty="0"/>
          </a:p>
        </p:txBody>
      </p:sp>
      <p:pic>
        <p:nvPicPr>
          <p:cNvPr id="4" name="Рисунок 3"/>
          <p:cNvPicPr>
            <a:picLocks noChangeAspect="1"/>
          </p:cNvPicPr>
          <p:nvPr/>
        </p:nvPicPr>
        <p:blipFill>
          <a:blip r:embed="rId2"/>
          <a:stretch>
            <a:fillRect/>
          </a:stretch>
        </p:blipFill>
        <p:spPr>
          <a:xfrm>
            <a:off x="0" y="5190394"/>
            <a:ext cx="1694835" cy="1621677"/>
          </a:xfrm>
          <a:prstGeom prst="rect">
            <a:avLst/>
          </a:prstGeom>
        </p:spPr>
      </p:pic>
    </p:spTree>
    <p:extLst>
      <p:ext uri="{BB962C8B-B14F-4D97-AF65-F5344CB8AC3E}">
        <p14:creationId xmlns:p14="http://schemas.microsoft.com/office/powerpoint/2010/main" val="3983692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3327" y="209006"/>
            <a:ext cx="11260182" cy="2560320"/>
          </a:xfrm>
        </p:spPr>
        <p:txBody>
          <a:bodyPr>
            <a:normAutofit fontScale="90000"/>
          </a:bodyPr>
          <a:lstStyle/>
          <a:p>
            <a:pPr algn="ctr"/>
            <a:r>
              <a:rPr lang="ru-RU" sz="2400" dirty="0"/>
              <a:t>Цифровой образовательный ресурс (ЦОР) – совокупность  данных в </a:t>
            </a:r>
            <a:r>
              <a:rPr lang="ru-RU" sz="2400" dirty="0" smtClean="0"/>
              <a:t>цифровом </a:t>
            </a:r>
            <a:r>
              <a:rPr lang="ru-RU" sz="2400" dirty="0"/>
              <a:t>виде, применяемая для использования в  учебном процессе.</a:t>
            </a:r>
            <a:br>
              <a:rPr lang="ru-RU" sz="2400" dirty="0"/>
            </a:br>
            <a:r>
              <a:rPr lang="ru-RU" sz="2000" b="1" dirty="0">
                <a:solidFill>
                  <a:schemeClr val="tx1">
                    <a:lumMod val="75000"/>
                    <a:lumOff val="25000"/>
                  </a:schemeClr>
                </a:solidFill>
                <a:latin typeface="+mn-lt"/>
                <a:ea typeface="+mn-ea"/>
                <a:cs typeface="+mn-cs"/>
              </a:rPr>
              <a:t>Урок биологии в школе всегда отличался наглядностью, и трудно «на пальцах» научить пониманию внешних и внутренних процессов, происходящих в живых организмах. Использование цифровых образовательных ресурсов решило данную проблему.</a:t>
            </a:r>
            <a:br>
              <a:rPr lang="ru-RU" sz="2000" b="1" dirty="0">
                <a:solidFill>
                  <a:schemeClr val="tx1">
                    <a:lumMod val="75000"/>
                    <a:lumOff val="25000"/>
                  </a:schemeClr>
                </a:solidFill>
                <a:latin typeface="+mn-lt"/>
                <a:ea typeface="+mn-ea"/>
                <a:cs typeface="+mn-cs"/>
              </a:rPr>
            </a:br>
            <a:r>
              <a:rPr lang="ru-RU" sz="2000" b="1" dirty="0">
                <a:solidFill>
                  <a:schemeClr val="tx1">
                    <a:lumMod val="75000"/>
                    <a:lumOff val="25000"/>
                  </a:schemeClr>
                </a:solidFill>
                <a:latin typeface="+mn-lt"/>
                <a:ea typeface="+mn-ea"/>
                <a:cs typeface="+mn-cs"/>
              </a:rPr>
              <a:t>На своих уроках я использую представленные в цифровой форме фотографии, видеофрагменты, объекты виртуальной реальности и интерактивного моделирования, звукозаписи,  текстовые </a:t>
            </a:r>
            <a:r>
              <a:rPr lang="ru-RU" sz="2000" b="1" dirty="0" smtClean="0">
                <a:solidFill>
                  <a:schemeClr val="tx1">
                    <a:lumMod val="75000"/>
                    <a:lumOff val="25000"/>
                  </a:schemeClr>
                </a:solidFill>
                <a:latin typeface="+mn-lt"/>
                <a:ea typeface="+mn-ea"/>
                <a:cs typeface="+mn-cs"/>
              </a:rPr>
              <a:t>документы</a:t>
            </a:r>
            <a:r>
              <a:rPr lang="ru-RU" sz="2000" b="1" dirty="0">
                <a:solidFill>
                  <a:schemeClr val="tx1">
                    <a:lumMod val="75000"/>
                    <a:lumOff val="25000"/>
                  </a:schemeClr>
                </a:solidFill>
                <a:latin typeface="+mn-lt"/>
                <a:ea typeface="+mn-ea"/>
                <a:cs typeface="+mn-cs"/>
              </a:rPr>
              <a:t>.</a:t>
            </a:r>
            <a:r>
              <a:rPr lang="ru-RU" sz="2400" dirty="0"/>
              <a:t/>
            </a:r>
            <a:br>
              <a:rPr lang="ru-RU" sz="2400" dirty="0"/>
            </a:br>
            <a:endParaRPr lang="ru-RU" sz="2400" dirty="0"/>
          </a:p>
        </p:txBody>
      </p:sp>
      <p:pic>
        <p:nvPicPr>
          <p:cNvPr id="5" name="Объект 4"/>
          <p:cNvPicPr>
            <a:picLocks noGrp="1" noChangeAspect="1"/>
          </p:cNvPicPr>
          <p:nvPr>
            <p:ph idx="1"/>
          </p:nvPr>
        </p:nvPicPr>
        <p:blipFill>
          <a:blip r:embed="rId2"/>
          <a:stretch>
            <a:fillRect/>
          </a:stretch>
        </p:blipFill>
        <p:spPr>
          <a:xfrm>
            <a:off x="269855" y="2769326"/>
            <a:ext cx="4210706" cy="39128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style>
          <a:lnRef idx="2">
            <a:schemeClr val="accent2"/>
          </a:lnRef>
          <a:fillRef idx="1">
            <a:schemeClr val="lt1"/>
          </a:fillRef>
          <a:effectRef idx="0">
            <a:schemeClr val="accent2"/>
          </a:effectRef>
          <a:fontRef idx="minor">
            <a:schemeClr val="dk1"/>
          </a:fontRef>
        </p:style>
      </p:pic>
      <p:pic>
        <p:nvPicPr>
          <p:cNvPr id="4" name="Рисунок 3"/>
          <p:cNvPicPr>
            <a:picLocks noChangeAspect="1"/>
          </p:cNvPicPr>
          <p:nvPr/>
        </p:nvPicPr>
        <p:blipFill>
          <a:blip r:embed="rId3"/>
          <a:stretch>
            <a:fillRect/>
          </a:stretch>
        </p:blipFill>
        <p:spPr>
          <a:xfrm>
            <a:off x="8336828" y="2984288"/>
            <a:ext cx="3672292" cy="36979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4"/>
          <a:stretch>
            <a:fillRect/>
          </a:stretch>
        </p:blipFill>
        <p:spPr>
          <a:xfrm>
            <a:off x="4258492" y="2984288"/>
            <a:ext cx="5578323" cy="6163590"/>
          </a:xfrm>
          <a:prstGeom prst="rect">
            <a:avLst/>
          </a:prstGeom>
        </p:spPr>
      </p:pic>
    </p:spTree>
    <p:extLst>
      <p:ext uri="{BB962C8B-B14F-4D97-AF65-F5344CB8AC3E}">
        <p14:creationId xmlns:p14="http://schemas.microsoft.com/office/powerpoint/2010/main" val="958295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Цифровые фотографии </a:t>
            </a:r>
            <a:r>
              <a:rPr lang="ru-RU" dirty="0" smtClean="0"/>
              <a:t>и электронные тетради, тесты.</a:t>
            </a:r>
            <a:r>
              <a:rPr lang="ru-RU" dirty="0"/>
              <a:t/>
            </a:r>
            <a:br>
              <a:rPr lang="ru-RU" dirty="0"/>
            </a:br>
            <a:r>
              <a:rPr lang="ru-RU" dirty="0"/>
              <a:t> </a:t>
            </a:r>
          </a:p>
        </p:txBody>
      </p:sp>
      <p:pic>
        <p:nvPicPr>
          <p:cNvPr id="4" name="Объект 3"/>
          <p:cNvPicPr>
            <a:picLocks noGrp="1" noChangeAspect="1"/>
          </p:cNvPicPr>
          <p:nvPr>
            <p:ph idx="1"/>
          </p:nvPr>
        </p:nvPicPr>
        <p:blipFill>
          <a:blip r:embed="rId2"/>
          <a:stretch>
            <a:fillRect/>
          </a:stretch>
        </p:blipFill>
        <p:spPr>
          <a:xfrm>
            <a:off x="5536716" y="1233721"/>
            <a:ext cx="6476872" cy="29461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a:stretch>
            <a:fillRect/>
          </a:stretch>
        </p:blipFill>
        <p:spPr>
          <a:xfrm>
            <a:off x="677334" y="1685108"/>
            <a:ext cx="2893270" cy="16256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Прямоугольник 6"/>
          <p:cNvSpPr/>
          <p:nvPr/>
        </p:nvSpPr>
        <p:spPr>
          <a:xfrm>
            <a:off x="326572" y="3290947"/>
            <a:ext cx="4859382" cy="646331"/>
          </a:xfrm>
          <a:prstGeom prst="rect">
            <a:avLst/>
          </a:prstGeom>
          <a:noFill/>
        </p:spPr>
        <p:txBody>
          <a:bodyPr wrap="square" lIns="91440" tIns="45720" rIns="91440" bIns="45720">
            <a:spAutoFit/>
          </a:bodyPr>
          <a:lstStyle/>
          <a:p>
            <a:pPr algn="ctr"/>
            <a:r>
              <a:rPr lang="ru-RU" b="1" dirty="0"/>
              <a:t>Растительная клетка под </a:t>
            </a:r>
            <a:r>
              <a:rPr lang="ru-RU" b="1" dirty="0" smtClean="0"/>
              <a:t>микроскопом</a:t>
            </a:r>
          </a:p>
          <a:p>
            <a:pPr algn="ctr"/>
            <a:r>
              <a:rPr lang="ru-RU" b="1" dirty="0" smtClean="0"/>
              <a:t>Фото обучающегося 5 А класса</a:t>
            </a:r>
            <a:endParaRPr lang="ru-RU" b="1" dirty="0"/>
          </a:p>
        </p:txBody>
      </p:sp>
      <p:pic>
        <p:nvPicPr>
          <p:cNvPr id="8" name="Рисунок 7"/>
          <p:cNvPicPr>
            <a:picLocks noChangeAspect="1"/>
          </p:cNvPicPr>
          <p:nvPr/>
        </p:nvPicPr>
        <p:blipFill>
          <a:blip r:embed="rId4"/>
          <a:stretch>
            <a:fillRect/>
          </a:stretch>
        </p:blipFill>
        <p:spPr>
          <a:xfrm>
            <a:off x="6558632" y="4435381"/>
            <a:ext cx="3994330" cy="2246811"/>
          </a:xfrm>
          <a:prstGeom prst="rect">
            <a:avLst/>
          </a:prstGeom>
          <a:ln>
            <a:noFill/>
          </a:ln>
          <a:effectLst>
            <a:softEdge rad="112500"/>
          </a:effectLst>
        </p:spPr>
      </p:pic>
      <p:pic>
        <p:nvPicPr>
          <p:cNvPr id="9" name="Рисунок 8"/>
          <p:cNvPicPr>
            <a:picLocks noChangeAspect="1"/>
          </p:cNvPicPr>
          <p:nvPr/>
        </p:nvPicPr>
        <p:blipFill>
          <a:blip r:embed="rId5"/>
          <a:stretch>
            <a:fillRect/>
          </a:stretch>
        </p:blipFill>
        <p:spPr>
          <a:xfrm>
            <a:off x="964078" y="4121401"/>
            <a:ext cx="4572638" cy="2572109"/>
          </a:xfrm>
          <a:prstGeom prst="rect">
            <a:avLst/>
          </a:prstGeom>
          <a:ln>
            <a:noFill/>
          </a:ln>
          <a:effectLst>
            <a:softEdge rad="112500"/>
          </a:effectLst>
        </p:spPr>
      </p:pic>
    </p:spTree>
    <p:extLst>
      <p:ext uri="{BB962C8B-B14F-4D97-AF65-F5344CB8AC3E}">
        <p14:creationId xmlns:p14="http://schemas.microsoft.com/office/powerpoint/2010/main" val="2577465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 y="143691"/>
            <a:ext cx="11521440" cy="2573384"/>
          </a:xfrm>
        </p:spPr>
        <p:txBody>
          <a:bodyPr>
            <a:normAutofit fontScale="90000"/>
          </a:bodyPr>
          <a:lstStyle/>
          <a:p>
            <a:pPr algn="ctr"/>
            <a:r>
              <a:rPr lang="ru-RU" dirty="0"/>
              <a:t>Использование цифровых образовательных ресурсов  на уроках </a:t>
            </a:r>
            <a:r>
              <a:rPr lang="ru-RU" dirty="0" smtClean="0"/>
              <a:t>биологии.</a:t>
            </a:r>
            <a:br>
              <a:rPr lang="ru-RU" dirty="0" smtClean="0"/>
            </a:br>
            <a:r>
              <a:rPr lang="ru-RU" dirty="0" smtClean="0"/>
              <a:t>Единая </a:t>
            </a:r>
            <a:r>
              <a:rPr lang="ru-RU" dirty="0"/>
              <a:t>коллекция	цифровых образовательных </a:t>
            </a:r>
            <a:r>
              <a:rPr lang="ru-RU" dirty="0" smtClean="0"/>
              <a:t>ресурсов.</a:t>
            </a:r>
            <a:br>
              <a:rPr lang="ru-RU" dirty="0" smtClean="0"/>
            </a:br>
            <a:r>
              <a:rPr lang="ru-RU" sz="2000" dirty="0" smtClean="0">
                <a:solidFill>
                  <a:schemeClr val="tx1"/>
                </a:solidFill>
              </a:rPr>
              <a:t>Применение </a:t>
            </a:r>
            <a:r>
              <a:rPr lang="ru-RU" sz="2000" dirty="0">
                <a:solidFill>
                  <a:schemeClr val="tx1"/>
                </a:solidFill>
              </a:rPr>
              <a:t>цифровых образовательных ресурсов и технологий оправдано, так как позволяет активизировать деятельность учащихся, дает возможность повысить качество образования, повысить профессиональный уровень педагога, разнообразить формы общения всех участников образовательного процесса. Поэтому необходимо создать</a:t>
            </a:r>
            <a:br>
              <a:rPr lang="ru-RU" sz="2000" dirty="0">
                <a:solidFill>
                  <a:schemeClr val="tx1"/>
                </a:solidFill>
              </a:rPr>
            </a:br>
            <a:r>
              <a:rPr lang="ru-RU" sz="2000" dirty="0">
                <a:solidFill>
                  <a:schemeClr val="tx1"/>
                </a:solidFill>
              </a:rPr>
              <a:t>условия для творческой и исследовательской деятельности учащихся с различным уровнем развития.</a:t>
            </a:r>
            <a:br>
              <a:rPr lang="ru-RU" sz="2000" dirty="0">
                <a:solidFill>
                  <a:schemeClr val="tx1"/>
                </a:solidFill>
              </a:rPr>
            </a:br>
            <a:endParaRPr lang="ru-RU" sz="2000" dirty="0">
              <a:solidFill>
                <a:schemeClr val="tx1"/>
              </a:solidFill>
            </a:endParaRPr>
          </a:p>
        </p:txBody>
      </p:sp>
      <p:pic>
        <p:nvPicPr>
          <p:cNvPr id="4" name="Объект 3"/>
          <p:cNvPicPr>
            <a:picLocks noGrp="1" noChangeAspect="1"/>
          </p:cNvPicPr>
          <p:nvPr>
            <p:ph idx="1"/>
          </p:nvPr>
        </p:nvPicPr>
        <p:blipFill>
          <a:blip r:embed="rId2"/>
          <a:stretch>
            <a:fillRect/>
          </a:stretch>
        </p:blipFill>
        <p:spPr>
          <a:xfrm>
            <a:off x="581879" y="3183699"/>
            <a:ext cx="4695515" cy="33999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p:cNvPicPr>
            <a:picLocks noChangeAspect="1"/>
          </p:cNvPicPr>
          <p:nvPr/>
        </p:nvPicPr>
        <p:blipFill>
          <a:blip r:embed="rId3"/>
          <a:stretch>
            <a:fillRect/>
          </a:stretch>
        </p:blipFill>
        <p:spPr>
          <a:xfrm>
            <a:off x="6497532" y="3092260"/>
            <a:ext cx="5113104" cy="35828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31594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 y="169817"/>
            <a:ext cx="11403874" cy="1760583"/>
          </a:xfrm>
        </p:spPr>
        <p:txBody>
          <a:bodyPr>
            <a:normAutofit fontScale="90000"/>
          </a:bodyPr>
          <a:lstStyle/>
          <a:p>
            <a:pPr algn="ctr"/>
            <a:r>
              <a:rPr lang="ru-RU" dirty="0"/>
              <a:t>Использование цифровых образовательных ресурсов  на уроках биологии.</a:t>
            </a:r>
            <a:br>
              <a:rPr lang="ru-RU" dirty="0"/>
            </a:br>
            <a:r>
              <a:rPr lang="ru-RU" dirty="0"/>
              <a:t>Единая коллекция	цифровых образовательных ресурсов</a:t>
            </a:r>
          </a:p>
        </p:txBody>
      </p:sp>
      <p:sp>
        <p:nvSpPr>
          <p:cNvPr id="3" name="Объект 2"/>
          <p:cNvSpPr>
            <a:spLocks noGrp="1"/>
          </p:cNvSpPr>
          <p:nvPr>
            <p:ph idx="1"/>
          </p:nvPr>
        </p:nvSpPr>
        <p:spPr>
          <a:xfrm>
            <a:off x="677333" y="2160589"/>
            <a:ext cx="5305455" cy="4201022"/>
          </a:xfrm>
        </p:spPr>
        <p:txBody>
          <a:bodyPr/>
          <a:lstStyle/>
          <a:p>
            <a:r>
              <a:rPr lang="ru-RU" dirty="0"/>
              <a:t>А разве можно обойтись сейчас на уроке без презентации? Помимо готовых электронных ресурсов на этапе объяснения нового материала использую мультимедийные презентации, которые подготовлены мною самостоятельно или взяты из коллекции других учителей биологии. Данная форма позволяет представить учебный материал ярко, дополнить его интересной информацией. В этом случае обучающиеся воспринимают материал лучше, глубже. </a:t>
            </a:r>
          </a:p>
        </p:txBody>
      </p:sp>
      <p:pic>
        <p:nvPicPr>
          <p:cNvPr id="4" name="Рисунок 3"/>
          <p:cNvPicPr>
            <a:picLocks noChangeAspect="1"/>
          </p:cNvPicPr>
          <p:nvPr/>
        </p:nvPicPr>
        <p:blipFill>
          <a:blip r:embed="rId2"/>
          <a:stretch>
            <a:fillRect/>
          </a:stretch>
        </p:blipFill>
        <p:spPr>
          <a:xfrm>
            <a:off x="6204857" y="2160589"/>
            <a:ext cx="5003074" cy="6858000"/>
          </a:xfrm>
          <a:prstGeom prst="rect">
            <a:avLst/>
          </a:prstGeom>
        </p:spPr>
      </p:pic>
    </p:spTree>
    <p:extLst>
      <p:ext uri="{BB962C8B-B14F-4D97-AF65-F5344CB8AC3E}">
        <p14:creationId xmlns:p14="http://schemas.microsoft.com/office/powerpoint/2010/main" val="2676024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0"/>
            <a:ext cx="11469188" cy="1930400"/>
          </a:xfrm>
        </p:spPr>
        <p:txBody>
          <a:bodyPr>
            <a:normAutofit fontScale="90000"/>
          </a:bodyPr>
          <a:lstStyle/>
          <a:p>
            <a:r>
              <a:rPr lang="ru-RU" dirty="0" smtClean="0"/>
              <a:t>               Интернет </a:t>
            </a:r>
            <a:r>
              <a:rPr lang="ru-RU" dirty="0"/>
              <a:t>платформы</a:t>
            </a:r>
            <a:br>
              <a:rPr lang="ru-RU" dirty="0"/>
            </a:br>
            <a:r>
              <a:rPr lang="ru-RU" sz="2000" dirty="0">
                <a:solidFill>
                  <a:schemeClr val="tx1"/>
                </a:solidFill>
              </a:rPr>
              <a:t>Многие интернет-технологии позволяют провести урок в режиме </a:t>
            </a:r>
            <a:r>
              <a:rPr lang="ru-RU" sz="2000" dirty="0" err="1">
                <a:solidFill>
                  <a:schemeClr val="tx1"/>
                </a:solidFill>
              </a:rPr>
              <a:t>online</a:t>
            </a:r>
            <a:r>
              <a:rPr lang="ru-RU" sz="2000" dirty="0">
                <a:solidFill>
                  <a:schemeClr val="tx1"/>
                </a:solidFill>
              </a:rPr>
              <a:t>. Дистанционное общение с обучающимися я осуществляю </a:t>
            </a:r>
            <a:r>
              <a:rPr lang="ru-RU" sz="2000" dirty="0" smtClean="0">
                <a:solidFill>
                  <a:schemeClr val="tx1"/>
                </a:solidFill>
              </a:rPr>
              <a:t>через СФЕРУМ .При </a:t>
            </a:r>
            <a:r>
              <a:rPr lang="ru-RU" sz="2000" dirty="0">
                <a:solidFill>
                  <a:schemeClr val="tx1"/>
                </a:solidFill>
              </a:rPr>
              <a:t>подготовке и проведении уроков мною использовались материалы с разных образовательных платформ </a:t>
            </a:r>
            <a:r>
              <a:rPr lang="ru-RU" sz="2000" dirty="0" smtClean="0">
                <a:solidFill>
                  <a:schemeClr val="tx1"/>
                </a:solidFill>
              </a:rPr>
              <a:t>: Учи-</a:t>
            </a:r>
            <a:r>
              <a:rPr lang="ru-RU" sz="2000" dirty="0" err="1" smtClean="0">
                <a:solidFill>
                  <a:schemeClr val="tx1"/>
                </a:solidFill>
              </a:rPr>
              <a:t>ру</a:t>
            </a:r>
            <a:r>
              <a:rPr lang="ru-RU" sz="2000" dirty="0">
                <a:solidFill>
                  <a:schemeClr val="tx1"/>
                </a:solidFill>
              </a:rPr>
              <a:t>, </a:t>
            </a:r>
            <a:r>
              <a:rPr lang="ru-RU" sz="2000" dirty="0" smtClean="0">
                <a:solidFill>
                  <a:schemeClr val="tx1"/>
                </a:solidFill>
              </a:rPr>
              <a:t>Я-класс, Моя Школа в </a:t>
            </a:r>
            <a:r>
              <a:rPr lang="ru-RU" sz="2000" dirty="0">
                <a:solidFill>
                  <a:schemeClr val="tx1"/>
                </a:solidFill>
              </a:rPr>
              <a:t>зависимости от тематики и возрастных особенностей </a:t>
            </a:r>
            <a:r>
              <a:rPr lang="ru-RU" sz="2000" dirty="0" smtClean="0">
                <a:solidFill>
                  <a:schemeClr val="tx1"/>
                </a:solidFill>
              </a:rPr>
              <a:t>обучающихся.</a:t>
            </a:r>
            <a:r>
              <a:rPr lang="ru-RU" dirty="0"/>
              <a:t/>
            </a:r>
            <a:br>
              <a:rPr lang="ru-RU" dirty="0"/>
            </a:br>
            <a:r>
              <a:rPr lang="ru-RU" sz="2000" dirty="0">
                <a:solidFill>
                  <a:schemeClr val="tx1"/>
                </a:solidFill>
              </a:rPr>
              <a:t>Например, </a:t>
            </a:r>
            <a:r>
              <a:rPr lang="ru-RU" sz="2000" dirty="0" err="1">
                <a:solidFill>
                  <a:schemeClr val="tx1"/>
                </a:solidFill>
              </a:rPr>
              <a:t>видеоурок</a:t>
            </a:r>
            <a:r>
              <a:rPr lang="ru-RU" sz="2000" dirty="0">
                <a:solidFill>
                  <a:schemeClr val="tx1"/>
                </a:solidFill>
              </a:rPr>
              <a:t> или презентация - с одной платформы, а тест или тренажеры - с другой. </a:t>
            </a:r>
            <a:r>
              <a:rPr lang="ru-RU" sz="2000" dirty="0" smtClean="0">
                <a:solidFill>
                  <a:schemeClr val="tx1"/>
                </a:solidFill>
              </a:rPr>
              <a:t/>
            </a:r>
            <a:br>
              <a:rPr lang="ru-RU" sz="2000" dirty="0" smtClean="0">
                <a:solidFill>
                  <a:schemeClr val="tx1"/>
                </a:solidFill>
              </a:rPr>
            </a:br>
            <a:endParaRPr lang="ru-RU" sz="2000" dirty="0">
              <a:solidFill>
                <a:schemeClr val="tx1"/>
              </a:solidFill>
            </a:endParaRPr>
          </a:p>
        </p:txBody>
      </p:sp>
      <p:pic>
        <p:nvPicPr>
          <p:cNvPr id="4" name="Объект 3"/>
          <p:cNvPicPr>
            <a:picLocks noGrp="1" noChangeAspect="1"/>
          </p:cNvPicPr>
          <p:nvPr>
            <p:ph idx="1"/>
          </p:nvPr>
        </p:nvPicPr>
        <p:blipFill>
          <a:blip r:embed="rId2"/>
          <a:stretch>
            <a:fillRect/>
          </a:stretch>
        </p:blipFill>
        <p:spPr>
          <a:xfrm>
            <a:off x="344643" y="2020513"/>
            <a:ext cx="4499238" cy="2194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3"/>
          <a:stretch>
            <a:fillRect/>
          </a:stretch>
        </p:blipFill>
        <p:spPr>
          <a:xfrm>
            <a:off x="344643" y="4305376"/>
            <a:ext cx="4547173" cy="2046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4"/>
          <a:stretch>
            <a:fillRect/>
          </a:stretch>
        </p:blipFill>
        <p:spPr>
          <a:xfrm>
            <a:off x="5019841" y="4519287"/>
            <a:ext cx="6527726" cy="22555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p:cNvPicPr>
            <a:picLocks noChangeAspect="1"/>
          </p:cNvPicPr>
          <p:nvPr/>
        </p:nvPicPr>
        <p:blipFill>
          <a:blip r:embed="rId5"/>
          <a:stretch>
            <a:fillRect/>
          </a:stretch>
        </p:blipFill>
        <p:spPr>
          <a:xfrm>
            <a:off x="5070611" y="1930400"/>
            <a:ext cx="5870394" cy="25888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48867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0"/>
            <a:ext cx="11293080" cy="875211"/>
          </a:xfrm>
        </p:spPr>
        <p:txBody>
          <a:bodyPr>
            <a:normAutofit fontScale="90000"/>
          </a:bodyPr>
          <a:lstStyle/>
          <a:p>
            <a:pPr algn="ctr"/>
            <a:r>
              <a:rPr lang="ru-RU" dirty="0"/>
              <a:t>Интерактивные технологии</a:t>
            </a:r>
            <a:br>
              <a:rPr lang="ru-RU" dirty="0"/>
            </a:br>
            <a:r>
              <a:rPr lang="ru-RU" dirty="0"/>
              <a:t> </a:t>
            </a:r>
            <a:r>
              <a:rPr lang="ru-RU" sz="2000" dirty="0">
                <a:solidFill>
                  <a:schemeClr val="tx1"/>
                </a:solidFill>
              </a:rPr>
              <a:t>Видеофильмы очень удобны на уроках биологии, так как позволяют сменить вид деятельности обучающихся, заставляя их поразмышлять и подумать над учебным </a:t>
            </a:r>
            <a:r>
              <a:rPr lang="ru-RU" sz="2000" dirty="0" smtClean="0">
                <a:solidFill>
                  <a:schemeClr val="tx1"/>
                </a:solidFill>
              </a:rPr>
              <a:t>материалом.</a:t>
            </a:r>
            <a:br>
              <a:rPr lang="ru-RU" sz="2000" dirty="0" smtClean="0">
                <a:solidFill>
                  <a:schemeClr val="tx1"/>
                </a:solidFill>
              </a:rPr>
            </a:br>
            <a:endParaRPr lang="ru-RU" sz="2000" dirty="0">
              <a:solidFill>
                <a:schemeClr val="tx1"/>
              </a:solidFill>
            </a:endParaRPr>
          </a:p>
        </p:txBody>
      </p:sp>
      <p:sp>
        <p:nvSpPr>
          <p:cNvPr id="3" name="Объект 2"/>
          <p:cNvSpPr>
            <a:spLocks noGrp="1"/>
          </p:cNvSpPr>
          <p:nvPr>
            <p:ph idx="1"/>
          </p:nvPr>
        </p:nvSpPr>
        <p:spPr>
          <a:xfrm>
            <a:off x="232445" y="1463040"/>
            <a:ext cx="6364298" cy="2442754"/>
          </a:xfrm>
        </p:spPr>
        <p:txBody>
          <a:bodyPr>
            <a:normAutofit fontScale="92500" lnSpcReduction="20000"/>
          </a:bodyPr>
          <a:lstStyle/>
          <a:p>
            <a:r>
              <a:rPr lang="ru-RU" dirty="0"/>
              <a:t>качественно новый тип урока</a:t>
            </a:r>
          </a:p>
          <a:p>
            <a:r>
              <a:rPr lang="ru-RU" dirty="0"/>
              <a:t>быстрота получения нужной информации;</a:t>
            </a:r>
          </a:p>
          <a:p>
            <a:r>
              <a:rPr lang="ru-RU" dirty="0" smtClean="0"/>
              <a:t> </a:t>
            </a:r>
            <a:r>
              <a:rPr lang="ru-RU" dirty="0"/>
              <a:t>большой спектр наглядных пособий;</a:t>
            </a:r>
          </a:p>
          <a:p>
            <a:r>
              <a:rPr lang="ru-RU" dirty="0"/>
              <a:t>интерес к предмету, качественная проверка знаний учащихся с помощью тренажеров; </a:t>
            </a:r>
            <a:endParaRPr lang="ru-RU" dirty="0" smtClean="0"/>
          </a:p>
          <a:p>
            <a:r>
              <a:rPr lang="ru-RU" dirty="0"/>
              <a:t>ускорение учебного процесса благодаря более тесному взаимодействию между учителем и </a:t>
            </a:r>
            <a:r>
              <a:rPr lang="ru-RU" dirty="0" smtClean="0"/>
              <a:t>обучающимися</a:t>
            </a:r>
            <a:r>
              <a:rPr lang="ru-RU" dirty="0"/>
              <a:t>, желание учащихся отвечать. </a:t>
            </a:r>
          </a:p>
        </p:txBody>
      </p:sp>
      <p:pic>
        <p:nvPicPr>
          <p:cNvPr id="4" name="Рисунок 3"/>
          <p:cNvPicPr>
            <a:picLocks noChangeAspect="1"/>
          </p:cNvPicPr>
          <p:nvPr/>
        </p:nvPicPr>
        <p:blipFill>
          <a:blip r:embed="rId2"/>
          <a:stretch>
            <a:fillRect/>
          </a:stretch>
        </p:blipFill>
        <p:spPr>
          <a:xfrm>
            <a:off x="-170084" y="4734345"/>
            <a:ext cx="1694835" cy="1621677"/>
          </a:xfrm>
          <a:prstGeom prst="rect">
            <a:avLst/>
          </a:prstGeom>
        </p:spPr>
      </p:pic>
      <p:pic>
        <p:nvPicPr>
          <p:cNvPr id="5" name="Рисунок 4"/>
          <p:cNvPicPr>
            <a:picLocks noChangeAspect="1"/>
          </p:cNvPicPr>
          <p:nvPr/>
        </p:nvPicPr>
        <p:blipFill>
          <a:blip r:embed="rId3"/>
          <a:stretch>
            <a:fillRect/>
          </a:stretch>
        </p:blipFill>
        <p:spPr>
          <a:xfrm>
            <a:off x="6936378" y="1361655"/>
            <a:ext cx="5116769" cy="38375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4"/>
          <a:stretch>
            <a:fillRect/>
          </a:stretch>
        </p:blipFill>
        <p:spPr>
          <a:xfrm>
            <a:off x="1395792" y="3663621"/>
            <a:ext cx="5540586" cy="30712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51848130"/>
      </p:ext>
    </p:extLst>
  </p:cSld>
  <p:clrMapOvr>
    <a:masterClrMapping/>
  </p:clrMapOvr>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275</TotalTime>
  <Words>648</Words>
  <Application>Microsoft Office PowerPoint</Application>
  <PresentationFormat>Широкоэкранный</PresentationFormat>
  <Paragraphs>43</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Trebuchet MS</vt:lpstr>
      <vt:lpstr>Wingdings 3</vt:lpstr>
      <vt:lpstr>Грань</vt:lpstr>
      <vt:lpstr>Инновационные приемы работы на уроках биологии и химии.</vt:lpstr>
      <vt:lpstr>Презентация PowerPoint</vt:lpstr>
      <vt:lpstr>Презентация PowerPoint</vt:lpstr>
      <vt:lpstr>Цифровой образовательный ресурс (ЦОР) – совокупность  данных в цифровом виде, применяемая для использования в  учебном процессе. Урок биологии в школе всегда отличался наглядностью, и трудно «на пальцах» научить пониманию внешних и внутренних процессов, происходящих в живых организмах. Использование цифровых образовательных ресурсов решило данную проблему. На своих уроках я использую представленные в цифровой форме фотографии, видеофрагменты, объекты виртуальной реальности и интерактивного моделирования, звукозаписи,  текстовые документы. </vt:lpstr>
      <vt:lpstr>Цифровые фотографии и электронные тетради, тесты.  </vt:lpstr>
      <vt:lpstr>Использование цифровых образовательных ресурсов  на уроках биологии. Единая коллекция цифровых образовательных ресурсов. Применение цифровых образовательных ресурсов и технологий оправдано, так как позволяет активизировать деятельность учащихся, дает возможность повысить качество образования, повысить профессиональный уровень педагога, разнообразить формы общения всех участников образовательного процесса. Поэтому необходимо создать условия для творческой и исследовательской деятельности учащихся с различным уровнем развития. </vt:lpstr>
      <vt:lpstr>Использование цифровых образовательных ресурсов  на уроках биологии. Единая коллекция цифровых образовательных ресурсов</vt:lpstr>
      <vt:lpstr>               Интернет платформы Многие интернет-технологии позволяют провести урок в режиме online. Дистанционное общение с обучающимися я осуществляю через СФЕРУМ .При подготовке и проведении уроков мною использовались материалы с разных образовательных платформ : Учи-ру, Я-класс, Моя Школа в зависимости от тематики и возрастных особенностей обучающихся. Например, видеоурок или презентация - с одной платформы, а тест или тренажеры - с другой.  </vt:lpstr>
      <vt:lpstr>Интерактивные технологии  Видеофильмы очень удобны на уроках биологии, так как позволяют сменить вид деятельности обучающихся, заставляя их поразмышлять и подумать над учебным материалом. </vt:lpstr>
      <vt:lpstr>Компьютерный лабораторный практикум </vt:lpstr>
      <vt:lpstr>Моделирование</vt:lpstr>
      <vt:lpstr>Создание моделей растительной и животной клетки 5 класс. Тип Простейшие.Тип Членистоногие 8 класс Царство Грибов 7 класс  </vt:lpstr>
      <vt:lpstr>Презентация PowerPoint</vt:lpstr>
      <vt:lpstr>Мини-проекты Форма организации учебного процесса, ориентированная на творческую самореализацию личности обучающегося, развитие его интеллектуальных и физических возможностей, волевых качеств и творческих способностей в процессе создания новых продуктов, обладающих объективной или субъективной новизной, имеющих практическую значимость.</vt:lpstr>
      <vt:lpstr>Таким образом, использование инновационного подхода в процессе обучения биологии повышает его эффективность, позволяет получить фундаментальные знания, формировать у учащихся креативность, умение работать в команде, проектное мышление и аналитические способности, коммуникативные компетенции, толерантность и способность к самообучению, что обеспечивает, в целом, успешность личностного развития учащихся</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Инновационные приемы работы на уроках биологии и химии.</dc:title>
  <dc:creator>User</dc:creator>
  <cp:lastModifiedBy>User</cp:lastModifiedBy>
  <cp:revision>21</cp:revision>
  <dcterms:created xsi:type="dcterms:W3CDTF">2024-12-08T10:53:30Z</dcterms:created>
  <dcterms:modified xsi:type="dcterms:W3CDTF">2024-12-08T15:29:27Z</dcterms:modified>
</cp:coreProperties>
</file>