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85" r:id="rId4"/>
    <p:sldId id="287" r:id="rId5"/>
    <p:sldId id="284" r:id="rId6"/>
    <p:sldId id="286" r:id="rId7"/>
    <p:sldId id="291" r:id="rId8"/>
    <p:sldId id="283" r:id="rId9"/>
    <p:sldId id="288" r:id="rId10"/>
    <p:sldId id="289" r:id="rId11"/>
    <p:sldId id="290" r:id="rId12"/>
    <p:sldId id="295" r:id="rId13"/>
    <p:sldId id="294" r:id="rId14"/>
    <p:sldId id="293" r:id="rId15"/>
    <p:sldId id="258" r:id="rId16"/>
    <p:sldId id="266" r:id="rId17"/>
    <p:sldId id="267" r:id="rId18"/>
    <p:sldId id="270" r:id="rId19"/>
    <p:sldId id="271" r:id="rId20"/>
    <p:sldId id="276" r:id="rId21"/>
    <p:sldId id="274" r:id="rId22"/>
    <p:sldId id="273" r:id="rId23"/>
    <p:sldId id="272" r:id="rId24"/>
    <p:sldId id="277" r:id="rId25"/>
    <p:sldId id="269" r:id="rId26"/>
    <p:sldId id="279" r:id="rId27"/>
    <p:sldId id="296" r:id="rId28"/>
    <p:sldId id="280" r:id="rId29"/>
    <p:sldId id="263" r:id="rId30"/>
    <p:sldId id="264" r:id="rId31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73" d="100"/>
          <a:sy n="73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3829A8-1247-4662-AA93-22B3DE304589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7252D-A061-4153-8888-D5C8715530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4938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7252D-A061-4153-8888-D5C87155308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8998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D92B-86DF-4440-8EAB-747367D07983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730-C3EA-4CD2-8944-2AFD57A40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D92B-86DF-4440-8EAB-747367D07983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730-C3EA-4CD2-8944-2AFD57A40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D92B-86DF-4440-8EAB-747367D07983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730-C3EA-4CD2-8944-2AFD57A40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D92B-86DF-4440-8EAB-747367D07983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730-C3EA-4CD2-8944-2AFD57A40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D92B-86DF-4440-8EAB-747367D07983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730-C3EA-4CD2-8944-2AFD57A40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D92B-86DF-4440-8EAB-747367D07983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730-C3EA-4CD2-8944-2AFD57A40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D92B-86DF-4440-8EAB-747367D07983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730-C3EA-4CD2-8944-2AFD57A40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D92B-86DF-4440-8EAB-747367D07983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730-C3EA-4CD2-8944-2AFD57A40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D92B-86DF-4440-8EAB-747367D07983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730-C3EA-4CD2-8944-2AFD57A40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D92B-86DF-4440-8EAB-747367D07983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730-C3EA-4CD2-8944-2AFD57A402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D92B-86DF-4440-8EAB-747367D07983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568F730-C3EA-4CD2-8944-2AFD57A402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EE0D92B-86DF-4440-8EAB-747367D07983}" type="datetimeFigureOut">
              <a:rPr lang="ru-RU" smtClean="0"/>
              <a:pPr/>
              <a:t>16.12.2025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68F730-C3EA-4CD2-8944-2AFD57A402A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>
                <a:solidFill>
                  <a:schemeClr val="bg1"/>
                </a:solidFill>
              </a:rPr>
              <a:t>Познавательно-творческий среднесрочный проект </a:t>
            </a:r>
            <a:br>
              <a:rPr lang="ru-RU" sz="3100" dirty="0">
                <a:solidFill>
                  <a:schemeClr val="bg1"/>
                </a:solidFill>
              </a:rPr>
            </a:br>
            <a:r>
              <a:rPr lang="ru-RU" sz="3100" dirty="0">
                <a:solidFill>
                  <a:schemeClr val="bg1"/>
                </a:solidFill>
              </a:rPr>
              <a:t>«Знакомство детей </a:t>
            </a:r>
            <a:br>
              <a:rPr lang="ru-RU" sz="3100" dirty="0">
                <a:solidFill>
                  <a:schemeClr val="bg1"/>
                </a:solidFill>
              </a:rPr>
            </a:br>
            <a:r>
              <a:rPr lang="ru-RU" sz="3100" dirty="0">
                <a:solidFill>
                  <a:schemeClr val="bg1"/>
                </a:solidFill>
              </a:rPr>
              <a:t>2 младшей группы «Теремок» с творчеством </a:t>
            </a:r>
            <a:r>
              <a:rPr lang="ru-RU" sz="3100" dirty="0" err="1">
                <a:solidFill>
                  <a:schemeClr val="bg1"/>
                </a:solidFill>
              </a:rPr>
              <a:t>С.Я.Маршака</a:t>
            </a:r>
            <a:r>
              <a:rPr lang="ru-RU" sz="3100" dirty="0">
                <a:solidFill>
                  <a:schemeClr val="bg1"/>
                </a:solidFill>
              </a:rPr>
              <a:t>»</a:t>
            </a:r>
            <a:r>
              <a:rPr lang="ru-RU" dirty="0"/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149079"/>
            <a:ext cx="5400842" cy="2506021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ГБДОУ </a:t>
            </a:r>
            <a:r>
              <a:rPr lang="ru-RU" dirty="0" err="1">
                <a:solidFill>
                  <a:schemeClr val="bg1"/>
                </a:solidFill>
              </a:rPr>
              <a:t>д.с</a:t>
            </a:r>
            <a:r>
              <a:rPr lang="ru-RU" dirty="0">
                <a:solidFill>
                  <a:schemeClr val="bg1"/>
                </a:solidFill>
              </a:rPr>
              <a:t>. № 2 Калининского района</a:t>
            </a:r>
          </a:p>
          <a:p>
            <a:r>
              <a:rPr lang="ru-RU" dirty="0">
                <a:solidFill>
                  <a:schemeClr val="bg1"/>
                </a:solidFill>
              </a:rPr>
              <a:t> г. Санкт-Петербург</a:t>
            </a:r>
          </a:p>
          <a:p>
            <a:r>
              <a:rPr lang="ru-RU" dirty="0">
                <a:solidFill>
                  <a:schemeClr val="bg1"/>
                </a:solidFill>
              </a:rPr>
              <a:t> Воспитатели: </a:t>
            </a:r>
            <a:r>
              <a:rPr lang="ru-RU" dirty="0" err="1">
                <a:solidFill>
                  <a:schemeClr val="bg1"/>
                </a:solidFill>
              </a:rPr>
              <a:t>Моренкова</a:t>
            </a:r>
            <a:r>
              <a:rPr lang="ru-RU" dirty="0">
                <a:solidFill>
                  <a:schemeClr val="bg1"/>
                </a:solidFill>
              </a:rPr>
              <a:t> М.Б.</a:t>
            </a:r>
          </a:p>
          <a:p>
            <a:r>
              <a:rPr lang="ru-RU" dirty="0">
                <a:solidFill>
                  <a:schemeClr val="bg1"/>
                </a:solidFill>
              </a:rPr>
              <a:t>Кузнецова Г.П.</a:t>
            </a:r>
          </a:p>
        </p:txBody>
      </p:sp>
      <p:pic>
        <p:nvPicPr>
          <p:cNvPr id="4" name="Picture 4" descr="https://buklit.ru/covers/5214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270" y="3429000"/>
            <a:ext cx="2992571" cy="322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92D5A38-A3B8-A53D-581C-13295E07D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585B5BD-2AF0-5C3B-38A7-64D549C302B2}"/>
              </a:ext>
            </a:extLst>
          </p:cNvPr>
          <p:cNvSpPr txBox="1"/>
          <p:nvPr/>
        </p:nvSpPr>
        <p:spPr>
          <a:xfrm>
            <a:off x="0" y="692696"/>
            <a:ext cx="903649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4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j-ea"/>
              </a:rPr>
              <a:t>      «</a:t>
            </a:r>
            <a:r>
              <a:rPr kumimoji="0" lang="ru-RU" sz="4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j-ea"/>
              </a:rPr>
              <a:t>Социально-коммуникативное </a:t>
            </a: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j-ea"/>
              </a:rPr>
              <a:t> развитие</a:t>
            </a:r>
            <a:r>
              <a:rPr kumimoji="0" lang="ru-RU" sz="44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j-ea"/>
              </a:rPr>
              <a:t>»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31D7035-31C0-99B2-4A54-1CB32E60A068}"/>
              </a:ext>
            </a:extLst>
          </p:cNvPr>
          <p:cNvSpPr txBox="1"/>
          <p:nvPr/>
        </p:nvSpPr>
        <p:spPr>
          <a:xfrm>
            <a:off x="251520" y="1462137"/>
            <a:ext cx="8640960" cy="5053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Дидактические игры: «Зоопарк», «Кто, что ест», «Кто, где живет», «Собери животное», «Назови животное», лото «Животные - растения»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 Пальчиковые игры : «У жира пятна, пятнышки»,  «Маленькая мышка», «Обезьянки»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 Артикуляционные игры: «Слон», «Бегемот», «Щенок»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 Подвижные игры: «Кот и мыши», «Кот и воробышки», «Мой веселый звонкий мяч»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 Сюжетно-ролевая игра: «Зоопарк», «Уложим усатого-полосатого спать», «Накорми котика»</a:t>
            </a:r>
          </a:p>
        </p:txBody>
      </p:sp>
    </p:spTree>
    <p:extLst>
      <p:ext uri="{BB962C8B-B14F-4D97-AF65-F5344CB8AC3E}">
        <p14:creationId xmlns:p14="http://schemas.microsoft.com/office/powerpoint/2010/main" xmlns="" val="3287634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C184501-1D0A-0EEF-CFC4-048CF4808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9C99711-00A9-27FC-E503-A9435897239E}"/>
              </a:ext>
            </a:extLst>
          </p:cNvPr>
          <p:cNvSpPr txBox="1"/>
          <p:nvPr/>
        </p:nvSpPr>
        <p:spPr>
          <a:xfrm>
            <a:off x="323528" y="476672"/>
            <a:ext cx="88204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4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j-ea"/>
              </a:rPr>
              <a:t>               «</a:t>
            </a:r>
            <a:r>
              <a:rPr kumimoji="0" lang="ru-RU" sz="4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j-ea"/>
              </a:rPr>
              <a:t>Познавательное </a:t>
            </a:r>
            <a:r>
              <a:rPr kumimoji="0" lang="ru-RU" sz="44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j-ea"/>
              </a:rPr>
              <a:t>  развитие </a:t>
            </a:r>
            <a:r>
              <a:rPr kumimoji="0" lang="ru-RU" sz="44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j-ea"/>
              </a:rPr>
              <a:t>»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CA0770B-CC10-F1EC-7BDB-E2E7E381696B}"/>
              </a:ext>
            </a:extLst>
          </p:cNvPr>
          <p:cNvSpPr txBox="1"/>
          <p:nvPr/>
        </p:nvSpPr>
        <p:spPr>
          <a:xfrm>
            <a:off x="323528" y="1772816"/>
            <a:ext cx="8820472" cy="359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Беседа  о любви и послушание к родителям по сказкам «Тихая сказка», «Сказка о глупом мышонке»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Дидактические игры: «Зоопарк», «Кто, что ест», «Кто, где живет», «Собери животное», «Назови животное», лото «Животные - растения»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Познавательное занятие «Экскурсия в зоопарк»</a:t>
            </a:r>
          </a:p>
        </p:txBody>
      </p:sp>
    </p:spTree>
    <p:extLst>
      <p:ext uri="{BB962C8B-B14F-4D97-AF65-F5344CB8AC3E}">
        <p14:creationId xmlns:p14="http://schemas.microsoft.com/office/powerpoint/2010/main" xmlns="" val="427502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8605224-6C45-1E4B-055E-74715DDC3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87E7A34-EADD-26E7-E83D-01879FE93AB7}"/>
              </a:ext>
            </a:extLst>
          </p:cNvPr>
          <p:cNvSpPr txBox="1"/>
          <p:nvPr/>
        </p:nvSpPr>
        <p:spPr>
          <a:xfrm>
            <a:off x="251520" y="620688"/>
            <a:ext cx="864096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 2" charset="2"/>
              <a:buNone/>
              <a:tabLst/>
              <a:defRPr/>
            </a:pPr>
            <a:r>
              <a:rPr kumimoji="0" lang="ru-RU" sz="4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«Физкультурное развитие 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7AC63C7-4FDA-6784-6C7B-9D5A79EDAFFE}"/>
              </a:ext>
            </a:extLst>
          </p:cNvPr>
          <p:cNvSpPr txBox="1"/>
          <p:nvPr/>
        </p:nvSpPr>
        <p:spPr>
          <a:xfrm>
            <a:off x="323528" y="2204864"/>
            <a:ext cx="8568952" cy="3791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Занятия по физическому воспитанию с элементами сказок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Подвижные игры: «Кот и мыши», «Кот и воробышки», «Мой веселый звонкий мяч»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Физкультурные минутки: «У жирафа пятна, пятнышки»</a:t>
            </a:r>
          </a:p>
        </p:txBody>
      </p:sp>
    </p:spTree>
    <p:extLst>
      <p:ext uri="{BB962C8B-B14F-4D97-AF65-F5344CB8AC3E}">
        <p14:creationId xmlns:p14="http://schemas.microsoft.com/office/powerpoint/2010/main" xmlns="" val="3861793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E569DB8-4B3D-31C0-B33F-AF38DA5D6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06B3317-C14D-7C7D-74E5-3648B650E0DD}"/>
              </a:ext>
            </a:extLst>
          </p:cNvPr>
          <p:cNvSpPr txBox="1"/>
          <p:nvPr/>
        </p:nvSpPr>
        <p:spPr>
          <a:xfrm>
            <a:off x="0" y="0"/>
            <a:ext cx="903649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 2" charset="2"/>
              <a:buNone/>
              <a:tabLst/>
              <a:defRPr/>
            </a:pPr>
            <a:r>
              <a:rPr kumimoji="0" lang="ru-RU" sz="5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Работа </a:t>
            </a:r>
            <a:r>
              <a:rPr kumimoji="0" lang="ru-RU" sz="54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 с  </a:t>
            </a:r>
            <a:r>
              <a:rPr kumimoji="0" lang="ru-RU" sz="5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родителями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BE5425F-5B65-2994-921D-BA38645E4351}"/>
              </a:ext>
            </a:extLst>
          </p:cNvPr>
          <p:cNvSpPr txBox="1"/>
          <p:nvPr/>
        </p:nvSpPr>
        <p:spPr>
          <a:xfrm>
            <a:off x="179512" y="1124744"/>
            <a:ext cx="8856984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Изготовление  сказок  для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фланелеграфа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abriola" pitchFamily="82" charset="0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Оказание помощи в оформлении альбома с картинками-раскрасками по произведениям С. Я. Маршака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 Изготовление фигурок животных к сказке «Теремок»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 Изготовление кукольных постельных принадлежностей для сказки «Усатый - полосатый»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Организация выставки книг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Пополнение книгами  библиотечного уголка группы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 Показ спектакля родителями для своих детей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Формирование у родителей желания обогащать знания  своего ребенка по выбранной теме </a:t>
            </a:r>
          </a:p>
        </p:txBody>
      </p:sp>
    </p:spTree>
    <p:extLst>
      <p:ext uri="{BB962C8B-B14F-4D97-AF65-F5344CB8AC3E}">
        <p14:creationId xmlns:p14="http://schemas.microsoft.com/office/powerpoint/2010/main" xmlns="" val="2395199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A842D51-86A0-EB94-42A3-B374CB8A9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6CF4E42-27E4-74D5-D227-F2FCA80DDD94}"/>
              </a:ext>
            </a:extLst>
          </p:cNvPr>
          <p:cNvSpPr txBox="1"/>
          <p:nvPr/>
        </p:nvSpPr>
        <p:spPr>
          <a:xfrm>
            <a:off x="107504" y="188640"/>
            <a:ext cx="903649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Выводы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82F0C70-91A9-72C6-A5C1-C0DD0D9C2D27}"/>
              </a:ext>
            </a:extLst>
          </p:cNvPr>
          <p:cNvSpPr txBox="1"/>
          <p:nvPr/>
        </p:nvSpPr>
        <p:spPr>
          <a:xfrm>
            <a:off x="107504" y="1111970"/>
            <a:ext cx="885698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 В результате проектной деятельности дети  познакомились с биографией поэта С.Я. Маршака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В словарном запасе  детей имеются такие  понятия, как  зоопарк,  детеныш, африканские животные, интонация, слова-признаки (усатый-полосатый, пятнистый, высокий, глупый…)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Наблюдается познавательный интерес к произведениям писателя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 Дети выучили отрывок из стихотворения «Мяч», «Ванька-Встанька», отрывки из сказок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Закрепились формообразующие умения при работе с пластилином, приемы работы и рисования кистью.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В результате проектной деятельности дети знают и поют песенки 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itchFamily="82" charset="0"/>
                <a:ea typeface="+mn-ea"/>
                <a:cs typeface="+mn-cs"/>
              </a:rPr>
              <a:t>Работа над проектом еще более сплотила наш коллектив: родителей, детей, воспитателей, специалистов.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899856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936104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Создание условий для ознакомления с творчеством</a:t>
            </a:r>
            <a:b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           С. Я. Маршака. Книжный уголок.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8589526-BC0F-120C-6457-DC65719557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1236073"/>
            <a:ext cx="4166940" cy="536257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7B66F38-1D63-84C0-59B3-F8E205D29C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492" y="1220495"/>
            <a:ext cx="4094467" cy="537321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9BF36E8-21CC-CB1C-2167-741D2525E2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8198998-1A3E-BB30-E47C-3B42AFF07C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936104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Иллюстрации по произведениям С. Я. Маршака 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0BAA48A-F760-8852-7946-E9A913B1A6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2832304" y="1441687"/>
            <a:ext cx="3479392" cy="255747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601E04B-D8AB-1232-A5B5-29EC19CF91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5957078" y="1584305"/>
            <a:ext cx="3409305" cy="23053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C29807D-7B5C-B807-9CEA-CD3553DB3D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910" y="980728"/>
            <a:ext cx="2459958" cy="342900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FACFF2D-EA0E-EAA8-C886-2C808DCB27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5545" y="3738215"/>
            <a:ext cx="1970951" cy="300315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DC984229-FD94-E372-A0F4-96D2A569242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0416" y="3768204"/>
            <a:ext cx="2172025" cy="30112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2B4851B-B5AB-CA60-D49E-573A4CBEF91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531" y="3760604"/>
            <a:ext cx="2305352" cy="302644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00D193-B663-10CC-F375-83A4CAB4BEA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7987" y="3760603"/>
            <a:ext cx="2179325" cy="302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77654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78DE4C9-2D9F-61E9-1D41-F305D4750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BAACF09-768B-9A72-F940-AE176DE580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89943" y="3679781"/>
            <a:ext cx="3995936" cy="2996952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C79149D-A75F-08EA-8675-16F6ECBAD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93610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Просмотр иллюстраций В.М. Васнецова и книг</a:t>
            </a:r>
          </a:p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                                    С. Я. Маршака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F789F2D-545B-870F-8E23-4691C2FF23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6017" y="1196752"/>
            <a:ext cx="2642484" cy="35233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81AEAD3-E4C8-B396-512D-952A5B5844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499" y="1268761"/>
            <a:ext cx="2932122" cy="39094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CD29B77-F9D4-4F47-7114-D98655D0F61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20441" y="1467669"/>
            <a:ext cx="2600040" cy="194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40760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71E116F-C433-C9B0-4B4D-13F5A521C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A225FDB-1B37-D70F-B757-14C06A7455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936104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Лепка по сказке С. Я. Маршака «Сказка о глупом   </a:t>
            </a:r>
          </a:p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                         мышонке».  «Мышонок»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6C1471B-AEA2-49DD-EDC2-B1E85A6A70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277" y="1127946"/>
            <a:ext cx="4212699" cy="561342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A3379C5-5C06-C1D9-E133-5032726A60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2797" y="1099386"/>
            <a:ext cx="4212700" cy="561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59303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02A61FC-CC71-421F-A76A-3E3EB6C4E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448626F-E650-67AC-F361-E5A0C3CA38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936104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Лепка по сказке С. Я. Маршака «Сказка о глупом </a:t>
            </a:r>
          </a:p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мышонке». «Кошка»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673AED15-1228-E11B-6D56-93E2369C28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2885300"/>
            <a:ext cx="4946309" cy="385606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823343D5-BCBD-9634-FEC1-3A849E2BC9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484784"/>
            <a:ext cx="3674705" cy="5256584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52956298-9B33-ABDA-D52D-C2D7AE30D23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7410" y="975806"/>
            <a:ext cx="1702288" cy="173803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3D66701-1BBB-0367-7A58-BCC7520FC7A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27208" y="975806"/>
            <a:ext cx="1738036" cy="173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9584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60648"/>
            <a:ext cx="6972320" cy="43204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/>
              <a:t>Актуальность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16624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/>
              <a:t>         Дошкольное детство - важный этап в воспитании внимательного, чуткого читателя, любящего книгу. Именно книга помогает ребёнку познавать мир и себя в нем, формировать нравственные чувства и оценки, развивать восприятие художественного слова. В связи с этим творчество С. Я. Маршака наиболее соответствует потребностям ребенка в освоении им многих сторон жизни. Писатель большую часть своих произведений посвятил детям. Они насыщены познавательным материалом: загадки, игры, шутки, считалки, сказки, социальные диалоги. Во многих сказках и стихах заключены воспитательные нотки, правила поведения, высмеивание неправильных человеческих качеств. Часто юмор Маршака помогает ребенку и воспитателю выйти из сложной ситуации, посмеяться над собой, задуматься о том, правильно ли мы иногда поступаем. В связи с вышеперечисленными преимуществами творчества советского писателя С. Маршака была выбрана тема данного проекта. Современные родители уделяют мало внимания творчеству детских советских поэтов и писателей, т. к. считают их произведения устаревшими и неинтересными для детей XXI века. Данным проектом хотелось бы доказать актуальность и современность стихов С. Я. Маршака, их музыкальность, ритм и необыкновенный юмор</a:t>
            </a:r>
            <a:r>
              <a:rPr lang="ru-RU" dirty="0" smtClean="0"/>
              <a:t>.</a:t>
            </a:r>
          </a:p>
          <a:p>
            <a:pPr lvl="0" algn="ctr">
              <a:buNone/>
            </a:pPr>
            <a:r>
              <a:rPr lang="ru-RU" sz="73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Участники </a:t>
            </a:r>
            <a:r>
              <a:rPr lang="ru-RU" sz="7300" b="1" u="sng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73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проекта</a:t>
            </a: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  <a:defRPr/>
            </a:pPr>
            <a:r>
              <a:rPr lang="ru-RU" sz="59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- Дети второй младшей группы № 10    «Теремок»</a:t>
            </a: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  <a:defRPr/>
            </a:pPr>
            <a:r>
              <a:rPr lang="ru-RU" sz="59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- Родители</a:t>
            </a:r>
          </a:p>
          <a:p>
            <a:pPr marL="0" lvl="0" indent="0" defTabSz="457200">
              <a:spcBef>
                <a:spcPts val="0"/>
              </a:spcBef>
              <a:buClrTx/>
              <a:buSzTx/>
              <a:buNone/>
              <a:defRPr/>
            </a:pPr>
            <a:r>
              <a:rPr lang="ru-RU" sz="59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- Воспитатели</a:t>
            </a:r>
          </a:p>
          <a:p>
            <a:pPr lvl="0" algn="ctr">
              <a:buNone/>
            </a:pPr>
            <a:endParaRPr lang="ru-RU" sz="7300" u="sng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D4D39EC-F2CE-6FB1-74A0-E7686F5E6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394B74E-2919-373F-A585-E1E8841349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936104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Лепка по сказке С. Я. Маршака «Сказка о глупом </a:t>
            </a:r>
          </a:p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                                         мышонке»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F31574A-9678-C1B6-31A7-4E18FC7EA68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9" y="1052736"/>
            <a:ext cx="7776864" cy="5523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08617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F13F9A0-71FE-2C81-1F30-420449861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BB9FFD4-528C-4C9C-AEC7-7E678C0DCF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936104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Рисование по сказке С. Я. Маршака «Кошкин дом»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B8A18AF-DD86-D99B-5C52-F847CA3B3F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2448" y="2984568"/>
            <a:ext cx="5004048" cy="375303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C7CA077-6DAF-38C9-1BDE-4C5C168320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680" y="1196752"/>
            <a:ext cx="3815248" cy="473728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C0AA084-E49E-1C22-86B7-5E2EC9EBCC4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5576" y="1196752"/>
            <a:ext cx="2304265" cy="161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76248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424E4A4-9B59-9A07-EB21-2E883D930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42CE444-8DCC-6F49-BE16-97BC4D0941A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1258" r="1887" b="7473"/>
          <a:stretch>
            <a:fillRect/>
          </a:stretch>
        </p:blipFill>
        <p:spPr>
          <a:xfrm>
            <a:off x="790948" y="1052735"/>
            <a:ext cx="7381452" cy="5464191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BBF3702-A1C8-C817-DC58-2A0195CEB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532580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Рисование по сказке С. Я. Маршака «Кошкин дом»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1980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4EC6EF5-A2C5-0246-E733-936B4291F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7A745822-88BB-E7B6-81FF-E2470D3320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400" y="836712"/>
            <a:ext cx="3175915" cy="4234553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54D4BE2-8A4A-3264-9038-C4FA54A39A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576064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Аппликация по сказке С. Я. Маршака «Кошкин дом»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8441756-DE95-85B0-662E-A12C070218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90166" y="1872208"/>
            <a:ext cx="3651870" cy="48691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98BABB8-84CA-2801-6B52-AF75A4CEA0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2900941"/>
            <a:ext cx="2880320" cy="384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18911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70BE1DA-9A9C-666A-45E3-0E16B7CDD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8185841-227A-C104-76F5-DB2EEF32B5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936104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Аппликация по сказке С. Я. Маршака «Кошкин дом»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29DEA08-AB7D-0AF1-B2DD-DDFAAD105F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0400" y="2674847"/>
            <a:ext cx="5436096" cy="407707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EEA18BD-0C3D-E3FE-9467-207332A1C9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061" y="936104"/>
            <a:ext cx="5436096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28204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60D754C-40F8-B19C-F526-011DE48C3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2A379FD-E585-D801-7077-DBD592E510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936104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                        Просмотр презентации</a:t>
            </a:r>
            <a:b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    С. Я. Маршак  - детский поэт и сказочник»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74F6AB5A-05CD-BD46-C3E6-3A13A3FC343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9112" y="3717032"/>
            <a:ext cx="3909785" cy="293233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C0DA13E-1CDF-C9B0-8DF2-DBDEA45283C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8898" y="3127706"/>
            <a:ext cx="4701362" cy="35216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D8C191D-28EB-5F31-68D1-2C064237D0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2783" y="1143948"/>
            <a:ext cx="4038434" cy="3071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34228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E336B87-5ABC-1DD8-91C3-AD11B8554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B66AF4E-A0FB-C442-733E-7228D11B2B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933" y="3596322"/>
            <a:ext cx="4193395" cy="3145046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9520DD8-5C20-31B1-71D6-691955FA15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936104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  Просмотр мультфильмов по произведениям</a:t>
            </a:r>
            <a:b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                                 С. Я. Маршака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D720D40-928B-A04A-404E-B40B4FB9A3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2884" y="3596322"/>
            <a:ext cx="4193394" cy="31450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75BFA1F-D172-B714-E2FA-188E1F7D1A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0908" y="1121576"/>
            <a:ext cx="3942184" cy="295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19665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21D5FE2-44DF-FF79-B633-CA0C61F10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2FF2F5C-E2C4-F283-4FDB-9CF4DADE9C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936104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        Игра-драматизация по произведению</a:t>
            </a:r>
            <a:b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               С. Я. Маршака «Кошкин дом 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807BF49-EBC5-562F-1F15-08225D2815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2132856"/>
            <a:ext cx="4536909" cy="340268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70DF4E1-98ED-7D84-BA49-260D2303AE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525" y="1340768"/>
            <a:ext cx="3923782" cy="523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47714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F7C31BA-7361-80D9-1876-8A44527BD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E3C6BDD-4F5F-8A48-1AD9-8F0611FF6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504" y="116632"/>
            <a:ext cx="8928992" cy="936104"/>
          </a:xfrm>
        </p:spPr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        Игра-драматизация по произведению</a:t>
            </a:r>
            <a:b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Georgia" panose="02040502050405020303" pitchFamily="18" charset="0"/>
              </a:rPr>
              <a:t>                      С. Я. Маршака «Кошкин дом 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351FC43-C665-6268-3067-579E78FB62C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515" y="1340768"/>
            <a:ext cx="5340084" cy="400506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B2AD75F-DE88-C324-DA4E-A2DA4FD9246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2528" y="3528393"/>
            <a:ext cx="4283968" cy="321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08015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785794"/>
            <a:ext cx="6538930" cy="700078"/>
          </a:xfrm>
        </p:spPr>
        <p:txBody>
          <a:bodyPr>
            <a:normAutofit/>
          </a:bodyPr>
          <a:lstStyle/>
          <a:p>
            <a:pPr algn="ctr"/>
            <a:r>
              <a:rPr lang="ru-RU" sz="3600">
                <a:latin typeface="Georgia" panose="02040502050405020303" pitchFamily="18" charset="0"/>
              </a:rPr>
              <a:t>Результативность проекта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071678"/>
            <a:ext cx="7640382" cy="4429156"/>
          </a:xfrm>
        </p:spPr>
        <p:txBody>
          <a:bodyPr>
            <a:noAutofit/>
          </a:bodyPr>
          <a:lstStyle/>
          <a:p>
            <a:pPr marR="0" lvl="0" algn="l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детей повысился интерес к произведениям художественной литературы. Дети всё больше  проявляют инициативу в чтении стихов наизусть, лучше понимают их смысл,  называют свои любимые стихи и объясняют, почему именно это стихотворение им нравится. Кроме этого, дети научились делать свои выводы, первые умозаключения,  высказывать идеи и предположения. В результате  увеличился их словарный запас, значительно возросла речевая активность и речь детей стала более эмоциональной и отзывчивой.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R="0" lvl="0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У детей  сформировалось бережное отношение к книге, они закрепили правила пользования ею.  Дети начали  воспринимать книгу не только как развлечение, но и как источник знаний.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R="0" lvl="0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0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У родителей укрепилось желание сотрудничать с педагогами в целях гармоничного развития и воспитания их детей.</a:t>
            </a: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14CC89D-479D-6609-8AC5-57BFCF372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095E51D-9853-7D41-8BF4-1518D1E6BBEC}"/>
              </a:ext>
            </a:extLst>
          </p:cNvPr>
          <p:cNvSpPr txBox="1"/>
          <p:nvPr/>
        </p:nvSpPr>
        <p:spPr>
          <a:xfrm>
            <a:off x="107504" y="548680"/>
            <a:ext cx="8784976" cy="5591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125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1125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/>
                <a:ea typeface="Times New Roman" panose="02020603050405020304" pitchFamily="18" charset="0"/>
                <a:cs typeface="Times New Roman" panose="02020603050405020304" pitchFamily="18" charset="0"/>
              </a:rPr>
              <a:t>      Познакомить детей с творчеством С.Я. Маршака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125"/>
              </a:spcBef>
              <a:spcAft>
                <a:spcPts val="1125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проекта: </a:t>
            </a:r>
          </a:p>
          <a:p>
            <a:pPr marL="357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Познакомить детей  с произведениями   С.Я. Маршака, подходящими по возрасту </a:t>
            </a:r>
          </a:p>
          <a:p>
            <a:pPr marL="357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Обогатить знания детей об окружающем мире, предметном мире.</a:t>
            </a:r>
          </a:p>
          <a:p>
            <a:pPr marL="357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Углубить знания детей о животном мире через произведения С.Я. Маршака</a:t>
            </a:r>
          </a:p>
          <a:p>
            <a:pPr marL="357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 способность наслаждаться художественным словом, чувствовать и понимать образный язык сказок.</a:t>
            </a:r>
          </a:p>
          <a:p>
            <a:pPr marL="357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Воспитывать способность сопереживать героям произведений, способствовать воспитанию добрых чувств.</a:t>
            </a:r>
          </a:p>
          <a:p>
            <a:pPr marL="357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1125"/>
              </a:spcBef>
              <a:spcAft>
                <a:spcPts val="1125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Приобщить родителей к семейному чтению литературных произведений.</a:t>
            </a:r>
          </a:p>
          <a:p>
            <a:pPr marL="285750" marR="0" lvl="0" indent="-285750" algn="just" defTabSz="457200" rtl="0" eaLnBrk="1" fontAlgn="auto" latinLnBrk="0" hangingPunct="1">
              <a:lnSpc>
                <a:spcPct val="100000"/>
              </a:lnSpc>
              <a:spcBef>
                <a:spcPts val="1125"/>
              </a:spcBef>
              <a:spcAft>
                <a:spcPts val="1125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 Развивать речь детей, умственные и познавательные способности.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33539145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214950"/>
            <a:ext cx="6959126" cy="1395410"/>
          </a:xfrm>
        </p:spPr>
        <p:txBody>
          <a:bodyPr>
            <a:normAutofit fontScale="70000" lnSpcReduction="20000"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en-US" sz="5200" b="1" dirty="0">
                <a:solidFill>
                  <a:schemeClr val="bg1"/>
                </a:solidFill>
                <a:latin typeface="Georgia" pitchFamily="18" charset="0"/>
              </a:rPr>
              <a:t>    </a:t>
            </a:r>
            <a:r>
              <a:rPr lang="ru-RU" sz="5200" b="1" dirty="0">
                <a:solidFill>
                  <a:schemeClr val="bg1"/>
                </a:solidFill>
                <a:latin typeface="Georgia" pitchFamily="18" charset="0"/>
              </a:rPr>
              <a:t>«Спасибо за внимание!»</a:t>
            </a:r>
            <a:endParaRPr lang="ru-RU" sz="5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96A85E2-E7D6-E60B-00C1-60BBA9FBCC9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7569" y="404664"/>
            <a:ext cx="6868862" cy="515164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35E56DE-0869-A7C0-1C3B-38970D5A2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8061314-4373-CA45-8F60-D8BF5A692DE3}"/>
              </a:ext>
            </a:extLst>
          </p:cNvPr>
          <p:cNvSpPr txBox="1"/>
          <p:nvPr/>
        </p:nvSpPr>
        <p:spPr>
          <a:xfrm>
            <a:off x="1475656" y="260649"/>
            <a:ext cx="71287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5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j-ea"/>
              </a:rPr>
              <a:t>Ожидаемые </a:t>
            </a:r>
            <a:r>
              <a:rPr kumimoji="0" lang="ru-RU" sz="5400" b="1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j-ea"/>
              </a:rPr>
              <a:t> результаты</a:t>
            </a:r>
            <a:r>
              <a:rPr kumimoji="0" lang="ru-RU" sz="32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j-ea"/>
              </a:rPr>
              <a:t/>
            </a:r>
            <a:br>
              <a:rPr kumimoji="0" lang="ru-RU" sz="32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j-ea"/>
              </a:rPr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CDEACA5-434F-509F-E20E-D5AB689C094F}"/>
              </a:ext>
            </a:extLst>
          </p:cNvPr>
          <p:cNvSpPr txBox="1"/>
          <p:nvPr/>
        </p:nvSpPr>
        <p:spPr>
          <a:xfrm>
            <a:off x="179512" y="1268760"/>
            <a:ext cx="8856984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У детей появится интерес к героям стихов и сказок.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Сформируется бережное отношение к книгам. 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Воспитается культура общения, Расширится словарный запас детей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Дети освоят умение воспринимать текст на слух, узнавать произведения по отрывкам из них.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Сформируется навык инсценировать отрывки произведений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У детей разовьются коммуникативные способности, умение договариваться, помогать друг другу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У родителей появится желание знакомить своих детей с произведениями С.Я. Маршака; </a:t>
            </a:r>
          </a:p>
        </p:txBody>
      </p:sp>
    </p:spTree>
    <p:extLst>
      <p:ext uri="{BB962C8B-B14F-4D97-AF65-F5344CB8AC3E}">
        <p14:creationId xmlns:p14="http://schemas.microsoft.com/office/powerpoint/2010/main" xmlns="" val="2875295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2F5023E-610F-23D7-1CD6-2C1D1E597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98517D7-69A9-7F66-3F89-4FB9724C7437}"/>
              </a:ext>
            </a:extLst>
          </p:cNvPr>
          <p:cNvSpPr txBox="1"/>
          <p:nvPr/>
        </p:nvSpPr>
        <p:spPr>
          <a:xfrm>
            <a:off x="251520" y="476672"/>
            <a:ext cx="8712968" cy="5663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4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Реализация </a:t>
            </a:r>
            <a:r>
              <a:rPr lang="ru-RU" sz="4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 проекта</a:t>
            </a:r>
            <a:endParaRPr lang="ru-RU" sz="44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  <a:p>
            <a:pPr marL="0" indent="0">
              <a:buNone/>
            </a:pPr>
            <a:r>
              <a:rPr lang="ru-RU" sz="3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1 этап.  Подготовительный </a:t>
            </a:r>
            <a:r>
              <a:rPr lang="ru-RU" sz="3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– Вызвать интерес у участников процесса.  </a:t>
            </a:r>
          </a:p>
          <a:p>
            <a:pPr marL="0" indent="0" algn="r">
              <a:buNone/>
            </a:pPr>
            <a:r>
              <a:rPr lang="ru-RU" sz="3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         Создать предметно-пространственную развивающую среду. Организовать работу с родителями.</a:t>
            </a:r>
          </a:p>
          <a:p>
            <a:pPr marL="0" indent="0" algn="ctr">
              <a:buNone/>
            </a:pPr>
            <a:r>
              <a:rPr lang="ru-RU" sz="3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    Составить план, разработать занятия. </a:t>
            </a:r>
          </a:p>
          <a:p>
            <a:pPr marL="0" indent="0">
              <a:buNone/>
            </a:pPr>
            <a:r>
              <a:rPr lang="ru-RU" sz="3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2 этап. Основной </a:t>
            </a:r>
            <a:r>
              <a:rPr lang="ru-RU" sz="3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– Пополнение книг для групповой библиотеки С.Я. Маршака               Рассматривание иллюстраций героев произведений </a:t>
            </a:r>
          </a:p>
          <a:p>
            <a:pPr marL="0" indent="0">
              <a:buNone/>
            </a:pPr>
            <a:r>
              <a:rPr lang="ru-RU" sz="3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Чтение произведений писателя</a:t>
            </a:r>
          </a:p>
          <a:p>
            <a:pPr marL="0" indent="0">
              <a:buNone/>
            </a:pPr>
            <a:r>
              <a:rPr lang="ru-RU" sz="3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Рассказ о писателе С.Я. Маршаке, показ портрета , знакомство с творчеством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600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86F6F4E-8347-36F8-1C98-84F64EF6B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29929BB-85ED-2AD7-E417-65157F9487A0}"/>
              </a:ext>
            </a:extLst>
          </p:cNvPr>
          <p:cNvSpPr txBox="1"/>
          <p:nvPr/>
        </p:nvSpPr>
        <p:spPr>
          <a:xfrm>
            <a:off x="323528" y="404664"/>
            <a:ext cx="87129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+mn-ea"/>
                <a:cs typeface="+mn-cs"/>
              </a:rPr>
              <a:t>                     Реализация </a:t>
            </a:r>
            <a:r>
              <a:rPr lang="ru-RU" sz="4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+mn-ea"/>
                <a:cs typeface="+mn-cs"/>
              </a:rPr>
              <a:t>  проекта</a:t>
            </a:r>
            <a:r>
              <a:rPr lang="ru-RU" sz="4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+mn-ea"/>
                <a:cs typeface="+mn-cs"/>
              </a:rPr>
              <a:t/>
            </a:r>
            <a:br>
              <a:rPr lang="ru-RU" sz="48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  <a:ea typeface="+mn-ea"/>
                <a:cs typeface="+mn-cs"/>
              </a:rPr>
            </a:br>
            <a:endParaRPr lang="ru-RU" sz="4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B735991-4C47-0C51-18ED-FF00CEE808D6}"/>
              </a:ext>
            </a:extLst>
          </p:cNvPr>
          <p:cNvSpPr txBox="1"/>
          <p:nvPr/>
        </p:nvSpPr>
        <p:spPr>
          <a:xfrm>
            <a:off x="1115616" y="1974324"/>
            <a:ext cx="691276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buClr>
                <a:prstClr val="black">
                  <a:lumMod val="75000"/>
                  <a:lumOff val="25000"/>
                </a:prstClr>
              </a:buClr>
              <a:buNone/>
            </a:pPr>
            <a:r>
              <a:rPr lang="ru-RU" sz="36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3 этап. Заключительный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-  </a:t>
            </a:r>
            <a:r>
              <a:rPr lang="ru-RU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Оформление детских работ совместно с                                   воспитателем по произведениям С.Я. Маршака</a:t>
            </a:r>
            <a:br>
              <a:rPr lang="ru-RU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</a:br>
            <a:r>
              <a:rPr lang="ru-RU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  Презентация проекта </a:t>
            </a:r>
          </a:p>
        </p:txBody>
      </p:sp>
    </p:spTree>
    <p:extLst>
      <p:ext uri="{BB962C8B-B14F-4D97-AF65-F5344CB8AC3E}">
        <p14:creationId xmlns:p14="http://schemas.microsoft.com/office/powerpoint/2010/main" xmlns="" val="3068833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F65F960-162D-19DD-4429-D01916263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48856AD-DF6F-49C4-9288-4D06D84F4BA4}"/>
              </a:ext>
            </a:extLst>
          </p:cNvPr>
          <p:cNvSpPr txBox="1"/>
          <p:nvPr/>
        </p:nvSpPr>
        <p:spPr>
          <a:xfrm>
            <a:off x="179512" y="620688"/>
            <a:ext cx="896448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План </a:t>
            </a:r>
            <a:r>
              <a:rPr lang="ru-RU" sz="4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реализации  проектной  деятельности </a:t>
            </a:r>
            <a:endParaRPr lang="ru-RU" sz="44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7DCF79D-FD0C-321B-4241-06CE87FD2FC0}"/>
              </a:ext>
            </a:extLst>
          </p:cNvPr>
          <p:cNvSpPr txBox="1"/>
          <p:nvPr/>
        </p:nvSpPr>
        <p:spPr>
          <a:xfrm>
            <a:off x="1691680" y="1423229"/>
            <a:ext cx="59766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Образовательная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область 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7DC5022-0087-79FA-C3FA-0841B1FE3D81}"/>
              </a:ext>
            </a:extLst>
          </p:cNvPr>
          <p:cNvSpPr txBox="1"/>
          <p:nvPr/>
        </p:nvSpPr>
        <p:spPr>
          <a:xfrm>
            <a:off x="323528" y="2276871"/>
            <a:ext cx="8568952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3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«Речевое развитие»</a:t>
            </a:r>
          </a:p>
          <a:p>
            <a:pPr>
              <a:buFont typeface="Wingdings" pitchFamily="2" charset="2"/>
              <a:buChar char="Ø"/>
            </a:pPr>
            <a:r>
              <a:rPr lang="ru-RU" sz="3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Заучивание стихотворений: «Мяч», «Ванька-встанька»</a:t>
            </a:r>
          </a:p>
          <a:p>
            <a:pPr>
              <a:buFont typeface="Wingdings" pitchFamily="2" charset="2"/>
              <a:buChar char="Ø"/>
            </a:pPr>
            <a:r>
              <a:rPr lang="ru-RU" sz="3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Чтение: «Усатый-полосатый», «сказка о глупом мышонке», «Детки в клетке»,  «где обедал воробей», «тихая сказка»,  «мяч»</a:t>
            </a:r>
          </a:p>
          <a:p>
            <a:pPr>
              <a:buFont typeface="Wingdings" pitchFamily="2" charset="2"/>
              <a:buChar char="Ø"/>
            </a:pPr>
            <a:r>
              <a:rPr lang="ru-RU" sz="3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Беседа с детьми  «Детский писатель  С.Я. Маршак»</a:t>
            </a:r>
          </a:p>
          <a:p>
            <a:pPr>
              <a:buFont typeface="Wingdings" pitchFamily="2" charset="2"/>
              <a:buChar char="Ø"/>
            </a:pPr>
            <a:r>
              <a:rPr lang="ru-RU" sz="3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Рассматривание иллюстраций к сказкам </a:t>
            </a:r>
          </a:p>
          <a:p>
            <a:pPr>
              <a:buFont typeface="Wingdings" pitchFamily="2" charset="2"/>
              <a:buChar char="Ø"/>
            </a:pPr>
            <a:r>
              <a:rPr lang="ru-RU" sz="3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Познавательное  занятие</a:t>
            </a:r>
          </a:p>
        </p:txBody>
      </p:sp>
    </p:spTree>
    <p:extLst>
      <p:ext uri="{BB962C8B-B14F-4D97-AF65-F5344CB8AC3E}">
        <p14:creationId xmlns:p14="http://schemas.microsoft.com/office/powerpoint/2010/main" xmlns="" val="83088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6D9FCA6-283B-4864-D428-C4E7768EE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636271-DCA2-B868-F233-2636E1FF2E30}"/>
              </a:ext>
            </a:extLst>
          </p:cNvPr>
          <p:cNvSpPr txBox="1">
            <a:spLocks/>
          </p:cNvSpPr>
          <p:nvPr/>
        </p:nvSpPr>
        <p:spPr>
          <a:xfrm>
            <a:off x="323528" y="548680"/>
            <a:ext cx="8712968" cy="864096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«Художественно-эстетическое  развитие 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C3BB104-740A-3FA1-896D-F23179527D0E}"/>
              </a:ext>
            </a:extLst>
          </p:cNvPr>
          <p:cNvSpPr txBox="1"/>
          <p:nvPr/>
        </p:nvSpPr>
        <p:spPr>
          <a:xfrm>
            <a:off x="179512" y="1988840"/>
            <a:ext cx="871296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Рисование – «Тили- бом! Тили-бом! Загорелся кошкин дом»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Аппликация –«Тили- бом! Тили-бом! Загорелся кошкин дом»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Лепка – «Кошка»,  «Мышонок», «Сказка о глупом мышонке»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Музыка – «У жирафа пятна-пятнышки…», «Маленькая мышка», «Воробей»</a:t>
            </a:r>
          </a:p>
        </p:txBody>
      </p:sp>
    </p:spTree>
    <p:extLst>
      <p:ext uri="{BB962C8B-B14F-4D97-AF65-F5344CB8AC3E}">
        <p14:creationId xmlns:p14="http://schemas.microsoft.com/office/powerpoint/2010/main" xmlns="" val="3324687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BC78721-2F68-D993-543F-89A46D7C4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F301182-530A-EB0E-19E1-F4279A6A95F4}"/>
              </a:ext>
            </a:extLst>
          </p:cNvPr>
          <p:cNvSpPr txBox="1"/>
          <p:nvPr/>
        </p:nvSpPr>
        <p:spPr>
          <a:xfrm>
            <a:off x="827584" y="692696"/>
            <a:ext cx="784887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              «Трудовая </a:t>
            </a:r>
            <a:r>
              <a:rPr lang="ru-RU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 деятельность</a:t>
            </a:r>
            <a:r>
              <a:rPr lang="ru-RU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»</a:t>
            </a:r>
            <a:endParaRPr lang="ru-RU" sz="4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A6F94FE-E6C1-696E-AE82-8F9B815FF38F}"/>
              </a:ext>
            </a:extLst>
          </p:cNvPr>
          <p:cNvSpPr txBox="1"/>
          <p:nvPr/>
        </p:nvSpPr>
        <p:spPr>
          <a:xfrm>
            <a:off x="251520" y="2132856"/>
            <a:ext cx="8640960" cy="2139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Подбор книг по теме С.Я. Маршак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abriola" panose="04040605051002020D02" pitchFamily="82" charset="0"/>
                <a:ea typeface="+mn-ea"/>
                <a:cs typeface="+mn-cs"/>
              </a:rPr>
              <a:t> «Книжная лечебница» (реставрация книг, картинок к произведениям)</a:t>
            </a:r>
          </a:p>
        </p:txBody>
      </p:sp>
    </p:spTree>
    <p:extLst>
      <p:ext uri="{BB962C8B-B14F-4D97-AF65-F5344CB8AC3E}">
        <p14:creationId xmlns:p14="http://schemas.microsoft.com/office/powerpoint/2010/main" xmlns="" val="6049050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384</TotalTime>
  <Words>1287</Words>
  <Application>Microsoft Office PowerPoint</Application>
  <PresentationFormat>Экран (4:3)</PresentationFormat>
  <Paragraphs>111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Познавательно-творческий среднесрочный проект  «Знакомство детей  2 младшей группы «Теремок» с творчеством С.Я.Маршака» </vt:lpstr>
      <vt:lpstr>Актуальность проекта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Результативность проекта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Microsoft</cp:lastModifiedBy>
  <cp:revision>104</cp:revision>
  <cp:lastPrinted>2025-12-16T12:29:20Z</cp:lastPrinted>
  <dcterms:created xsi:type="dcterms:W3CDTF">2020-11-26T13:22:41Z</dcterms:created>
  <dcterms:modified xsi:type="dcterms:W3CDTF">2025-12-16T18:31:28Z</dcterms:modified>
</cp:coreProperties>
</file>