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6" r:id="rId4"/>
    <p:sldId id="258" r:id="rId5"/>
    <p:sldId id="259" r:id="rId6"/>
    <p:sldId id="260" r:id="rId7"/>
    <p:sldId id="267" r:id="rId8"/>
    <p:sldId id="261" r:id="rId9"/>
    <p:sldId id="262" r:id="rId10"/>
    <p:sldId id="263" r:id="rId11"/>
    <p:sldId id="264" r:id="rId12"/>
    <p:sldId id="265" r:id="rId13"/>
  </p:sldIdLst>
  <p:sldSz cx="14630400" cy="8229600"/>
  <p:notesSz cx="8229600" cy="146304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Freestyle Script" panose="030804020302050B0404" pitchFamily="66" charset="0"/>
      <p:regular r:id="rId19"/>
    </p:embeddedFont>
    <p:embeddedFont>
      <p:font typeface="Geist" panose="020B0604020202020204" charset="-52"/>
      <p:regular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70" d="100"/>
          <a:sy n="70" d="100"/>
        </p:scale>
        <p:origin x="-168" y="-144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6058-82F1-4903-8E4B-FB917150C082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D7660-364A-4666-899C-60858BF18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808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345650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Сотрудничество логопеда и семьи – залог успешного развития речи ребенка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5520928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3200" b="1" i="1" dirty="0">
                <a:latin typeface="Geist" pitchFamily="34" charset="0"/>
                <a:ea typeface="Geist" pitchFamily="34" charset="-122"/>
                <a:cs typeface="Geist" pitchFamily="34" charset="-120"/>
              </a:rPr>
              <a:t>Логопед: Гобеева Кристина Юрьевна</a:t>
            </a:r>
            <a:endParaRPr lang="en-US" sz="32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772358"/>
            <a:ext cx="7556421" cy="1133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Варианты упражнений для дома (Слух и словарь)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6280190" y="2388275"/>
            <a:ext cx="3501509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Развитие фонематического слуха (учимся слышать звуки):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6280190" y="4032409"/>
            <a:ext cx="3501509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«Хлопни, если услышишь звук [С]»: Вы называете ряд звуков/слов, ребенок хлопает в ладоши на нужный</a:t>
            </a: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6280190" y="5926217"/>
            <a:ext cx="350150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«Поймай слово»: Хлопнуть в ладоши, если услышишь слово, которое начинается на букву [М].</a:t>
            </a:r>
            <a:endParaRPr lang="en-US" sz="1750" b="1" dirty="0"/>
          </a:p>
        </p:txBody>
      </p:sp>
      <p:sp>
        <p:nvSpPr>
          <p:cNvPr id="7" name="Text 4"/>
          <p:cNvSpPr/>
          <p:nvPr/>
        </p:nvSpPr>
        <p:spPr>
          <a:xfrm>
            <a:off x="10342721" y="2388275"/>
            <a:ext cx="350150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Развитие словаря и связной речи: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10342721" y="3323749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«Назови ласково» (яблоко – яблочко).</a:t>
            </a:r>
            <a:endParaRPr lang="en-US" sz="1750" b="1" dirty="0"/>
          </a:p>
        </p:txBody>
      </p:sp>
      <p:sp>
        <p:nvSpPr>
          <p:cNvPr id="9" name="Text 6"/>
          <p:cNvSpPr/>
          <p:nvPr/>
        </p:nvSpPr>
        <p:spPr>
          <a:xfrm>
            <a:off x="10342721" y="4128849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«Один-много» (стол – столы).</a:t>
            </a:r>
            <a:endParaRPr lang="en-US" sz="1750" b="1" dirty="0"/>
          </a:p>
        </p:txBody>
      </p:sp>
      <p:sp>
        <p:nvSpPr>
          <p:cNvPr id="10" name="Text 7"/>
          <p:cNvSpPr/>
          <p:nvPr/>
        </p:nvSpPr>
        <p:spPr>
          <a:xfrm>
            <a:off x="10342721" y="4933950"/>
            <a:ext cx="35015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chemeClr val="accent6">
                    <a:lumMod val="50000"/>
                  </a:scheme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«Что лишнее?» и почему?</a:t>
            </a:r>
            <a:endParaRPr lang="en-US" sz="175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 8"/>
          <p:cNvSpPr/>
          <p:nvPr/>
        </p:nvSpPr>
        <p:spPr>
          <a:xfrm>
            <a:off x="10342721" y="5376148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chemeClr val="accent6">
                    <a:lumMod val="50000"/>
                  </a:scheme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Пересказ небольших сказок</a:t>
            </a: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1750" b="1" dirty="0"/>
          </a:p>
        </p:txBody>
      </p:sp>
      <p:sp>
        <p:nvSpPr>
          <p:cNvPr id="12" name="Text 9"/>
          <p:cNvSpPr/>
          <p:nvPr/>
        </p:nvSpPr>
        <p:spPr>
          <a:xfrm>
            <a:off x="10342721" y="6181249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Составление рассказа по картинкам.</a:t>
            </a:r>
            <a:endParaRPr lang="en-US" sz="1750" b="1" dirty="0"/>
          </a:p>
        </p:txBody>
      </p:sp>
      <p:sp>
        <p:nvSpPr>
          <p:cNvPr id="13" name="Прямоугольник с двумя скругленными соседними углами 12"/>
          <p:cNvSpPr/>
          <p:nvPr/>
        </p:nvSpPr>
        <p:spPr>
          <a:xfrm>
            <a:off x="12779484" y="7696200"/>
            <a:ext cx="1773914" cy="533400"/>
          </a:xfrm>
          <a:prstGeom prst="round2SameRect">
            <a:avLst/>
          </a:prstGeom>
          <a:solidFill>
            <a:srgbClr val="E3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8188" y="758071"/>
            <a:ext cx="9727406" cy="527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Как вы можете сотрудничать с логопедом?</a:t>
            </a:r>
            <a:endParaRPr lang="en-US" sz="3300" dirty="0"/>
          </a:p>
        </p:txBody>
      </p:sp>
      <p:sp>
        <p:nvSpPr>
          <p:cNvPr id="3" name="Shape 1"/>
          <p:cNvSpPr/>
          <p:nvPr/>
        </p:nvSpPr>
        <p:spPr>
          <a:xfrm>
            <a:off x="738188" y="2023348"/>
            <a:ext cx="6471523" cy="1419820"/>
          </a:xfrm>
          <a:prstGeom prst="roundRect">
            <a:avLst>
              <a:gd name="adj" fmla="val 7728"/>
            </a:avLst>
          </a:prstGeom>
          <a:solidFill>
            <a:srgbClr val="E5F9F2">
              <a:alpha val="95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38188" y="2000488"/>
            <a:ext cx="6471523" cy="91440"/>
          </a:xfrm>
          <a:prstGeom prst="roundRect">
            <a:avLst>
              <a:gd name="adj" fmla="val 207595"/>
            </a:avLst>
          </a:prstGeom>
          <a:solidFill>
            <a:srgbClr val="006747"/>
          </a:solidFill>
          <a:ln/>
        </p:spPr>
      </p:sp>
      <p:sp>
        <p:nvSpPr>
          <p:cNvPr id="5" name="Shape 3"/>
          <p:cNvSpPr/>
          <p:nvPr/>
        </p:nvSpPr>
        <p:spPr>
          <a:xfrm>
            <a:off x="3657600" y="1706999"/>
            <a:ext cx="632698" cy="632698"/>
          </a:xfrm>
          <a:prstGeom prst="roundRect">
            <a:avLst>
              <a:gd name="adj" fmla="val 144524"/>
            </a:avLst>
          </a:prstGeom>
          <a:solidFill>
            <a:srgbClr val="006747"/>
          </a:solidFill>
          <a:ln/>
        </p:spPr>
      </p:sp>
      <p:sp>
        <p:nvSpPr>
          <p:cNvPr id="6" name="Text 4"/>
          <p:cNvSpPr/>
          <p:nvPr/>
        </p:nvSpPr>
        <p:spPr>
          <a:xfrm>
            <a:off x="3847386" y="1865114"/>
            <a:ext cx="253008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1</a:t>
            </a:r>
            <a:endParaRPr lang="en-US" sz="1950" dirty="0"/>
          </a:p>
        </p:txBody>
      </p:sp>
      <p:sp>
        <p:nvSpPr>
          <p:cNvPr id="7" name="Text 5"/>
          <p:cNvSpPr/>
          <p:nvPr/>
        </p:nvSpPr>
        <p:spPr>
          <a:xfrm>
            <a:off x="971907" y="2550557"/>
            <a:ext cx="6004084" cy="6588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Регулярно проверяйте тетрадь для домашних заданий.</a:t>
            </a:r>
            <a:endParaRPr lang="en-US" sz="2050" dirty="0"/>
          </a:p>
        </p:txBody>
      </p:sp>
      <p:sp>
        <p:nvSpPr>
          <p:cNvPr id="8" name="Shape 6"/>
          <p:cNvSpPr/>
          <p:nvPr/>
        </p:nvSpPr>
        <p:spPr>
          <a:xfrm>
            <a:off x="7420570" y="2023348"/>
            <a:ext cx="6471642" cy="1419820"/>
          </a:xfrm>
          <a:prstGeom prst="roundRect">
            <a:avLst>
              <a:gd name="adj" fmla="val 7728"/>
            </a:avLst>
          </a:prstGeom>
          <a:solidFill>
            <a:srgbClr val="E5F9F2">
              <a:alpha val="95000"/>
            </a:srgbClr>
          </a:solidFill>
          <a:ln/>
        </p:spPr>
      </p:sp>
      <p:sp>
        <p:nvSpPr>
          <p:cNvPr id="9" name="Shape 7"/>
          <p:cNvSpPr/>
          <p:nvPr/>
        </p:nvSpPr>
        <p:spPr>
          <a:xfrm>
            <a:off x="7420570" y="2000488"/>
            <a:ext cx="6471642" cy="91440"/>
          </a:xfrm>
          <a:prstGeom prst="roundRect">
            <a:avLst>
              <a:gd name="adj" fmla="val 207595"/>
            </a:avLst>
          </a:prstGeom>
          <a:solidFill>
            <a:srgbClr val="006747"/>
          </a:solidFill>
          <a:ln/>
        </p:spPr>
      </p:sp>
      <p:sp>
        <p:nvSpPr>
          <p:cNvPr id="10" name="Shape 8"/>
          <p:cNvSpPr/>
          <p:nvPr/>
        </p:nvSpPr>
        <p:spPr>
          <a:xfrm>
            <a:off x="10339983" y="1706999"/>
            <a:ext cx="632698" cy="632698"/>
          </a:xfrm>
          <a:prstGeom prst="roundRect">
            <a:avLst>
              <a:gd name="adj" fmla="val 144524"/>
            </a:avLst>
          </a:prstGeom>
          <a:solidFill>
            <a:srgbClr val="006747"/>
          </a:solidFill>
          <a:ln/>
        </p:spPr>
      </p:sp>
      <p:sp>
        <p:nvSpPr>
          <p:cNvPr id="11" name="Text 9"/>
          <p:cNvSpPr/>
          <p:nvPr/>
        </p:nvSpPr>
        <p:spPr>
          <a:xfrm>
            <a:off x="10529768" y="1865114"/>
            <a:ext cx="253008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2</a:t>
            </a:r>
            <a:endParaRPr lang="en-US" sz="1950" dirty="0"/>
          </a:p>
        </p:txBody>
      </p:sp>
      <p:sp>
        <p:nvSpPr>
          <p:cNvPr id="12" name="Text 10"/>
          <p:cNvSpPr/>
          <p:nvPr/>
        </p:nvSpPr>
        <p:spPr>
          <a:xfrm>
            <a:off x="7654290" y="2550557"/>
            <a:ext cx="6004203" cy="6588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Выполняйте задания последовательно и точно, как рекомендовано.</a:t>
            </a:r>
            <a:endParaRPr lang="en-US" sz="2050" dirty="0"/>
          </a:p>
        </p:txBody>
      </p:sp>
      <p:sp>
        <p:nvSpPr>
          <p:cNvPr id="13" name="Shape 11"/>
          <p:cNvSpPr/>
          <p:nvPr/>
        </p:nvSpPr>
        <p:spPr>
          <a:xfrm>
            <a:off x="738188" y="3970377"/>
            <a:ext cx="6471523" cy="1419820"/>
          </a:xfrm>
          <a:prstGeom prst="roundRect">
            <a:avLst>
              <a:gd name="adj" fmla="val 7728"/>
            </a:avLst>
          </a:prstGeom>
          <a:solidFill>
            <a:srgbClr val="E5F9F2">
              <a:alpha val="95000"/>
            </a:srgbClr>
          </a:solidFill>
          <a:ln/>
        </p:spPr>
      </p:sp>
      <p:sp>
        <p:nvSpPr>
          <p:cNvPr id="14" name="Shape 12"/>
          <p:cNvSpPr/>
          <p:nvPr/>
        </p:nvSpPr>
        <p:spPr>
          <a:xfrm>
            <a:off x="738188" y="3947517"/>
            <a:ext cx="6471523" cy="91440"/>
          </a:xfrm>
          <a:prstGeom prst="roundRect">
            <a:avLst>
              <a:gd name="adj" fmla="val 207595"/>
            </a:avLst>
          </a:prstGeom>
          <a:solidFill>
            <a:srgbClr val="006747"/>
          </a:solidFill>
          <a:ln/>
        </p:spPr>
      </p:sp>
      <p:sp>
        <p:nvSpPr>
          <p:cNvPr id="15" name="Shape 13"/>
          <p:cNvSpPr/>
          <p:nvPr/>
        </p:nvSpPr>
        <p:spPr>
          <a:xfrm>
            <a:off x="3657600" y="3654028"/>
            <a:ext cx="632698" cy="632698"/>
          </a:xfrm>
          <a:prstGeom prst="roundRect">
            <a:avLst>
              <a:gd name="adj" fmla="val 144524"/>
            </a:avLst>
          </a:prstGeom>
          <a:solidFill>
            <a:srgbClr val="006747"/>
          </a:solidFill>
          <a:ln/>
        </p:spPr>
      </p:sp>
      <p:sp>
        <p:nvSpPr>
          <p:cNvPr id="16" name="Text 14"/>
          <p:cNvSpPr/>
          <p:nvPr/>
        </p:nvSpPr>
        <p:spPr>
          <a:xfrm>
            <a:off x="3847386" y="3812143"/>
            <a:ext cx="253008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3</a:t>
            </a:r>
            <a:endParaRPr lang="en-US" sz="1950" dirty="0"/>
          </a:p>
        </p:txBody>
      </p:sp>
      <p:sp>
        <p:nvSpPr>
          <p:cNvPr id="17" name="Text 15"/>
          <p:cNvSpPr/>
          <p:nvPr/>
        </p:nvSpPr>
        <p:spPr>
          <a:xfrm>
            <a:off x="971907" y="4497586"/>
            <a:ext cx="6004084" cy="6588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Записывайте свои вопросы в тетрадь или задавайте их лично.</a:t>
            </a:r>
            <a:endParaRPr lang="en-US" sz="2050" dirty="0"/>
          </a:p>
        </p:txBody>
      </p:sp>
      <p:sp>
        <p:nvSpPr>
          <p:cNvPr id="18" name="Shape 16"/>
          <p:cNvSpPr/>
          <p:nvPr/>
        </p:nvSpPr>
        <p:spPr>
          <a:xfrm>
            <a:off x="7420570" y="3970377"/>
            <a:ext cx="6471642" cy="1419820"/>
          </a:xfrm>
          <a:prstGeom prst="roundRect">
            <a:avLst>
              <a:gd name="adj" fmla="val 7728"/>
            </a:avLst>
          </a:prstGeom>
          <a:solidFill>
            <a:srgbClr val="E5F9F2">
              <a:alpha val="95000"/>
            </a:srgbClr>
          </a:solidFill>
          <a:ln/>
        </p:spPr>
      </p:sp>
      <p:sp>
        <p:nvSpPr>
          <p:cNvPr id="19" name="Shape 17"/>
          <p:cNvSpPr/>
          <p:nvPr/>
        </p:nvSpPr>
        <p:spPr>
          <a:xfrm>
            <a:off x="7420570" y="3947517"/>
            <a:ext cx="6471642" cy="91440"/>
          </a:xfrm>
          <a:prstGeom prst="roundRect">
            <a:avLst>
              <a:gd name="adj" fmla="val 207595"/>
            </a:avLst>
          </a:prstGeom>
          <a:solidFill>
            <a:srgbClr val="006747"/>
          </a:solidFill>
          <a:ln/>
        </p:spPr>
      </p:sp>
      <p:sp>
        <p:nvSpPr>
          <p:cNvPr id="20" name="Shape 18"/>
          <p:cNvSpPr/>
          <p:nvPr/>
        </p:nvSpPr>
        <p:spPr>
          <a:xfrm>
            <a:off x="10339983" y="3654028"/>
            <a:ext cx="632698" cy="632698"/>
          </a:xfrm>
          <a:prstGeom prst="roundRect">
            <a:avLst>
              <a:gd name="adj" fmla="val 144524"/>
            </a:avLst>
          </a:prstGeom>
          <a:solidFill>
            <a:srgbClr val="006747"/>
          </a:solidFill>
          <a:ln/>
        </p:spPr>
      </p:sp>
      <p:sp>
        <p:nvSpPr>
          <p:cNvPr id="21" name="Text 19"/>
          <p:cNvSpPr/>
          <p:nvPr/>
        </p:nvSpPr>
        <p:spPr>
          <a:xfrm>
            <a:off x="10529768" y="3812143"/>
            <a:ext cx="253008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4</a:t>
            </a:r>
            <a:endParaRPr lang="en-US" sz="1950" dirty="0"/>
          </a:p>
        </p:txBody>
      </p:sp>
      <p:sp>
        <p:nvSpPr>
          <p:cNvPr id="22" name="Text 20"/>
          <p:cNvSpPr/>
          <p:nvPr/>
        </p:nvSpPr>
        <p:spPr>
          <a:xfrm>
            <a:off x="7654290" y="4497586"/>
            <a:ext cx="6004203" cy="6588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Информируйте логопеда об успехах или трудностях, которые вы видите дома.</a:t>
            </a:r>
            <a:endParaRPr lang="en-US" sz="2050" dirty="0"/>
          </a:p>
        </p:txBody>
      </p:sp>
      <p:sp>
        <p:nvSpPr>
          <p:cNvPr id="23" name="Shape 21"/>
          <p:cNvSpPr/>
          <p:nvPr/>
        </p:nvSpPr>
        <p:spPr>
          <a:xfrm>
            <a:off x="738188" y="5917406"/>
            <a:ext cx="6471523" cy="1554123"/>
          </a:xfrm>
          <a:prstGeom prst="roundRect">
            <a:avLst>
              <a:gd name="adj" fmla="val 7060"/>
            </a:avLst>
          </a:prstGeom>
          <a:solidFill>
            <a:srgbClr val="E5F9F2">
              <a:alpha val="95000"/>
            </a:srgbClr>
          </a:solidFill>
          <a:ln/>
        </p:spPr>
      </p:sp>
      <p:sp>
        <p:nvSpPr>
          <p:cNvPr id="24" name="Shape 22"/>
          <p:cNvSpPr/>
          <p:nvPr/>
        </p:nvSpPr>
        <p:spPr>
          <a:xfrm>
            <a:off x="738188" y="5894546"/>
            <a:ext cx="6471523" cy="91440"/>
          </a:xfrm>
          <a:prstGeom prst="roundRect">
            <a:avLst>
              <a:gd name="adj" fmla="val 207595"/>
            </a:avLst>
          </a:prstGeom>
          <a:solidFill>
            <a:srgbClr val="006747"/>
          </a:solidFill>
          <a:ln/>
        </p:spPr>
      </p:sp>
      <p:sp>
        <p:nvSpPr>
          <p:cNvPr id="25" name="Shape 23"/>
          <p:cNvSpPr/>
          <p:nvPr/>
        </p:nvSpPr>
        <p:spPr>
          <a:xfrm>
            <a:off x="3657600" y="5601057"/>
            <a:ext cx="632698" cy="632698"/>
          </a:xfrm>
          <a:prstGeom prst="roundRect">
            <a:avLst>
              <a:gd name="adj" fmla="val 144524"/>
            </a:avLst>
          </a:prstGeom>
          <a:solidFill>
            <a:srgbClr val="006747"/>
          </a:solidFill>
          <a:ln/>
        </p:spPr>
      </p:sp>
      <p:sp>
        <p:nvSpPr>
          <p:cNvPr id="26" name="Text 24"/>
          <p:cNvSpPr/>
          <p:nvPr/>
        </p:nvSpPr>
        <p:spPr>
          <a:xfrm>
            <a:off x="3847386" y="5759172"/>
            <a:ext cx="253008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5</a:t>
            </a:r>
            <a:endParaRPr lang="en-US" sz="1950" dirty="0"/>
          </a:p>
        </p:txBody>
      </p:sp>
      <p:sp>
        <p:nvSpPr>
          <p:cNvPr id="27" name="Text 25"/>
          <p:cNvSpPr/>
          <p:nvPr/>
        </p:nvSpPr>
        <p:spPr>
          <a:xfrm>
            <a:off x="971907" y="6444615"/>
            <a:ext cx="6004084" cy="6588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Посещайте консультации и открытые занятия.</a:t>
            </a:r>
            <a:endParaRPr lang="en-US" sz="2050" dirty="0"/>
          </a:p>
        </p:txBody>
      </p:sp>
      <p:sp>
        <p:nvSpPr>
          <p:cNvPr id="28" name="Shape 26"/>
          <p:cNvSpPr/>
          <p:nvPr/>
        </p:nvSpPr>
        <p:spPr>
          <a:xfrm>
            <a:off x="7420570" y="5917406"/>
            <a:ext cx="6471642" cy="1554123"/>
          </a:xfrm>
          <a:prstGeom prst="roundRect">
            <a:avLst>
              <a:gd name="adj" fmla="val 7060"/>
            </a:avLst>
          </a:prstGeom>
          <a:solidFill>
            <a:srgbClr val="E5F9F2">
              <a:alpha val="95000"/>
            </a:srgbClr>
          </a:solidFill>
          <a:ln/>
        </p:spPr>
      </p:sp>
      <p:sp>
        <p:nvSpPr>
          <p:cNvPr id="29" name="Shape 27"/>
          <p:cNvSpPr/>
          <p:nvPr/>
        </p:nvSpPr>
        <p:spPr>
          <a:xfrm>
            <a:off x="7420570" y="5894546"/>
            <a:ext cx="6471642" cy="91440"/>
          </a:xfrm>
          <a:prstGeom prst="roundRect">
            <a:avLst>
              <a:gd name="adj" fmla="val 207595"/>
            </a:avLst>
          </a:prstGeom>
          <a:solidFill>
            <a:srgbClr val="006747"/>
          </a:solidFill>
          <a:ln/>
        </p:spPr>
      </p:sp>
      <p:sp>
        <p:nvSpPr>
          <p:cNvPr id="30" name="Shape 28"/>
          <p:cNvSpPr/>
          <p:nvPr/>
        </p:nvSpPr>
        <p:spPr>
          <a:xfrm>
            <a:off x="10339983" y="5601057"/>
            <a:ext cx="632698" cy="632698"/>
          </a:xfrm>
          <a:prstGeom prst="roundRect">
            <a:avLst>
              <a:gd name="adj" fmla="val 144524"/>
            </a:avLst>
          </a:prstGeom>
          <a:solidFill>
            <a:srgbClr val="006747"/>
          </a:solidFill>
          <a:ln/>
        </p:spPr>
      </p:sp>
      <p:sp>
        <p:nvSpPr>
          <p:cNvPr id="31" name="Text 29"/>
          <p:cNvSpPr/>
          <p:nvPr/>
        </p:nvSpPr>
        <p:spPr>
          <a:xfrm>
            <a:off x="10529768" y="5759172"/>
            <a:ext cx="253008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6</a:t>
            </a:r>
            <a:endParaRPr lang="en-US" sz="1950" dirty="0"/>
          </a:p>
        </p:txBody>
      </p:sp>
      <p:sp>
        <p:nvSpPr>
          <p:cNvPr id="32" name="Text 30"/>
          <p:cNvSpPr/>
          <p:nvPr/>
        </p:nvSpPr>
        <p:spPr>
          <a:xfrm>
            <a:off x="7654290" y="6444615"/>
            <a:ext cx="3190637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Наберитесь терпения!</a:t>
            </a:r>
            <a:endParaRPr lang="en-US" sz="2050" dirty="0"/>
          </a:p>
        </p:txBody>
      </p:sp>
      <p:sp>
        <p:nvSpPr>
          <p:cNvPr id="33" name="Text 31"/>
          <p:cNvSpPr/>
          <p:nvPr/>
        </p:nvSpPr>
        <p:spPr>
          <a:xfrm>
            <a:off x="7654290" y="6900505"/>
            <a:ext cx="6004203" cy="337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Результат не приходит мгновенно.</a:t>
            </a:r>
            <a:endParaRPr lang="en-US" sz="1650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>
          <a:xfrm>
            <a:off x="12779484" y="7696200"/>
            <a:ext cx="1773914" cy="533400"/>
          </a:xfrm>
          <a:prstGeom prst="round2SameRect">
            <a:avLst/>
          </a:prstGeom>
          <a:solidFill>
            <a:srgbClr val="E3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06773" y="241901"/>
            <a:ext cx="675953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Спасибо за внимание!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623620" y="1142933"/>
            <a:ext cx="13042821" cy="1133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Вместе мы поможем нашим детям говорить красиво и правильно!</a:t>
            </a:r>
            <a:endParaRPr lang="en-US" sz="3550" dirty="0"/>
          </a:p>
        </p:txBody>
      </p:sp>
      <p:sp>
        <p:nvSpPr>
          <p:cNvPr id="4" name="Text 2"/>
          <p:cNvSpPr/>
          <p:nvPr/>
        </p:nvSpPr>
        <p:spPr>
          <a:xfrm>
            <a:off x="793790" y="3712012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850"/>
              </a:lnSpc>
              <a:buSzPct val="100000"/>
            </a:pP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 3"/>
          <p:cNvSpPr/>
          <p:nvPr/>
        </p:nvSpPr>
        <p:spPr>
          <a:xfrm>
            <a:off x="347475" y="491834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850"/>
              </a:lnSpc>
              <a:buSzPct val="100000"/>
            </a:pPr>
            <a:endParaRPr lang="en-U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12779484" y="7696200"/>
            <a:ext cx="1773914" cy="533400"/>
          </a:xfrm>
          <a:prstGeom prst="round2SameRect">
            <a:avLst/>
          </a:prstGeom>
          <a:solidFill>
            <a:srgbClr val="E3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886" y="2940113"/>
            <a:ext cx="9232673" cy="5192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9257" y="573524"/>
            <a:ext cx="8965287" cy="5137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Кто такой логопед и чем он занимается?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719257" y="1498283"/>
            <a:ext cx="13191887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Логопед – это не врач, а педагог.</a:t>
            </a:r>
            <a:endParaRPr lang="en-US" b="1" dirty="0"/>
          </a:p>
        </p:txBody>
      </p:sp>
      <p:sp>
        <p:nvSpPr>
          <p:cNvPr id="4" name="Text 2"/>
          <p:cNvSpPr/>
          <p:nvPr/>
        </p:nvSpPr>
        <p:spPr>
          <a:xfrm>
            <a:off x="719257" y="1898928"/>
            <a:ext cx="13191887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Цель моей работы: своевременная помощь в формировании правильной, чистой, грамотной и выразительной речи вашего ребенка</a:t>
            </a:r>
            <a:r>
              <a:rPr lang="en-US" sz="16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19257" y="2787491"/>
            <a:ext cx="13191887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Моя работа строится по следующим направлениям:</a:t>
            </a:r>
          </a:p>
        </p:txBody>
      </p:sp>
      <p:sp>
        <p:nvSpPr>
          <p:cNvPr id="6" name="Shape 4"/>
          <p:cNvSpPr/>
          <p:nvPr/>
        </p:nvSpPr>
        <p:spPr>
          <a:xfrm>
            <a:off x="767715" y="3347322"/>
            <a:ext cx="6493193" cy="2544723"/>
          </a:xfrm>
          <a:prstGeom prst="roundRect">
            <a:avLst>
              <a:gd name="adj" fmla="val 4312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96397" y="3347323"/>
            <a:ext cx="91440" cy="2544723"/>
          </a:xfrm>
          <a:prstGeom prst="roundRect">
            <a:avLst>
              <a:gd name="adj" fmla="val 202279"/>
            </a:avLst>
          </a:prstGeom>
          <a:solidFill>
            <a:srgbClr val="006747"/>
          </a:solidFill>
          <a:ln/>
        </p:spPr>
      </p:sp>
      <p:sp>
        <p:nvSpPr>
          <p:cNvPr id="8" name="Text 6"/>
          <p:cNvSpPr/>
          <p:nvPr/>
        </p:nvSpPr>
        <p:spPr>
          <a:xfrm>
            <a:off x="1016198" y="3575685"/>
            <a:ext cx="2568893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Диагностическое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1016198" y="3896797"/>
            <a:ext cx="5967889" cy="17668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комплексное обследование речи детей (звукопроизношение, словарный запас, грамматический строй, связная речь, фонематический слух) для выявления нарушений и определения дальнейшего маршрута </a:t>
            </a:r>
            <a:r>
              <a:rPr lang="en-US" b="1" dirty="0" err="1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коррекции</a:t>
            </a:r>
            <a:r>
              <a:rPr lang="en-US" b="1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r>
              <a:rPr lang="ru-RU" b="1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(Обследование вначале года)</a:t>
            </a:r>
            <a:endParaRPr lang="en-US" b="1" dirty="0">
              <a:solidFill>
                <a:srgbClr val="4B4A4A"/>
              </a:solidFill>
              <a:latin typeface="Geist" pitchFamily="34" charset="0"/>
              <a:ea typeface="Geist" pitchFamily="34" charset="-122"/>
              <a:cs typeface="Geist" pitchFamily="34" charset="-12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7417951" y="3347323"/>
            <a:ext cx="6493193" cy="2544723"/>
          </a:xfrm>
          <a:prstGeom prst="roundRect">
            <a:avLst>
              <a:gd name="adj" fmla="val 4312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1" name="Shape 9"/>
          <p:cNvSpPr/>
          <p:nvPr/>
        </p:nvSpPr>
        <p:spPr>
          <a:xfrm>
            <a:off x="7395091" y="3347323"/>
            <a:ext cx="91440" cy="2544723"/>
          </a:xfrm>
          <a:prstGeom prst="roundRect">
            <a:avLst>
              <a:gd name="adj" fmla="val 202279"/>
            </a:avLst>
          </a:prstGeom>
          <a:solidFill>
            <a:srgbClr val="006747"/>
          </a:solidFill>
          <a:ln/>
        </p:spPr>
      </p:sp>
      <p:sp>
        <p:nvSpPr>
          <p:cNvPr id="12" name="Text 10"/>
          <p:cNvSpPr/>
          <p:nvPr/>
        </p:nvSpPr>
        <p:spPr>
          <a:xfrm>
            <a:off x="7714893" y="3575685"/>
            <a:ext cx="4028480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Коррекционно-развивающее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7714893" y="4020026"/>
            <a:ext cx="5967889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50"/>
              </a:lnSpc>
            </a:pPr>
            <a:r>
              <a:rPr lang="en-US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проведение индивидуальных и подгрупповых занятий по устранению выявленных нарушений.</a:t>
            </a:r>
          </a:p>
        </p:txBody>
      </p:sp>
      <p:sp>
        <p:nvSpPr>
          <p:cNvPr id="14" name="Shape 12"/>
          <p:cNvSpPr/>
          <p:nvPr/>
        </p:nvSpPr>
        <p:spPr>
          <a:xfrm>
            <a:off x="742117" y="6097548"/>
            <a:ext cx="6493193" cy="1558528"/>
          </a:xfrm>
          <a:prstGeom prst="roundRect">
            <a:avLst>
              <a:gd name="adj" fmla="val 7040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96397" y="6097548"/>
            <a:ext cx="91440" cy="1558528"/>
          </a:xfrm>
          <a:prstGeom prst="roundRect">
            <a:avLst>
              <a:gd name="adj" fmla="val 202279"/>
            </a:avLst>
          </a:prstGeom>
          <a:solidFill>
            <a:srgbClr val="006747"/>
          </a:solidFill>
          <a:ln/>
        </p:spPr>
      </p:sp>
      <p:sp>
        <p:nvSpPr>
          <p:cNvPr id="16" name="Text 14"/>
          <p:cNvSpPr/>
          <p:nvPr/>
        </p:nvSpPr>
        <p:spPr>
          <a:xfrm>
            <a:off x="1016198" y="6325910"/>
            <a:ext cx="2568893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Консультативное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1016198" y="6770251"/>
            <a:ext cx="5967889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просвещение и консультирование родителей и педагогов по вопросам речевого развития.</a:t>
            </a:r>
          </a:p>
        </p:txBody>
      </p:sp>
      <p:sp>
        <p:nvSpPr>
          <p:cNvPr id="18" name="Shape 16"/>
          <p:cNvSpPr/>
          <p:nvPr/>
        </p:nvSpPr>
        <p:spPr>
          <a:xfrm>
            <a:off x="7459504" y="6097548"/>
            <a:ext cx="6493193" cy="1558528"/>
          </a:xfrm>
          <a:prstGeom prst="roundRect">
            <a:avLst>
              <a:gd name="adj" fmla="val 7040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95091" y="6097548"/>
            <a:ext cx="91440" cy="1558528"/>
          </a:xfrm>
          <a:prstGeom prst="roundRect">
            <a:avLst>
              <a:gd name="adj" fmla="val 202279"/>
            </a:avLst>
          </a:prstGeom>
          <a:solidFill>
            <a:srgbClr val="006747"/>
          </a:solidFill>
          <a:ln/>
        </p:spPr>
      </p:sp>
      <p:sp>
        <p:nvSpPr>
          <p:cNvPr id="20" name="Text 18"/>
          <p:cNvSpPr/>
          <p:nvPr/>
        </p:nvSpPr>
        <p:spPr>
          <a:xfrm>
            <a:off x="7714893" y="6325910"/>
            <a:ext cx="2568893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Аналитическое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7714893" y="6770251"/>
            <a:ext cx="5967889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отслеживание динамики развития каждого ребенка и оценка эффективности </a:t>
            </a:r>
            <a:r>
              <a:rPr lang="en-US" b="1" dirty="0" err="1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проведенной</a:t>
            </a:r>
            <a:r>
              <a:rPr lang="en-US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b="1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работы</a:t>
            </a:r>
            <a:r>
              <a:rPr lang="ru-RU" b="1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(экран движения)</a:t>
            </a:r>
            <a:endParaRPr lang="en-US" b="1" dirty="0">
              <a:solidFill>
                <a:srgbClr val="4B4A4A"/>
              </a:solidFill>
              <a:latin typeface="Geist" pitchFamily="34" charset="0"/>
              <a:ea typeface="Geist" pitchFamily="34" charset="-122"/>
              <a:cs typeface="Geist" pitchFamily="34" charset="-120"/>
            </a:endParaRPr>
          </a:p>
        </p:txBody>
      </p:sp>
      <p:sp>
        <p:nvSpPr>
          <p:cNvPr id="22" name="Прямоугольник с двумя скругленными соседними углами 21"/>
          <p:cNvSpPr/>
          <p:nvPr/>
        </p:nvSpPr>
        <p:spPr>
          <a:xfrm>
            <a:off x="12800165" y="7656076"/>
            <a:ext cx="1687286" cy="459224"/>
          </a:xfrm>
          <a:prstGeom prst="round2SameRect">
            <a:avLst/>
          </a:prstGeom>
          <a:solidFill>
            <a:srgbClr val="E3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двумя скругленными соседними углами 22"/>
          <p:cNvSpPr/>
          <p:nvPr/>
        </p:nvSpPr>
        <p:spPr>
          <a:xfrm>
            <a:off x="12952565" y="7808476"/>
            <a:ext cx="1687286" cy="459224"/>
          </a:xfrm>
          <a:prstGeom prst="round2SameRect">
            <a:avLst/>
          </a:prstGeom>
          <a:solidFill>
            <a:srgbClr val="E3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7791" y="709684"/>
            <a:ext cx="8175009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5550"/>
              </a:lnSpc>
            </a:pP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Признаки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, </a:t>
            </a: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что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ребёнку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нужна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помощь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логопеда</a:t>
            </a:r>
            <a:endParaRPr lang="en-US" sz="445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1445" y="2947916"/>
            <a:ext cx="44355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750"/>
              </a:lnSpc>
            </a:pPr>
            <a:r>
              <a:rPr lang="en-US" sz="2200" b="1" dirty="0" err="1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Проблемы</a:t>
            </a: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с </a:t>
            </a:r>
            <a:r>
              <a:rPr lang="en-US" sz="2200" b="1" dirty="0" err="1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произношением</a:t>
            </a:r>
            <a:endParaRPr lang="en-US" sz="22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1445" y="3534770"/>
            <a:ext cx="4817659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850"/>
              </a:lnSpc>
            </a:pP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Ребёнок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неправильно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произносит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звуки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заменяет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их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другими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или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вовсе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опускает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использует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жесты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вместо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слов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1750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13946" y="2947916"/>
            <a:ext cx="3930555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750"/>
              </a:lnSpc>
            </a:pPr>
            <a:r>
              <a:rPr lang="en-US" sz="2200" b="1" dirty="0" err="1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Ограниченный</a:t>
            </a: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2200" b="1" dirty="0" err="1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словарный</a:t>
            </a: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ru-RU" sz="2200" b="1" dirty="0" smtClean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  </a:t>
            </a:r>
            <a:r>
              <a:rPr lang="en-US" sz="2200" b="1" dirty="0" err="1" smtClean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запас</a:t>
            </a:r>
            <a:endParaRPr lang="en-US" sz="22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1934" y="3758394"/>
            <a:ext cx="4258102" cy="1208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850"/>
              </a:lnSpc>
            </a:pP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Недостаточный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словарный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запас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для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своего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возраста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сложности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с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построением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фраз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и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предложений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175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90663" y="2947916"/>
            <a:ext cx="371219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750"/>
              </a:lnSpc>
            </a:pPr>
            <a:r>
              <a:rPr lang="en-US" sz="2200" b="1" dirty="0" err="1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Трудности</a:t>
            </a: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с </a:t>
            </a:r>
            <a:r>
              <a:rPr lang="en-US" sz="2200" b="1" dirty="0" err="1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пониманием</a:t>
            </a:r>
            <a:endParaRPr lang="en-US" sz="22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26890" y="3534770"/>
            <a:ext cx="3766782" cy="1579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850"/>
              </a:lnSpc>
            </a:pP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Ребёнок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не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понимает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или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плохо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понимает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обращенную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речь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затрудняется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выполнять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простые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речевые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инструкции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1750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57601" y="5926834"/>
            <a:ext cx="6537278" cy="1251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850"/>
              </a:lnSpc>
            </a:pP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Если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вы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заметили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эти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признаки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не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стоит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откладывать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визит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к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специалисту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 </a:t>
            </a:r>
            <a:endParaRPr lang="ru-RU" sz="2400" b="1" u="sng" dirty="0">
              <a:solidFill>
                <a:srgbClr val="70AD47">
                  <a:lumMod val="50000"/>
                </a:srgbClr>
              </a:solidFill>
              <a:latin typeface="Geist" pitchFamily="34" charset="0"/>
              <a:ea typeface="Geist" pitchFamily="34" charset="-122"/>
              <a:cs typeface="Geist" pitchFamily="34" charset="-120"/>
            </a:endParaRPr>
          </a:p>
          <a:p>
            <a:pPr lvl="0" algn="ctr">
              <a:lnSpc>
                <a:spcPts val="2850"/>
              </a:lnSpc>
            </a:pP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Ранняя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диагностика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—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залог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b="1" u="sng" dirty="0" err="1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успеха</a:t>
            </a:r>
            <a:r>
              <a:rPr lang="en-US" sz="2400" b="1" u="sng" dirty="0">
                <a:solidFill>
                  <a:srgbClr val="70AD47">
                    <a:lumMod val="50000"/>
                  </a:srgbClr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!</a:t>
            </a:r>
            <a:endParaRPr lang="en-US" sz="2400" b="1" u="sng" dirty="0">
              <a:solidFill>
                <a:srgbClr val="70AD47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478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23081" y="354842"/>
            <a:ext cx="5691116" cy="1382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Подробнее о </a:t>
            </a:r>
            <a:r>
              <a:rPr lang="en-US" sz="320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коррекционной</a:t>
            </a:r>
            <a:r>
              <a:rPr lang="en-US" sz="32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endParaRPr lang="ru-RU" sz="3200" b="1" dirty="0" smtClean="0">
              <a:solidFill>
                <a:srgbClr val="006747"/>
              </a:solidFill>
              <a:latin typeface="Noto Serif SC Bold" pitchFamily="34" charset="0"/>
              <a:ea typeface="Noto Serif SC Bold" pitchFamily="34" charset="-122"/>
              <a:cs typeface="Noto Serif SC Bold" pitchFamily="34" charset="-120"/>
            </a:endParaRPr>
          </a:p>
          <a:p>
            <a:pPr marL="0" indent="0" algn="l">
              <a:lnSpc>
                <a:spcPts val="4000"/>
              </a:lnSpc>
              <a:buNone/>
            </a:pPr>
            <a:r>
              <a:rPr lang="en-US" sz="3200" b="1" dirty="0" err="1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работе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719257" y="2148840"/>
            <a:ext cx="6493193" cy="2401253"/>
          </a:xfrm>
          <a:prstGeom prst="roundRect">
            <a:avLst>
              <a:gd name="adj" fmla="val 7703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32378" y="2361962"/>
            <a:ext cx="4529852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Коррекция звукопроизношения: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932378" y="2806303"/>
            <a:ext cx="6066949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Артикуляционная гимнастика для подготовки мышц.</a:t>
            </a:r>
            <a:endParaRPr lang="en-US" sz="1600" b="1" dirty="0"/>
          </a:p>
        </p:txBody>
      </p:sp>
      <p:sp>
        <p:nvSpPr>
          <p:cNvPr id="6" name="Text 4"/>
          <p:cNvSpPr/>
          <p:nvPr/>
        </p:nvSpPr>
        <p:spPr>
          <a:xfrm>
            <a:off x="932378" y="3206948"/>
            <a:ext cx="6066949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Постановка отсутствующих или нарушенных звуков.</a:t>
            </a:r>
          </a:p>
        </p:txBody>
      </p:sp>
      <p:sp>
        <p:nvSpPr>
          <p:cNvPr id="7" name="Text 5"/>
          <p:cNvSpPr/>
          <p:nvPr/>
        </p:nvSpPr>
        <p:spPr>
          <a:xfrm>
            <a:off x="932378" y="3607594"/>
            <a:ext cx="6066949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Автоматизация звука в слогах, словах, связной речи.</a:t>
            </a:r>
          </a:p>
        </p:txBody>
      </p:sp>
      <p:sp>
        <p:nvSpPr>
          <p:cNvPr id="8" name="Text 6"/>
          <p:cNvSpPr/>
          <p:nvPr/>
        </p:nvSpPr>
        <p:spPr>
          <a:xfrm>
            <a:off x="932378" y="4008239"/>
            <a:ext cx="6066949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Дифференциация (различение) смешиваемых звуков.</a:t>
            </a:r>
          </a:p>
        </p:txBody>
      </p:sp>
      <p:sp>
        <p:nvSpPr>
          <p:cNvPr id="10" name="Text 8"/>
          <p:cNvSpPr/>
          <p:nvPr/>
        </p:nvSpPr>
        <p:spPr>
          <a:xfrm>
            <a:off x="7631073" y="2361962"/>
            <a:ext cx="5309711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7631073" y="2806303"/>
            <a:ext cx="6066949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50"/>
              </a:lnSpc>
              <a:buSzPct val="100000"/>
            </a:pPr>
            <a:endParaRPr lang="en-US" sz="1600" b="1" dirty="0">
              <a:solidFill>
                <a:srgbClr val="4B4A4A"/>
              </a:solidFill>
              <a:latin typeface="Geist" pitchFamily="34" charset="0"/>
              <a:ea typeface="Geist" pitchFamily="34" charset="-122"/>
              <a:cs typeface="Geist" pitchFamily="34" charset="-12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631073" y="3535680"/>
            <a:ext cx="6066949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endParaRPr lang="en-US" sz="1600" b="1" dirty="0">
              <a:solidFill>
                <a:srgbClr val="4B4A4A"/>
              </a:solidFill>
              <a:latin typeface="Geist" pitchFamily="34" charset="0"/>
              <a:ea typeface="Geist" pitchFamily="34" charset="-122"/>
              <a:cs typeface="Geist" pitchFamily="34" charset="-120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719257" y="4755594"/>
            <a:ext cx="6493193" cy="2249805"/>
          </a:xfrm>
          <a:prstGeom prst="roundRect">
            <a:avLst>
              <a:gd name="adj" fmla="val 8221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32378" y="4968716"/>
            <a:ext cx="6066949" cy="6422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Развитие лексико-грамматического строя речи: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932378" y="5734169"/>
            <a:ext cx="6066949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Обогащение словарного запаса.</a:t>
            </a:r>
          </a:p>
        </p:txBody>
      </p:sp>
      <p:sp>
        <p:nvSpPr>
          <p:cNvPr id="16" name="Text 14"/>
          <p:cNvSpPr/>
          <p:nvPr/>
        </p:nvSpPr>
        <p:spPr>
          <a:xfrm>
            <a:off x="932378" y="6134814"/>
            <a:ext cx="6066949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Коррекция грамматических ошибок (употребление предлогов, падежей, форм слов).</a:t>
            </a:r>
          </a:p>
        </p:txBody>
      </p:sp>
      <p:sp>
        <p:nvSpPr>
          <p:cNvPr id="17" name="Shape 15"/>
          <p:cNvSpPr/>
          <p:nvPr/>
        </p:nvSpPr>
        <p:spPr>
          <a:xfrm>
            <a:off x="7417951" y="4755594"/>
            <a:ext cx="6493193" cy="2249805"/>
          </a:xfrm>
          <a:prstGeom prst="roundRect">
            <a:avLst>
              <a:gd name="adj" fmla="val 8221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631073" y="4968716"/>
            <a:ext cx="3273981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Развитие связной речи: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7631073" y="5413058"/>
            <a:ext cx="6066949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Формирование умения строить сложные предложения.</a:t>
            </a:r>
          </a:p>
        </p:txBody>
      </p:sp>
      <p:sp>
        <p:nvSpPr>
          <p:cNvPr id="20" name="Text 18"/>
          <p:cNvSpPr/>
          <p:nvPr/>
        </p:nvSpPr>
        <p:spPr>
          <a:xfrm>
            <a:off x="7631073" y="5813703"/>
            <a:ext cx="6066949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Обучение пересказу, составлению рассказов по картине и из личного опыта.</a:t>
            </a:r>
          </a:p>
        </p:txBody>
      </p:sp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12800165" y="7581900"/>
            <a:ext cx="1687286" cy="533400"/>
          </a:xfrm>
          <a:prstGeom prst="round2SameRect">
            <a:avLst/>
          </a:prstGeom>
          <a:solidFill>
            <a:srgbClr val="E3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57600" y="3696737"/>
            <a:ext cx="7315200" cy="43050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2850"/>
              </a:lnSpc>
            </a:pPr>
            <a:endParaRPr lang="en-US" sz="175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4933" y="252294"/>
            <a:ext cx="12650067" cy="1133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Почему так важна логопедическая помощь именно в 5-6 лет?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488555" y="1596434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b="1" dirty="0">
                <a:solidFill>
                  <a:srgbClr val="006747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Это сензитивный (наиболее благоприятный) период для развития речи!</a:t>
            </a:r>
            <a:endParaRPr lang="en-US" b="1" dirty="0"/>
          </a:p>
        </p:txBody>
      </p:sp>
      <p:sp>
        <p:nvSpPr>
          <p:cNvPr id="4" name="Shape 2"/>
          <p:cNvSpPr/>
          <p:nvPr/>
        </p:nvSpPr>
        <p:spPr>
          <a:xfrm>
            <a:off x="174631" y="2734781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259701" y="2819792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4"/>
          <p:cNvSpPr/>
          <p:nvPr/>
        </p:nvSpPr>
        <p:spPr>
          <a:xfrm>
            <a:off x="808706" y="2635602"/>
            <a:ext cx="5642491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Активно созревают зоны мозга, отвечающие за речевые функции.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186377" y="3549372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71447" y="3591878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2</a:t>
            </a:r>
            <a:endParaRPr lang="en-US" sz="2650" dirty="0"/>
          </a:p>
        </p:txBody>
      </p:sp>
      <p:sp>
        <p:nvSpPr>
          <p:cNvPr id="9" name="Text 7"/>
          <p:cNvSpPr/>
          <p:nvPr/>
        </p:nvSpPr>
        <p:spPr>
          <a:xfrm>
            <a:off x="793790" y="3549372"/>
            <a:ext cx="5642610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Ребенок физиологически готов к освоению сложных звуков ([Р], [Л], [Ш], [Ж] и др.).</a:t>
            </a:r>
            <a:endParaRPr lang="en-US" sz="2200" dirty="0"/>
          </a:p>
        </p:txBody>
      </p:sp>
      <p:sp>
        <p:nvSpPr>
          <p:cNvPr id="10" name="Shape 8"/>
          <p:cNvSpPr/>
          <p:nvPr/>
        </p:nvSpPr>
        <p:spPr>
          <a:xfrm>
            <a:off x="173304" y="4676061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71447" y="4803577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3</a:t>
            </a:r>
            <a:endParaRPr lang="en-US" sz="2650" dirty="0"/>
          </a:p>
        </p:txBody>
      </p:sp>
      <p:sp>
        <p:nvSpPr>
          <p:cNvPr id="12" name="Text 10"/>
          <p:cNvSpPr/>
          <p:nvPr/>
        </p:nvSpPr>
        <p:spPr>
          <a:xfrm>
            <a:off x="793790" y="4732854"/>
            <a:ext cx="5642491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Закладывается основа для обучения грамоте.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696679" y="5573197"/>
            <a:ext cx="564249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Проблемы с речью = потенциальные проблемы с чтением (дислексия) и письмом (дисграфия).</a:t>
            </a:r>
          </a:p>
        </p:txBody>
      </p:sp>
      <p:sp>
        <p:nvSpPr>
          <p:cNvPr id="14" name="Shape 12"/>
          <p:cNvSpPr/>
          <p:nvPr/>
        </p:nvSpPr>
        <p:spPr>
          <a:xfrm>
            <a:off x="174631" y="6545699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258374" y="6630710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4</a:t>
            </a:r>
            <a:endParaRPr lang="en-US" sz="2650" dirty="0"/>
          </a:p>
        </p:txBody>
      </p:sp>
      <p:sp>
        <p:nvSpPr>
          <p:cNvPr id="16" name="Text 14"/>
          <p:cNvSpPr/>
          <p:nvPr/>
        </p:nvSpPr>
        <p:spPr>
          <a:xfrm>
            <a:off x="911457" y="6630710"/>
            <a:ext cx="291512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Уверенность в себе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696679" y="7037546"/>
            <a:ext cx="564261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чистая речь помогает ребенку комфортно чувствовать себя в общении со сверстниками и взрослыми.</a:t>
            </a:r>
            <a:endParaRPr lang="en-US" sz="1750" b="1" dirty="0"/>
          </a:p>
        </p:txBody>
      </p:sp>
      <p:sp>
        <p:nvSpPr>
          <p:cNvPr id="18" name="Прямоугольник с двумя скругленными соседними углами 17"/>
          <p:cNvSpPr/>
          <p:nvPr/>
        </p:nvSpPr>
        <p:spPr>
          <a:xfrm>
            <a:off x="12800165" y="7581900"/>
            <a:ext cx="1687286" cy="533400"/>
          </a:xfrm>
          <a:prstGeom prst="round2SameRect">
            <a:avLst/>
          </a:prstGeom>
          <a:solidFill>
            <a:srgbClr val="E3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631" y="1959337"/>
            <a:ext cx="6113769" cy="61137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9123" y="470654"/>
            <a:ext cx="5481518" cy="427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ru-RU" sz="4800" b="1" dirty="0" smtClean="0">
                <a:solidFill>
                  <a:srgbClr val="006747"/>
                </a:solidFill>
                <a:ea typeface="Noto Serif SC Bold" pitchFamily="34" charset="-122"/>
              </a:rPr>
              <a:t>Как проходят занятия:</a:t>
            </a:r>
            <a:endParaRPr lang="en-US" sz="4800" dirty="0"/>
          </a:p>
        </p:txBody>
      </p:sp>
      <p:sp>
        <p:nvSpPr>
          <p:cNvPr id="3" name="Text 1"/>
          <p:cNvSpPr/>
          <p:nvPr/>
        </p:nvSpPr>
        <p:spPr>
          <a:xfrm>
            <a:off x="599123" y="2083118"/>
            <a:ext cx="6507242" cy="547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150"/>
              </a:lnSpc>
              <a:buSzPct val="100000"/>
              <a:buChar char="•"/>
            </a:pPr>
            <a:r>
              <a:rPr lang="en-US" sz="2800" dirty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Занятия с логопедом (</a:t>
            </a:r>
            <a:r>
              <a:rPr lang="en-US" sz="2800" dirty="0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2 </a:t>
            </a:r>
            <a:r>
              <a:rPr lang="en-US" sz="2800" dirty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раза в неделю) – это лишь задание </a:t>
            </a:r>
            <a:r>
              <a:rPr lang="en-US" sz="2800" dirty="0" err="1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направления</a:t>
            </a:r>
            <a:r>
              <a:rPr lang="en-US" sz="2800" dirty="0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.</a:t>
            </a:r>
            <a:endParaRPr lang="ru-RU" sz="2800" dirty="0" smtClean="0">
              <a:solidFill>
                <a:srgbClr val="4B4A4A"/>
              </a:solidFill>
              <a:latin typeface="Freestyle Script" panose="030804020302050B0404" pitchFamily="66" charset="0"/>
              <a:ea typeface="Geist" pitchFamily="34" charset="-122"/>
              <a:cs typeface="Geist" pitchFamily="34" charset="-120"/>
            </a:endParaRPr>
          </a:p>
          <a:p>
            <a:pPr marL="342900" indent="-342900">
              <a:lnSpc>
                <a:spcPts val="2150"/>
              </a:lnSpc>
              <a:buSzPct val="100000"/>
              <a:buChar char="•"/>
            </a:pPr>
            <a:r>
              <a:rPr lang="ru-RU" sz="2800" dirty="0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Фронтальное занятие где присутствует вся </a:t>
            </a:r>
            <a:r>
              <a:rPr lang="ru-RU" sz="2800" dirty="0" err="1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логогруппа.Знакомимся</a:t>
            </a:r>
            <a:r>
              <a:rPr lang="ru-RU" sz="2800" dirty="0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 со звуками </a:t>
            </a:r>
            <a:r>
              <a:rPr lang="ru-RU" sz="2800" dirty="0" err="1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буквами,выполняем</a:t>
            </a:r>
            <a:r>
              <a:rPr lang="ru-RU" sz="2800" dirty="0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 артикуляционную </a:t>
            </a:r>
            <a:r>
              <a:rPr lang="ru-RU" sz="2800" dirty="0" err="1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гимнастику,пополняем</a:t>
            </a:r>
            <a:r>
              <a:rPr lang="ru-RU" sz="2800" dirty="0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 словарный запас новыми </a:t>
            </a:r>
            <a:r>
              <a:rPr lang="ru-RU" sz="2800" dirty="0" err="1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словами,фразами,грамматический</a:t>
            </a:r>
            <a:r>
              <a:rPr lang="ru-RU" sz="2800" dirty="0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 строй </a:t>
            </a:r>
            <a:r>
              <a:rPr lang="ru-RU" sz="2800" dirty="0" err="1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речи,фонематическое</a:t>
            </a:r>
            <a:r>
              <a:rPr lang="ru-RU" sz="2800" dirty="0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 развитие(различие звука от буквы).Все это способствует плавной подготовке к школе</a:t>
            </a:r>
          </a:p>
          <a:p>
            <a:pPr marL="342900" indent="-342900">
              <a:lnSpc>
                <a:spcPts val="2150"/>
              </a:lnSpc>
              <a:buSzPct val="100000"/>
              <a:buChar char="•"/>
            </a:pPr>
            <a:endParaRPr lang="ru-RU" sz="2800" dirty="0" smtClean="0">
              <a:solidFill>
                <a:srgbClr val="4B4A4A"/>
              </a:solidFill>
              <a:latin typeface="Freestyle Script" panose="030804020302050B0404" pitchFamily="66" charset="0"/>
              <a:ea typeface="Geist" pitchFamily="34" charset="-122"/>
              <a:cs typeface="Geist" pitchFamily="34" charset="-120"/>
            </a:endParaRPr>
          </a:p>
          <a:p>
            <a:pPr marL="342900" indent="-342900">
              <a:lnSpc>
                <a:spcPts val="2150"/>
              </a:lnSpc>
              <a:buSzPct val="100000"/>
              <a:buChar char="•"/>
            </a:pPr>
            <a:r>
              <a:rPr lang="ru-RU" sz="2800" dirty="0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Индивидуальные занятия с каждым ребенком возле зеркала по постановке ,автоматизации и дифференциации звуков</a:t>
            </a:r>
            <a:endParaRPr lang="ru-RU" sz="2800" dirty="0">
              <a:solidFill>
                <a:srgbClr val="4B4A4A"/>
              </a:solidFill>
              <a:latin typeface="Freestyle Script" panose="030804020302050B0404" pitchFamily="66" charset="0"/>
              <a:ea typeface="Geist" pitchFamily="34" charset="-122"/>
              <a:cs typeface="Geist" pitchFamily="34" charset="-120"/>
            </a:endParaRPr>
          </a:p>
          <a:p>
            <a:pPr marL="342900" indent="-342900">
              <a:lnSpc>
                <a:spcPts val="2150"/>
              </a:lnSpc>
              <a:buSzPct val="100000"/>
              <a:buChar char="•"/>
            </a:pPr>
            <a:endParaRPr lang="ru-RU" sz="2800" dirty="0" smtClean="0">
              <a:solidFill>
                <a:srgbClr val="4B4A4A"/>
              </a:solidFill>
              <a:latin typeface="Freestyle Script" panose="030804020302050B0404" pitchFamily="66" charset="0"/>
              <a:ea typeface="Geist" pitchFamily="34" charset="-122"/>
              <a:cs typeface="Geist" pitchFamily="34" charset="-120"/>
            </a:endParaRPr>
          </a:p>
          <a:p>
            <a:pPr marL="342900" indent="-342900">
              <a:lnSpc>
                <a:spcPts val="2150"/>
              </a:lnSpc>
              <a:buSzPct val="100000"/>
              <a:buChar char="•"/>
            </a:pPr>
            <a:endParaRPr lang="ru-RU" sz="2800" dirty="0" smtClean="0">
              <a:solidFill>
                <a:srgbClr val="4B4A4A"/>
              </a:solidFill>
              <a:latin typeface="Freestyle Script" panose="030804020302050B0404" pitchFamily="66" charset="0"/>
              <a:ea typeface="Geist" pitchFamily="34" charset="-122"/>
              <a:cs typeface="Geist" pitchFamily="34" charset="-120"/>
            </a:endParaRPr>
          </a:p>
          <a:p>
            <a:pPr marL="342900" indent="-342900">
              <a:lnSpc>
                <a:spcPts val="2150"/>
              </a:lnSpc>
              <a:buSzPct val="100000"/>
              <a:buChar char="•"/>
            </a:pPr>
            <a:endParaRPr lang="ru-RU" sz="2800" dirty="0">
              <a:solidFill>
                <a:srgbClr val="4B4A4A"/>
              </a:solidFill>
              <a:latin typeface="Freestyle Script" panose="030804020302050B0404" pitchFamily="66" charset="0"/>
              <a:ea typeface="Geist" pitchFamily="34" charset="-122"/>
              <a:cs typeface="Geist" pitchFamily="34" charset="-120"/>
            </a:endParaRPr>
          </a:p>
          <a:p>
            <a:pPr marL="342900" indent="-342900">
              <a:lnSpc>
                <a:spcPts val="2150"/>
              </a:lnSpc>
              <a:buSzPct val="100000"/>
              <a:buChar char="•"/>
            </a:pPr>
            <a:endParaRPr lang="en-US" sz="2800" dirty="0">
              <a:solidFill>
                <a:srgbClr val="4B4A4A"/>
              </a:solidFill>
              <a:latin typeface="Freestyle Script" panose="030804020302050B0404" pitchFamily="66" charset="0"/>
              <a:ea typeface="Geist" pitchFamily="34" charset="-122"/>
              <a:cs typeface="Geist" pitchFamily="34" charset="-120"/>
            </a:endParaRPr>
          </a:p>
        </p:txBody>
      </p:sp>
      <p:sp>
        <p:nvSpPr>
          <p:cNvPr id="4" name="Text 2"/>
          <p:cNvSpPr/>
          <p:nvPr/>
        </p:nvSpPr>
        <p:spPr>
          <a:xfrm>
            <a:off x="468494" y="3405747"/>
            <a:ext cx="6507242" cy="547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150"/>
              </a:lnSpc>
              <a:buSzPct val="100000"/>
              <a:buChar char="•"/>
            </a:pPr>
            <a:r>
              <a:rPr lang="en-US" sz="2800" dirty="0" smtClean="0">
                <a:solidFill>
                  <a:srgbClr val="4B4A4A"/>
                </a:solidFill>
                <a:latin typeface="Freestyle Script" panose="030804020302050B0404" pitchFamily="66" charset="0"/>
                <a:ea typeface="Geist" pitchFamily="34" charset="-122"/>
                <a:cs typeface="Geist" pitchFamily="34" charset="-120"/>
              </a:rPr>
              <a:t>.</a:t>
            </a:r>
            <a:endParaRPr lang="en-US" sz="2800" dirty="0">
              <a:solidFill>
                <a:srgbClr val="4B4A4A"/>
              </a:solidFill>
              <a:latin typeface="Freestyle Script" panose="030804020302050B0404" pitchFamily="66" charset="0"/>
              <a:ea typeface="Geist" pitchFamily="34" charset="-122"/>
              <a:cs typeface="Geist" pitchFamily="34" charset="-120"/>
            </a:endParaRPr>
          </a:p>
        </p:txBody>
      </p:sp>
      <p:sp>
        <p:nvSpPr>
          <p:cNvPr id="5" name="Text 3"/>
          <p:cNvSpPr/>
          <p:nvPr/>
        </p:nvSpPr>
        <p:spPr>
          <a:xfrm>
            <a:off x="468494" y="5137954"/>
            <a:ext cx="6507242" cy="547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endParaRPr lang="en-US" sz="2800" dirty="0">
              <a:latin typeface="Freestyle Script" panose="030804020302050B0404" pitchFamily="66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855821" y="8368308"/>
            <a:ext cx="13175456" cy="273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Вы – главный пример для подражания! Ваша речь, ваше участие и ваш настрой перенимается ребенком.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599123" y="8175784"/>
            <a:ext cx="22860" cy="658892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>
            <a:off x="12800164" y="7581900"/>
            <a:ext cx="1830235" cy="533400"/>
          </a:xfrm>
          <a:prstGeom prst="round2SameRect">
            <a:avLst/>
          </a:prstGeom>
          <a:solidFill>
            <a:srgbClr val="E3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656" y="1283494"/>
            <a:ext cx="6507242" cy="65072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3140" y="259307"/>
            <a:ext cx="10918209" cy="2936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5550"/>
              </a:lnSpc>
            </a:pP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Советы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родителям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: </a:t>
            </a: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как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стимулировать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речь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дома</a:t>
            </a:r>
            <a:endParaRPr lang="ru-RU" sz="4450" b="1" dirty="0" smtClean="0">
              <a:solidFill>
                <a:srgbClr val="006747"/>
              </a:solidFill>
              <a:latin typeface="Noto Serif SC Bold" pitchFamily="34" charset="0"/>
              <a:ea typeface="Noto Serif SC Bold" pitchFamily="34" charset="-122"/>
              <a:cs typeface="Noto Serif SC Bold" pitchFamily="34" charset="-120"/>
            </a:endParaRPr>
          </a:p>
          <a:p>
            <a:pPr lvl="0" algn="ctr">
              <a:lnSpc>
                <a:spcPts val="5550"/>
              </a:lnSpc>
            </a:pPr>
            <a:endParaRPr lang="ru-RU" sz="4450" b="1" dirty="0" smtClean="0">
              <a:solidFill>
                <a:srgbClr val="006747"/>
              </a:solidFill>
              <a:latin typeface="Noto Serif SC Bold" pitchFamily="34" charset="0"/>
              <a:ea typeface="Noto Serif SC Bold" pitchFamily="34" charset="-122"/>
              <a:cs typeface="Noto Serif SC Bold" pitchFamily="34" charset="-120"/>
            </a:endParaRPr>
          </a:p>
          <a:p>
            <a:pPr lvl="0" algn="ctr">
              <a:lnSpc>
                <a:spcPts val="5550"/>
              </a:lnSpc>
            </a:pPr>
            <a:endParaRPr lang="en-US" sz="445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7798" y="2019869"/>
            <a:ext cx="3302757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750"/>
              </a:lnSpc>
            </a:pPr>
            <a:r>
              <a:rPr lang="en-US" sz="2200" b="1" u="sng" dirty="0" err="1">
                <a:solidFill>
                  <a:srgbClr val="70AD47">
                    <a:lumMod val="75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Больше</a:t>
            </a:r>
            <a:r>
              <a:rPr lang="en-US" sz="2200" b="1" u="sng" dirty="0">
                <a:solidFill>
                  <a:srgbClr val="70AD47">
                    <a:lumMod val="75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2200" b="1" u="sng" dirty="0" err="1">
                <a:solidFill>
                  <a:srgbClr val="70AD47">
                    <a:lumMod val="75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общайтесь</a:t>
            </a:r>
            <a:endParaRPr lang="en-US" sz="2200" u="sng" dirty="0">
              <a:solidFill>
                <a:srgbClr val="70AD47">
                  <a:lumMod val="75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7798" y="2471276"/>
            <a:ext cx="6155140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850"/>
              </a:lnSpc>
            </a:pP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Много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разговаривайте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с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ребёнком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комментируйте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свои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действия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и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всё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что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происходит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вокруг</a:t>
            </a:r>
            <a:r>
              <a:rPr lang="en-US" sz="1750" b="1" dirty="0" smtClean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ru-RU" sz="1750" b="1" dirty="0" smtClean="0">
              <a:solidFill>
                <a:prstClr val="black"/>
              </a:solidFill>
              <a:latin typeface="Geist" pitchFamily="34" charset="0"/>
              <a:ea typeface="Geist" pitchFamily="34" charset="-122"/>
              <a:cs typeface="Geist" pitchFamily="34" charset="-120"/>
            </a:endParaRPr>
          </a:p>
          <a:p>
            <a:pPr lvl="0">
              <a:lnSpc>
                <a:spcPts val="2850"/>
              </a:lnSpc>
            </a:pPr>
            <a:endParaRPr lang="en-US" sz="1750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7798" y="3575713"/>
            <a:ext cx="7878080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750"/>
              </a:lnSpc>
            </a:pPr>
            <a:r>
              <a:rPr lang="en-US" sz="2200" b="1" u="sng" dirty="0" err="1">
                <a:solidFill>
                  <a:srgbClr val="70AD47">
                    <a:lumMod val="75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Читайте</a:t>
            </a:r>
            <a:r>
              <a:rPr lang="en-US" sz="2200" b="1" u="sng" dirty="0">
                <a:solidFill>
                  <a:srgbClr val="70AD47">
                    <a:lumMod val="75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2200" b="1" u="sng" dirty="0" err="1">
                <a:solidFill>
                  <a:srgbClr val="70AD47">
                    <a:lumMod val="75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вместе</a:t>
            </a:r>
            <a:endParaRPr lang="en-US" sz="2200" u="sng" dirty="0">
              <a:solidFill>
                <a:srgbClr val="70AD47">
                  <a:lumMod val="75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1570" y="4231836"/>
            <a:ext cx="7274258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850"/>
              </a:lnSpc>
            </a:pP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Регулярно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читайте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книги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обсуждайте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сюжет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персонажей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и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новые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слова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1750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7798" y="4791906"/>
            <a:ext cx="8038530" cy="793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750"/>
              </a:lnSpc>
            </a:pPr>
            <a:endParaRPr lang="ru-RU" sz="2200" b="1" u="sng" dirty="0" smtClean="0">
              <a:solidFill>
                <a:srgbClr val="70AD47">
                  <a:lumMod val="50000"/>
                </a:srgbClr>
              </a:solidFill>
              <a:latin typeface="Noto Serif SC Bold" pitchFamily="34" charset="0"/>
              <a:ea typeface="Noto Serif SC Bold" pitchFamily="34" charset="-122"/>
              <a:cs typeface="Noto Serif SC Bold" pitchFamily="34" charset="-120"/>
            </a:endParaRPr>
          </a:p>
          <a:p>
            <a:pPr lvl="0">
              <a:lnSpc>
                <a:spcPts val="2750"/>
              </a:lnSpc>
            </a:pPr>
            <a:r>
              <a:rPr lang="en-US" sz="2200" b="1" u="sng" dirty="0" err="1" smtClean="0">
                <a:solidFill>
                  <a:srgbClr val="70AD47">
                    <a:lumMod val="50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Играйте</a:t>
            </a:r>
            <a:r>
              <a:rPr lang="en-US" sz="2200" b="1" u="sng" dirty="0" smtClean="0">
                <a:solidFill>
                  <a:srgbClr val="70AD47">
                    <a:lumMod val="50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2200" b="1" u="sng" dirty="0">
                <a:solidFill>
                  <a:srgbClr val="70AD47">
                    <a:lumMod val="50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в </a:t>
            </a:r>
            <a:r>
              <a:rPr lang="en-US" sz="2200" b="1" u="sng" dirty="0" err="1">
                <a:solidFill>
                  <a:srgbClr val="70AD47">
                    <a:lumMod val="50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речевые</a:t>
            </a:r>
            <a:r>
              <a:rPr lang="en-US" sz="2200" b="1" u="sng" dirty="0">
                <a:solidFill>
                  <a:srgbClr val="70AD47">
                    <a:lumMod val="50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2200" b="1" u="sng" dirty="0" err="1">
                <a:solidFill>
                  <a:srgbClr val="70AD47">
                    <a:lumMod val="50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игры</a:t>
            </a:r>
            <a:endParaRPr lang="en-US" sz="2200" u="sng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3082" y="5584943"/>
            <a:ext cx="8816452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850"/>
              </a:lnSpc>
            </a:pP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Используйте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игры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на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развитие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речи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: «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Угадай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звук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», «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Разведчики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весны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», «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Зоопарк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».</a:t>
            </a:r>
            <a:endParaRPr lang="en-US" sz="1750" b="1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4716" y="6237026"/>
            <a:ext cx="7588156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750"/>
              </a:lnSpc>
            </a:pPr>
            <a:r>
              <a:rPr lang="ru-RU" sz="2200" b="1" u="sng" dirty="0" smtClean="0">
                <a:solidFill>
                  <a:srgbClr val="70AD47">
                    <a:lumMod val="50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 </a:t>
            </a:r>
            <a:r>
              <a:rPr lang="en-US" sz="2200" b="1" u="sng" dirty="0" err="1" smtClean="0">
                <a:solidFill>
                  <a:srgbClr val="70AD47">
                    <a:lumMod val="50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Артикуляционные</a:t>
            </a:r>
            <a:r>
              <a:rPr lang="en-US" sz="2200" b="1" u="sng" dirty="0" smtClean="0">
                <a:solidFill>
                  <a:srgbClr val="70AD47">
                    <a:lumMod val="50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2200" b="1" u="sng" dirty="0" err="1">
                <a:solidFill>
                  <a:srgbClr val="70AD47">
                    <a:lumMod val="50000"/>
                  </a:srgbClr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упражнения</a:t>
            </a:r>
            <a:endParaRPr lang="en-US" sz="2200" u="sng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3082" y="6837528"/>
            <a:ext cx="8816452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850"/>
              </a:lnSpc>
            </a:pP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Практикуйте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чистоговорки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и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специальные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упражнения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для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развития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речевого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b="1" dirty="0" err="1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аппарата</a:t>
            </a:r>
            <a:r>
              <a:rPr lang="en-US" sz="1750" b="1" dirty="0">
                <a:solidFill>
                  <a:prstClr val="black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1750" b="1" dirty="0">
              <a:solidFill>
                <a:prstClr val="black"/>
              </a:solidFill>
            </a:endParaRPr>
          </a:p>
        </p:txBody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7737" y="1996171"/>
            <a:ext cx="5295638" cy="37495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6401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1644" y="606266"/>
            <a:ext cx="11725513" cy="551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00"/>
              </a:lnSpc>
              <a:buNone/>
            </a:pPr>
            <a:r>
              <a:rPr lang="ru-RU" sz="3450" b="1" dirty="0" smtClean="0">
                <a:solidFill>
                  <a:srgbClr val="006747"/>
                </a:solidFill>
                <a:ea typeface="Noto Serif SC Bold" pitchFamily="34" charset="-122"/>
              </a:rPr>
              <a:t>                                 Организация занятий дома</a:t>
            </a:r>
            <a:endParaRPr lang="en-US" sz="3450" dirty="0"/>
          </a:p>
        </p:txBody>
      </p:sp>
      <p:sp>
        <p:nvSpPr>
          <p:cNvPr id="4" name="Shape 2"/>
          <p:cNvSpPr/>
          <p:nvPr/>
        </p:nvSpPr>
        <p:spPr>
          <a:xfrm>
            <a:off x="771644" y="1942505"/>
            <a:ext cx="6433304" cy="3048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5" name="Text 3"/>
          <p:cNvSpPr/>
          <p:nvPr/>
        </p:nvSpPr>
        <p:spPr>
          <a:xfrm>
            <a:off x="771644" y="2113598"/>
            <a:ext cx="2756178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Регулярность</a:t>
            </a:r>
            <a:endParaRPr lang="en-US" sz="2150" dirty="0"/>
          </a:p>
        </p:txBody>
      </p:sp>
      <p:sp>
        <p:nvSpPr>
          <p:cNvPr id="6" name="Text 4"/>
          <p:cNvSpPr/>
          <p:nvPr/>
        </p:nvSpPr>
        <p:spPr>
          <a:xfrm>
            <a:off x="771644" y="2590324"/>
            <a:ext cx="6433304" cy="352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ru-RU" sz="1700" b="1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Минимум 1-2 раза в неделю</a:t>
            </a:r>
            <a:r>
              <a:rPr lang="en-US" sz="1700" b="1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r>
              <a:rPr lang="ru-RU" sz="1700" b="1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(папка)</a:t>
            </a:r>
          </a:p>
          <a:p>
            <a:pPr marL="0" indent="0" algn="l">
              <a:lnSpc>
                <a:spcPts val="2750"/>
              </a:lnSpc>
              <a:buNone/>
            </a:pPr>
            <a:endParaRPr lang="ru-RU" sz="1700" b="1" dirty="0" smtClean="0">
              <a:solidFill>
                <a:srgbClr val="4B4A4A"/>
              </a:solidFill>
              <a:latin typeface="Geist" pitchFamily="34" charset="0"/>
              <a:ea typeface="Geist" pitchFamily="34" charset="-122"/>
              <a:cs typeface="Geist" pitchFamily="34" charset="-120"/>
            </a:endParaRPr>
          </a:p>
        </p:txBody>
      </p:sp>
      <p:sp>
        <p:nvSpPr>
          <p:cNvPr id="7" name="Text 5"/>
          <p:cNvSpPr/>
          <p:nvPr/>
        </p:nvSpPr>
        <p:spPr>
          <a:xfrm>
            <a:off x="7425333" y="1598414"/>
            <a:ext cx="220385" cy="275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endParaRPr lang="en-US" sz="1700" dirty="0"/>
          </a:p>
        </p:txBody>
      </p:sp>
      <p:sp>
        <p:nvSpPr>
          <p:cNvPr id="8" name="Shape 6"/>
          <p:cNvSpPr/>
          <p:nvPr/>
        </p:nvSpPr>
        <p:spPr>
          <a:xfrm>
            <a:off x="7425333" y="1942505"/>
            <a:ext cx="6433423" cy="3048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9" name="Text 7"/>
          <p:cNvSpPr/>
          <p:nvPr/>
        </p:nvSpPr>
        <p:spPr>
          <a:xfrm>
            <a:off x="7425333" y="2113598"/>
            <a:ext cx="3794046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Положительный настрой</a:t>
            </a:r>
            <a:endParaRPr lang="en-US" sz="2150" dirty="0"/>
          </a:p>
        </p:txBody>
      </p:sp>
      <p:sp>
        <p:nvSpPr>
          <p:cNvPr id="10" name="Text 8"/>
          <p:cNvSpPr/>
          <p:nvPr/>
        </p:nvSpPr>
        <p:spPr>
          <a:xfrm>
            <a:off x="7425333" y="2590324"/>
            <a:ext cx="6433423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b="1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Начина</a:t>
            </a:r>
            <a:r>
              <a:rPr lang="ru-RU" sz="1700" b="1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ем </a:t>
            </a:r>
            <a:r>
              <a:rPr lang="en-US" sz="1700" b="1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00" b="1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заняти</a:t>
            </a:r>
            <a:r>
              <a:rPr lang="ru-RU" sz="1700" b="1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я </a:t>
            </a:r>
            <a:r>
              <a:rPr lang="en-US" sz="1700" b="1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только</a:t>
            </a:r>
            <a:r>
              <a:rPr lang="en-US" sz="1700" b="1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 хорошем настроении (и вашего, и ребенка). Не заставляйте!</a:t>
            </a:r>
            <a:endParaRPr lang="en-US" sz="1700" b="1" dirty="0"/>
          </a:p>
        </p:txBody>
      </p:sp>
      <p:sp>
        <p:nvSpPr>
          <p:cNvPr id="12" name="Shape 10"/>
          <p:cNvSpPr/>
          <p:nvPr/>
        </p:nvSpPr>
        <p:spPr>
          <a:xfrm>
            <a:off x="771644" y="4025622"/>
            <a:ext cx="6433304" cy="3048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13" name="Text 11"/>
          <p:cNvSpPr/>
          <p:nvPr/>
        </p:nvSpPr>
        <p:spPr>
          <a:xfrm>
            <a:off x="771644" y="4196715"/>
            <a:ext cx="2756178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Игровая форма</a:t>
            </a:r>
            <a:endParaRPr lang="en-US" sz="2150" dirty="0"/>
          </a:p>
        </p:txBody>
      </p:sp>
      <p:sp>
        <p:nvSpPr>
          <p:cNvPr id="14" name="Text 12"/>
          <p:cNvSpPr/>
          <p:nvPr/>
        </p:nvSpPr>
        <p:spPr>
          <a:xfrm>
            <a:off x="771644" y="4673441"/>
            <a:ext cx="6433304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Используйте игрушки, картинки, мяч, кубики. Учение через игру – самый эффективный метод.</a:t>
            </a:r>
            <a:endParaRPr lang="en-US" sz="1700" b="1" dirty="0"/>
          </a:p>
        </p:txBody>
      </p:sp>
      <p:sp>
        <p:nvSpPr>
          <p:cNvPr id="16" name="Shape 14"/>
          <p:cNvSpPr/>
          <p:nvPr/>
        </p:nvSpPr>
        <p:spPr>
          <a:xfrm>
            <a:off x="7425333" y="4025622"/>
            <a:ext cx="6433423" cy="3048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17" name="Text 15"/>
          <p:cNvSpPr/>
          <p:nvPr/>
        </p:nvSpPr>
        <p:spPr>
          <a:xfrm>
            <a:off x="7425333" y="4196715"/>
            <a:ext cx="4766667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Небольшая продолжительность</a:t>
            </a:r>
            <a:endParaRPr lang="en-US" sz="2150" dirty="0"/>
          </a:p>
        </p:txBody>
      </p:sp>
      <p:sp>
        <p:nvSpPr>
          <p:cNvPr id="18" name="Text 16"/>
          <p:cNvSpPr/>
          <p:nvPr/>
        </p:nvSpPr>
        <p:spPr>
          <a:xfrm>
            <a:off x="7425333" y="4673441"/>
            <a:ext cx="6433423" cy="352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15-20 минут с перерывами. Не переутомляйте ребенка.</a:t>
            </a:r>
            <a:endParaRPr lang="en-US" sz="1700" b="1" dirty="0"/>
          </a:p>
        </p:txBody>
      </p:sp>
      <p:sp>
        <p:nvSpPr>
          <p:cNvPr id="19" name="Text 17"/>
          <p:cNvSpPr/>
          <p:nvPr/>
        </p:nvSpPr>
        <p:spPr>
          <a:xfrm>
            <a:off x="771644" y="5764649"/>
            <a:ext cx="220385" cy="275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endParaRPr lang="en-US" sz="1700" dirty="0"/>
          </a:p>
        </p:txBody>
      </p:sp>
      <p:sp>
        <p:nvSpPr>
          <p:cNvPr id="20" name="Shape 18"/>
          <p:cNvSpPr/>
          <p:nvPr/>
        </p:nvSpPr>
        <p:spPr>
          <a:xfrm>
            <a:off x="771644" y="6108740"/>
            <a:ext cx="6433304" cy="3048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21" name="Text 19"/>
          <p:cNvSpPr/>
          <p:nvPr/>
        </p:nvSpPr>
        <p:spPr>
          <a:xfrm>
            <a:off x="771644" y="6279833"/>
            <a:ext cx="2756178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Похвала</a:t>
            </a:r>
            <a:endParaRPr lang="en-US" sz="2150" dirty="0"/>
          </a:p>
        </p:txBody>
      </p:sp>
      <p:sp>
        <p:nvSpPr>
          <p:cNvPr id="22" name="Text 20"/>
          <p:cNvSpPr/>
          <p:nvPr/>
        </p:nvSpPr>
        <p:spPr>
          <a:xfrm>
            <a:off x="771644" y="6756559"/>
            <a:ext cx="6433304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Хвалите за малейшие успехи! «Сегодня у тебя уже лучше получилось!», «Молодец, стараешься!».</a:t>
            </a:r>
            <a:endParaRPr lang="en-US" sz="1700" b="1" dirty="0"/>
          </a:p>
        </p:txBody>
      </p:sp>
      <p:sp>
        <p:nvSpPr>
          <p:cNvPr id="23" name="Text 21"/>
          <p:cNvSpPr/>
          <p:nvPr/>
        </p:nvSpPr>
        <p:spPr>
          <a:xfrm>
            <a:off x="7425333" y="5764649"/>
            <a:ext cx="220385" cy="275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endParaRPr lang="en-US" sz="1700" dirty="0"/>
          </a:p>
        </p:txBody>
      </p:sp>
      <p:sp>
        <p:nvSpPr>
          <p:cNvPr id="24" name="Shape 22"/>
          <p:cNvSpPr/>
          <p:nvPr/>
        </p:nvSpPr>
        <p:spPr>
          <a:xfrm>
            <a:off x="7425333" y="6108740"/>
            <a:ext cx="6433423" cy="3048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25" name="Text 23"/>
          <p:cNvSpPr/>
          <p:nvPr/>
        </p:nvSpPr>
        <p:spPr>
          <a:xfrm>
            <a:off x="7425333" y="6279833"/>
            <a:ext cx="3069550" cy="344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Последовательность</a:t>
            </a:r>
            <a:endParaRPr lang="en-US" sz="2150" dirty="0"/>
          </a:p>
        </p:txBody>
      </p:sp>
      <p:sp>
        <p:nvSpPr>
          <p:cNvPr id="26" name="Text 24"/>
          <p:cNvSpPr/>
          <p:nvPr/>
        </p:nvSpPr>
        <p:spPr>
          <a:xfrm>
            <a:off x="7425333" y="6756559"/>
            <a:ext cx="6433423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Выполняйте задания в том порядке, который предложил логопед.</a:t>
            </a:r>
            <a:endParaRPr lang="en-US" sz="1700" b="1" dirty="0"/>
          </a:p>
        </p:txBody>
      </p:sp>
      <p:sp>
        <p:nvSpPr>
          <p:cNvPr id="27" name="Прямоугольник с двумя скругленными соседними углами 26"/>
          <p:cNvSpPr/>
          <p:nvPr/>
        </p:nvSpPr>
        <p:spPr>
          <a:xfrm>
            <a:off x="12800165" y="7581900"/>
            <a:ext cx="1687286" cy="533400"/>
          </a:xfrm>
          <a:prstGeom prst="round2SameRect">
            <a:avLst/>
          </a:prstGeom>
          <a:solidFill>
            <a:srgbClr val="E3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9962" y="510659"/>
            <a:ext cx="13330476" cy="9286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50"/>
              </a:lnSpc>
              <a:buNone/>
            </a:pPr>
            <a:r>
              <a:rPr lang="en-US" sz="29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Варианты </a:t>
            </a:r>
            <a:r>
              <a:rPr lang="en-US" sz="290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упражнений</a:t>
            </a:r>
            <a:r>
              <a:rPr lang="en-US" sz="29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2900" b="1" dirty="0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29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(Артикуляционная гимнастика и дыхание)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649962" y="1833801"/>
            <a:ext cx="6438781" cy="5803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«Зарядка для язычка» – основа для постановки звуков.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649962" y="2599730"/>
            <a:ext cx="6438781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14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Примеры: «Блинчик», «Хоботок»/«Слоник», «Вкусное варенье», «Качели».</a:t>
            </a:r>
            <a:endParaRPr lang="en-US" sz="1450" b="1" dirty="0"/>
          </a:p>
        </p:txBody>
      </p:sp>
      <p:sp>
        <p:nvSpPr>
          <p:cNvPr id="5" name="Text 3"/>
          <p:cNvSpPr/>
          <p:nvPr/>
        </p:nvSpPr>
        <p:spPr>
          <a:xfrm>
            <a:off x="649962" y="3258979"/>
            <a:ext cx="6438781" cy="2971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14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Выполняйте перед зеркалом</a:t>
            </a:r>
            <a:r>
              <a:rPr lang="en-US" sz="14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!</a:t>
            </a:r>
            <a:endParaRPr lang="en-US" sz="1450" dirty="0"/>
          </a:p>
        </p:txBody>
      </p:sp>
      <p:sp>
        <p:nvSpPr>
          <p:cNvPr id="6" name="Text 4"/>
          <p:cNvSpPr/>
          <p:nvPr/>
        </p:nvSpPr>
        <p:spPr>
          <a:xfrm>
            <a:off x="649962" y="3741777"/>
            <a:ext cx="3570208" cy="290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Развитие речевого дыхания: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649962" y="4217551"/>
            <a:ext cx="6438781" cy="2971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14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«Забей гол»: Ватный шарик («мяч») нужно задуть в ворота.</a:t>
            </a:r>
            <a:endParaRPr lang="en-US" sz="1450" b="1" dirty="0"/>
          </a:p>
        </p:txBody>
      </p:sp>
      <p:sp>
        <p:nvSpPr>
          <p:cNvPr id="8" name="Text 6"/>
          <p:cNvSpPr/>
          <p:nvPr/>
        </p:nvSpPr>
        <p:spPr>
          <a:xfrm>
            <a:off x="649962" y="4579620"/>
            <a:ext cx="6438781" cy="2971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14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«Снежинка»: Сдуть кусочек ваты с ладошки.</a:t>
            </a:r>
            <a:endParaRPr lang="en-US" sz="1450" b="1" dirty="0"/>
          </a:p>
        </p:txBody>
      </p:sp>
      <p:sp>
        <p:nvSpPr>
          <p:cNvPr id="9" name="Text 7"/>
          <p:cNvSpPr/>
          <p:nvPr/>
        </p:nvSpPr>
        <p:spPr>
          <a:xfrm>
            <a:off x="649962" y="4941689"/>
            <a:ext cx="6438781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14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«Бабочка, лети!»: Дуть на бумажную бабочку, привязанную на ниточку.</a:t>
            </a:r>
            <a:endParaRPr lang="en-US" sz="1450" b="1" dirty="0"/>
          </a:p>
        </p:txBody>
      </p:sp>
      <p:pic>
        <p:nvPicPr>
          <p:cNvPr id="10" name="Image 0" descr="preencoded.png"/>
          <p:cNvPicPr>
            <a:picLocks noChangeAspect="1"/>
          </p:cNvPicPr>
          <p:nvPr/>
        </p:nvPicPr>
        <p:blipFill rotWithShape="1">
          <a:blip r:embed="rId3"/>
          <a:srcRect t="9247" b="8982"/>
          <a:stretch/>
        </p:blipFill>
        <p:spPr>
          <a:xfrm>
            <a:off x="7433774" y="1742173"/>
            <a:ext cx="6438781" cy="52650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12779484" y="7696200"/>
            <a:ext cx="1773914" cy="533400"/>
          </a:xfrm>
          <a:prstGeom prst="round2SameRect">
            <a:avLst/>
          </a:prstGeom>
          <a:solidFill>
            <a:srgbClr val="E3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898</Words>
  <Application>Microsoft Office PowerPoint</Application>
  <PresentationFormat>Произвольный</PresentationFormat>
  <Paragraphs>124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Noto Serif SC Bold</vt:lpstr>
      <vt:lpstr>Calibri</vt:lpstr>
      <vt:lpstr>Freestyle Script</vt:lpstr>
      <vt:lpstr>Geist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VILEMA</dc:creator>
  <cp:lastModifiedBy>Кристина Гобеева</cp:lastModifiedBy>
  <cp:revision>17</cp:revision>
  <dcterms:created xsi:type="dcterms:W3CDTF">2025-09-18T14:58:55Z</dcterms:created>
  <dcterms:modified xsi:type="dcterms:W3CDTF">2025-10-13T09:24:18Z</dcterms:modified>
</cp:coreProperties>
</file>