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3" r:id="rId2"/>
    <p:sldId id="286" r:id="rId3"/>
    <p:sldId id="289" r:id="rId4"/>
    <p:sldId id="281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57" r:id="rId17"/>
    <p:sldId id="258" r:id="rId18"/>
    <p:sldId id="272" r:id="rId19"/>
    <p:sldId id="273" r:id="rId20"/>
    <p:sldId id="274" r:id="rId21"/>
    <p:sldId id="275" r:id="rId22"/>
    <p:sldId id="260" r:id="rId23"/>
    <p:sldId id="259" r:id="rId24"/>
    <p:sldId id="276" r:id="rId25"/>
    <p:sldId id="277" r:id="rId26"/>
    <p:sldId id="278" r:id="rId27"/>
    <p:sldId id="288" r:id="rId28"/>
    <p:sldId id="287" r:id="rId29"/>
    <p:sldId id="279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CCCC"/>
    <a:srgbClr val="FFFFFF"/>
    <a:srgbClr val="FF99FF"/>
    <a:srgbClr val="FF66FF"/>
    <a:srgbClr val="FF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97" autoAdjust="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11.01.2026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11.01.2026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whee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hee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whee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11.01.2026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hee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whee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hee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11.01.2026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heel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oetry-collection.ru/bunin_stihi.html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poetry-collection.ru/voloshin_stihi.html" TargetMode="Externa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commons.wikimedia.org/wiki/File:Igor_Severyanin.jpg?uselang=ru" TargetMode="External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ru.wikipedia.org/wiki/%D0%AD%D1%81%D1%82%D0%BE%D0%BD%D0%B8%D1%8F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poetry-collection.ru/annenskiy_stihi.html" TargetMode="Externa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oetry-collection.ru/ahmatova_pamayti_bulgakova.html" TargetMode="External"/><Relationship Id="rId13" Type="http://schemas.openxmlformats.org/officeDocument/2006/relationships/hyperlink" Target="http://www.poetry-collection.ru/ahmatova_tceliy_god_ti_so_mnoy.html" TargetMode="External"/><Relationship Id="rId3" Type="http://schemas.openxmlformats.org/officeDocument/2006/relationships/image" Target="../media/image5.jpeg"/><Relationship Id="rId7" Type="http://schemas.openxmlformats.org/officeDocument/2006/relationships/hyperlink" Target="http://www.poetry-collection.ru/ahmatova_on_dlitcay_bez_konca.html" TargetMode="External"/><Relationship Id="rId12" Type="http://schemas.openxmlformats.org/officeDocument/2006/relationships/hyperlink" Target="http://www.poetry-collection.ru/ahmatova_srazu_stalo_tiho_v_dome.html" TargetMode="External"/><Relationship Id="rId2" Type="http://schemas.openxmlformats.org/officeDocument/2006/relationships/hyperlink" Target="http://www.poetry-collection.ru/ahmatova_stihi.html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poetry-collection.ru/ahmatova_nadpis_na_portrete.html" TargetMode="External"/><Relationship Id="rId11" Type="http://schemas.openxmlformats.org/officeDocument/2006/relationships/hyperlink" Target="http://www.poetry-collection.ru/ahmatova_slovno_angil_vozmutevshiy_vodu.html" TargetMode="External"/><Relationship Id="rId5" Type="http://schemas.openxmlformats.org/officeDocument/2006/relationships/hyperlink" Target="http://www.poetry-collection.ru/ahmatova_mne_s_tobou_paynim_veselo.html" TargetMode="External"/><Relationship Id="rId10" Type="http://schemas.openxmlformats.org/officeDocument/2006/relationships/hyperlink" Target="http://www.poetry-collection.ru/ahmatova_seroglaziy_korol.html" TargetMode="External"/><Relationship Id="rId4" Type="http://schemas.openxmlformats.org/officeDocument/2006/relationships/hyperlink" Target="http://www.poetry-collection.ru/ahmatova_venecia.html" TargetMode="External"/><Relationship Id="rId9" Type="http://schemas.openxmlformats.org/officeDocument/2006/relationships/hyperlink" Target="http://www.poetry-collection.ru/ahmatova_pesnay_posledney_vstrechi.html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poetry-collection.ru/balmont_stihi.html" TargetMode="Externa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poetry-collection.ru/blok_stihi.html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art-critic-kuskov.com/images5/hariton_6b.jpg"/>
          <p:cNvPicPr/>
          <p:nvPr/>
        </p:nvPicPr>
        <p:blipFill>
          <a:blip r:embed="rId2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1124745"/>
            <a:ext cx="6912768" cy="1323439"/>
          </a:xfrm>
          <a:prstGeom prst="rect">
            <a:avLst/>
          </a:prstGeom>
          <a:solidFill>
            <a:schemeClr val="accent4"/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ru-RU" sz="4000" b="1" dirty="0" smtClean="0"/>
              <a:t>Серебряный век русской поэзии: избранные стихи</a:t>
            </a:r>
            <a:endParaRPr lang="ru-RU" sz="4000" dirty="0"/>
          </a:p>
        </p:txBody>
      </p:sp>
    </p:spTree>
  </p:cSld>
  <p:clrMapOvr>
    <a:masterClrMapping/>
  </p:clrMapOvr>
  <p:transition>
    <p:whee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836712"/>
            <a:ext cx="7488832" cy="534888"/>
          </a:xfrm>
          <a:solidFill>
            <a:schemeClr val="accent4"/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>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Гамаюн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птица вещая»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7584" y="1484784"/>
            <a:ext cx="3689552" cy="4536504"/>
          </a:xfrm>
          <a:ln>
            <a:solidFill>
              <a:schemeClr val="accent4"/>
            </a:solidFill>
          </a:ln>
        </p:spPr>
        <p:txBody>
          <a:bodyPr>
            <a:normAutofit fontScale="55000" lnSpcReduction="20000"/>
          </a:bodyPr>
          <a:lstStyle/>
          <a:p>
            <a:endParaRPr lang="ru-RU" dirty="0" smtClean="0"/>
          </a:p>
          <a:p>
            <a:r>
              <a:rPr lang="ru-RU" sz="3400" dirty="0" smtClean="0"/>
              <a:t>На гладях бесконечных вод,</a:t>
            </a:r>
            <a:br>
              <a:rPr lang="ru-RU" sz="3400" dirty="0" smtClean="0"/>
            </a:br>
            <a:r>
              <a:rPr lang="ru-RU" sz="3400" dirty="0" smtClean="0"/>
              <a:t>Закатом в пурпур облеченных,</a:t>
            </a:r>
            <a:br>
              <a:rPr lang="ru-RU" sz="3400" dirty="0" smtClean="0"/>
            </a:br>
            <a:r>
              <a:rPr lang="ru-RU" sz="3400" dirty="0" smtClean="0"/>
              <a:t>Она вещает и поет,</a:t>
            </a:r>
            <a:br>
              <a:rPr lang="ru-RU" sz="3400" dirty="0" smtClean="0"/>
            </a:br>
            <a:r>
              <a:rPr lang="ru-RU" sz="3400" dirty="0" smtClean="0"/>
              <a:t>Не в силах крыл поднять смятенных.</a:t>
            </a:r>
            <a:br>
              <a:rPr lang="ru-RU" sz="3400" dirty="0" smtClean="0"/>
            </a:br>
            <a:r>
              <a:rPr lang="ru-RU" sz="3400" dirty="0" smtClean="0"/>
              <a:t>Вещает иго злых татар,</a:t>
            </a:r>
            <a:br>
              <a:rPr lang="ru-RU" sz="3400" dirty="0" smtClean="0"/>
            </a:br>
            <a:r>
              <a:rPr lang="ru-RU" sz="3400" dirty="0" smtClean="0"/>
              <a:t>Вещает казней ряд кровавых,</a:t>
            </a:r>
            <a:br>
              <a:rPr lang="ru-RU" sz="3400" dirty="0" smtClean="0"/>
            </a:br>
            <a:r>
              <a:rPr lang="ru-RU" sz="3400" dirty="0" smtClean="0"/>
              <a:t>И трус, и голод, и пожар,</a:t>
            </a:r>
            <a:br>
              <a:rPr lang="ru-RU" sz="3400" dirty="0" smtClean="0"/>
            </a:br>
            <a:r>
              <a:rPr lang="ru-RU" sz="3400" dirty="0" smtClean="0"/>
              <a:t>Злодеев силу, гибель правых…</a:t>
            </a:r>
            <a:br>
              <a:rPr lang="ru-RU" sz="3400" dirty="0" smtClean="0"/>
            </a:br>
            <a:r>
              <a:rPr lang="ru-RU" sz="3400" dirty="0" smtClean="0"/>
              <a:t>Предвечным ужасом объят,</a:t>
            </a:r>
            <a:br>
              <a:rPr lang="ru-RU" sz="3400" dirty="0" smtClean="0"/>
            </a:br>
            <a:r>
              <a:rPr lang="ru-RU" sz="3400" dirty="0" smtClean="0"/>
              <a:t>Прекрасный лик горит любовью,</a:t>
            </a:r>
            <a:br>
              <a:rPr lang="ru-RU" sz="3400" dirty="0" smtClean="0"/>
            </a:br>
            <a:r>
              <a:rPr lang="ru-RU" sz="3400" dirty="0" smtClean="0"/>
              <a:t>Но вещей правдою звучат</a:t>
            </a:r>
            <a:br>
              <a:rPr lang="ru-RU" sz="3400" dirty="0" smtClean="0"/>
            </a:br>
            <a:r>
              <a:rPr lang="ru-RU" sz="3400" dirty="0" smtClean="0"/>
              <a:t>Уста, запекшиеся кровью!..</a:t>
            </a:r>
            <a:br>
              <a:rPr lang="ru-RU" sz="3400" dirty="0" smtClean="0"/>
            </a:br>
            <a:endParaRPr lang="ru-RU" sz="3400" dirty="0"/>
          </a:p>
        </p:txBody>
      </p:sp>
      <p:pic>
        <p:nvPicPr>
          <p:cNvPr id="5" name="Содержимое 4" descr="«Гамаюн, птица вещая» (В. М. Васнецов)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1988840"/>
            <a:ext cx="3096343" cy="4032448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  <a:headEnd/>
            <a:tailEnd/>
          </a:ln>
        </p:spPr>
      </p:pic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836712"/>
            <a:ext cx="7488832" cy="720080"/>
          </a:xfrm>
          <a:solidFill>
            <a:schemeClr val="accent4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Брюсов Валерий 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Валерий Брюсов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772816"/>
            <a:ext cx="2934631" cy="4248472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3968" y="1772816"/>
            <a:ext cx="4032448" cy="4248472"/>
          </a:xfrm>
          <a:ln>
            <a:solidFill>
              <a:schemeClr val="accent4"/>
            </a:solidFill>
          </a:ln>
        </p:spPr>
        <p:txBody>
          <a:bodyPr>
            <a:normAutofit fontScale="40000" lnSpcReduction="20000"/>
          </a:bodyPr>
          <a:lstStyle/>
          <a:p>
            <a:r>
              <a:rPr lang="ru-RU" sz="4200" dirty="0" smtClean="0"/>
              <a:t>Максиму Горькому в июле 1917 года </a:t>
            </a:r>
          </a:p>
          <a:p>
            <a:r>
              <a:rPr lang="ru-RU" sz="4000" dirty="0" smtClean="0"/>
              <a:t>Не в первый раз мы наблюдаем это:</a:t>
            </a:r>
            <a:br>
              <a:rPr lang="ru-RU" sz="4000" dirty="0" smtClean="0"/>
            </a:br>
            <a:r>
              <a:rPr lang="ru-RU" sz="4000" dirty="0" smtClean="0"/>
              <a:t>В толпе опять безумный шум возник,</a:t>
            </a:r>
            <a:br>
              <a:rPr lang="ru-RU" sz="4000" dirty="0" smtClean="0"/>
            </a:br>
            <a:r>
              <a:rPr lang="ru-RU" sz="4000" dirty="0" smtClean="0"/>
              <a:t>И вот она, подъемля буйный крик,</a:t>
            </a:r>
            <a:br>
              <a:rPr lang="ru-RU" sz="4000" dirty="0" smtClean="0"/>
            </a:br>
            <a:r>
              <a:rPr lang="ru-RU" sz="4000" dirty="0" smtClean="0"/>
              <a:t>Заносит руку на кумир поэта.</a:t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Но неизменен, в новых бурях света,</a:t>
            </a:r>
            <a:br>
              <a:rPr lang="ru-RU" sz="4000" dirty="0" smtClean="0"/>
            </a:br>
            <a:r>
              <a:rPr lang="ru-RU" sz="4000" dirty="0" smtClean="0"/>
              <a:t>Его спокойный и прекрасный лик;</a:t>
            </a:r>
            <a:br>
              <a:rPr lang="ru-RU" sz="4000" dirty="0" smtClean="0"/>
            </a:br>
            <a:r>
              <a:rPr lang="ru-RU" sz="4000" dirty="0" smtClean="0"/>
              <a:t>На вопль детей он не дает ответа,</a:t>
            </a:r>
            <a:br>
              <a:rPr lang="ru-RU" sz="4000" dirty="0" smtClean="0"/>
            </a:br>
            <a:r>
              <a:rPr lang="ru-RU" sz="4000" dirty="0" smtClean="0"/>
              <a:t>Задумчив и божественно велик.</a:t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И тот же шум вокруг твоих созданий, -</a:t>
            </a:r>
            <a:br>
              <a:rPr lang="ru-RU" sz="4000" dirty="0" smtClean="0"/>
            </a:br>
            <a:r>
              <a:rPr lang="ru-RU" sz="4000" dirty="0" smtClean="0"/>
              <a:t>В толпе, забывшей гром рукоплесканий,</a:t>
            </a:r>
            <a:br>
              <a:rPr lang="ru-RU" sz="4000" dirty="0" smtClean="0"/>
            </a:br>
            <a:r>
              <a:rPr lang="ru-RU" sz="4000" dirty="0" smtClean="0"/>
              <a:t>С каким она лелеяла "На дне".</a:t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И так же образы любимой драмы,</a:t>
            </a:r>
            <a:br>
              <a:rPr lang="ru-RU" sz="4000" dirty="0" smtClean="0"/>
            </a:br>
            <a:r>
              <a:rPr lang="ru-RU" sz="4000" dirty="0" smtClean="0"/>
              <a:t>Бессмертные, величественно-прямы,</a:t>
            </a:r>
            <a:br>
              <a:rPr lang="ru-RU" sz="4000" dirty="0" smtClean="0"/>
            </a:br>
            <a:r>
              <a:rPr lang="ru-RU" sz="4000" dirty="0" smtClean="0"/>
              <a:t>Стоят над нами в ясной вышине.</a:t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7584" y="1412776"/>
            <a:ext cx="3689552" cy="4608512"/>
          </a:xfrm>
          <a:ln>
            <a:solidFill>
              <a:schemeClr val="accent4"/>
            </a:solidFill>
          </a:ln>
        </p:spPr>
        <p:txBody>
          <a:bodyPr>
            <a:normAutofit fontScale="25000" lnSpcReduction="20000"/>
          </a:bodyPr>
          <a:lstStyle/>
          <a:p>
            <a:r>
              <a:rPr lang="ru-RU" sz="4200" dirty="0" smtClean="0"/>
              <a:t>Цирцея </a:t>
            </a:r>
            <a:r>
              <a:rPr lang="ru-RU" i="1" dirty="0" smtClean="0"/>
              <a:t>(волшебница)</a:t>
            </a:r>
            <a:endParaRPr lang="ru-RU" dirty="0" smtClean="0"/>
          </a:p>
          <a:p>
            <a:r>
              <a:rPr lang="ru-RU" sz="6400" dirty="0" smtClean="0"/>
              <a:t>На треножник богиня садится:</a:t>
            </a:r>
            <a:br>
              <a:rPr lang="ru-RU" sz="6400" dirty="0" smtClean="0"/>
            </a:br>
            <a:r>
              <a:rPr lang="ru-RU" sz="6400" dirty="0" smtClean="0"/>
              <a:t>Бледно-рыжее золото кос,</a:t>
            </a:r>
            <a:br>
              <a:rPr lang="ru-RU" sz="6400" dirty="0" smtClean="0"/>
            </a:br>
            <a:r>
              <a:rPr lang="ru-RU" sz="6400" dirty="0" smtClean="0"/>
              <a:t>Зелень глаз и аттический нос –</a:t>
            </a:r>
            <a:br>
              <a:rPr lang="ru-RU" sz="6400" dirty="0" smtClean="0"/>
            </a:br>
            <a:r>
              <a:rPr lang="ru-RU" sz="6400" dirty="0" smtClean="0"/>
              <a:t>В медном зеркале все отразится.</a:t>
            </a:r>
            <a:br>
              <a:rPr lang="ru-RU" sz="6400" dirty="0" smtClean="0"/>
            </a:br>
            <a:r>
              <a:rPr lang="ru-RU" sz="6400" dirty="0" smtClean="0"/>
              <a:t/>
            </a:r>
            <a:br>
              <a:rPr lang="ru-RU" sz="6400" dirty="0" smtClean="0"/>
            </a:br>
            <a:r>
              <a:rPr lang="ru-RU" sz="6400" dirty="0" smtClean="0"/>
              <a:t>Тонко бархатом риса покрыт</a:t>
            </a:r>
            <a:br>
              <a:rPr lang="ru-RU" sz="6400" dirty="0" smtClean="0"/>
            </a:br>
            <a:r>
              <a:rPr lang="ru-RU" sz="6400" dirty="0" smtClean="0"/>
              <a:t>Нежный лик, розовато-телесный,</a:t>
            </a:r>
            <a:br>
              <a:rPr lang="ru-RU" sz="6400" dirty="0" smtClean="0"/>
            </a:br>
            <a:r>
              <a:rPr lang="ru-RU" sz="6400" dirty="0" smtClean="0"/>
              <a:t>Каплей нектара, влагой небесной,</a:t>
            </a:r>
            <a:br>
              <a:rPr lang="ru-RU" sz="6400" dirty="0" smtClean="0"/>
            </a:br>
            <a:r>
              <a:rPr lang="ru-RU" sz="6400" dirty="0" smtClean="0"/>
              <a:t>Блещут серьги, скользя вдоль ланит.</a:t>
            </a:r>
            <a:br>
              <a:rPr lang="ru-RU" sz="6400" dirty="0" smtClean="0"/>
            </a:br>
            <a:r>
              <a:rPr lang="ru-RU" sz="6400" dirty="0" smtClean="0"/>
              <a:t/>
            </a:r>
            <a:br>
              <a:rPr lang="ru-RU" sz="6400" dirty="0" smtClean="0"/>
            </a:br>
            <a:r>
              <a:rPr lang="ru-RU" sz="6400" dirty="0" smtClean="0"/>
              <a:t>И Улисс </a:t>
            </a:r>
            <a:r>
              <a:rPr lang="ru-RU" sz="6400" b="1" baseline="30000" dirty="0" smtClean="0"/>
              <a:t>1</a:t>
            </a:r>
            <a:r>
              <a:rPr lang="ru-RU" sz="6400" dirty="0" smtClean="0"/>
              <a:t> говорит: «О, Цирцея! </a:t>
            </a:r>
            <a:r>
              <a:rPr lang="ru-RU" sz="6400" b="1" baseline="30000" dirty="0" smtClean="0"/>
              <a:t>2</a:t>
            </a:r>
            <a:r>
              <a:rPr lang="ru-RU" sz="6400" dirty="0" smtClean="0"/>
              <a:t/>
            </a:r>
            <a:br>
              <a:rPr lang="ru-RU" sz="6400" dirty="0" smtClean="0"/>
            </a:br>
            <a:r>
              <a:rPr lang="ru-RU" sz="6400" dirty="0" smtClean="0"/>
              <a:t>Все прекрасно в тебе: и рука,</a:t>
            </a:r>
            <a:br>
              <a:rPr lang="ru-RU" sz="6400" dirty="0" smtClean="0"/>
            </a:br>
            <a:r>
              <a:rPr lang="ru-RU" sz="6400" dirty="0" smtClean="0"/>
              <a:t>Что прически коснулась слегка,</a:t>
            </a:r>
            <a:br>
              <a:rPr lang="ru-RU" sz="6400" dirty="0" smtClean="0"/>
            </a:br>
            <a:r>
              <a:rPr lang="ru-RU" sz="6400" dirty="0" smtClean="0"/>
              <a:t>И сияющий локоть, и шея!»</a:t>
            </a:r>
            <a:br>
              <a:rPr lang="ru-RU" sz="6400" dirty="0" smtClean="0"/>
            </a:br>
            <a:r>
              <a:rPr lang="ru-RU" sz="6400" dirty="0" smtClean="0"/>
              <a:t/>
            </a:r>
            <a:br>
              <a:rPr lang="ru-RU" sz="6400" dirty="0" smtClean="0"/>
            </a:br>
            <a:r>
              <a:rPr lang="ru-RU" sz="6400" dirty="0" smtClean="0"/>
              <a:t>А богиня с улыбкой: «Улисс!</a:t>
            </a:r>
            <a:br>
              <a:rPr lang="ru-RU" sz="6400" dirty="0" smtClean="0"/>
            </a:br>
            <a:r>
              <a:rPr lang="ru-RU" sz="6400" dirty="0" smtClean="0"/>
              <a:t>Я горжусь лишь плечами своими</a:t>
            </a:r>
            <a:br>
              <a:rPr lang="ru-RU" sz="6400" dirty="0" smtClean="0"/>
            </a:br>
            <a:r>
              <a:rPr lang="ru-RU" sz="6400" dirty="0" smtClean="0"/>
              <a:t>Да пушком апельсинным меж ними,</a:t>
            </a:r>
            <a:br>
              <a:rPr lang="ru-RU" sz="6400" dirty="0" smtClean="0"/>
            </a:br>
            <a:r>
              <a:rPr lang="ru-RU" sz="6400" dirty="0" smtClean="0"/>
              <a:t>По спине убегающим вниз!»</a:t>
            </a:r>
            <a:br>
              <a:rPr lang="ru-RU" sz="6400" dirty="0" smtClean="0"/>
            </a:br>
            <a:r>
              <a:rPr lang="ru-RU" sz="6400" dirty="0" smtClean="0"/>
              <a:t/>
            </a:r>
            <a:br>
              <a:rPr lang="ru-RU" sz="6400" dirty="0" smtClean="0"/>
            </a:br>
            <a:r>
              <a:rPr lang="ru-RU" sz="6400" i="1" dirty="0" smtClean="0"/>
              <a:t> </a:t>
            </a:r>
            <a:endParaRPr lang="ru-RU" sz="6400" dirty="0"/>
          </a:p>
        </p:txBody>
      </p:sp>
      <p:pic>
        <p:nvPicPr>
          <p:cNvPr id="5" name="Содержимое 4" descr="Иван Бунин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700808"/>
            <a:ext cx="3024335" cy="4320480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  <a:headEnd/>
            <a:tailEnd/>
          </a:ln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827584" y="836712"/>
            <a:ext cx="7488832" cy="534888"/>
          </a:xfrm>
          <a:solidFill>
            <a:schemeClr val="accent4"/>
          </a:solidFill>
        </p:spPr>
        <p:txBody>
          <a:bodyPr>
            <a:normAutofit fontScale="90000"/>
          </a:bodyPr>
          <a:lstStyle/>
          <a:p>
            <a:r>
              <a:rPr lang="ru-RU" dirty="0" smtClean="0">
                <a:hlinkClick r:id="rId3"/>
              </a:rPr>
              <a:t/>
            </a:r>
            <a:br>
              <a:rPr lang="ru-RU" dirty="0" smtClean="0">
                <a:hlinkClick r:id="rId3"/>
              </a:rPr>
            </a:br>
            <a:r>
              <a:rPr lang="ru-RU" dirty="0" smtClean="0">
                <a:hlinkClick r:id="rId3"/>
              </a:rPr>
              <a:t/>
            </a:r>
            <a:br>
              <a:rPr lang="ru-RU" dirty="0" smtClean="0">
                <a:hlinkClick r:id="rId3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Бунин Иван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20688"/>
            <a:ext cx="7128792" cy="86409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hlinkClick r:id="rId2"/>
              </a:rPr>
              <a:t/>
            </a:r>
            <a:br>
              <a:rPr lang="ru-RU" dirty="0" smtClean="0">
                <a:hlinkClick r:id="rId2"/>
              </a:rPr>
            </a:br>
            <a:r>
              <a:rPr lang="ru-RU" dirty="0" smtClean="0">
                <a:hlinkClick r:id="rId2"/>
              </a:rPr>
              <a:t/>
            </a:r>
            <a:br>
              <a:rPr lang="ru-RU" dirty="0" smtClean="0">
                <a:hlinkClick r:id="rId2"/>
              </a:rPr>
            </a:br>
            <a:r>
              <a:rPr lang="ru-RU" dirty="0" smtClean="0">
                <a:hlinkClick r:id="rId2"/>
              </a:rPr>
              <a:t/>
            </a:r>
            <a:br>
              <a:rPr lang="ru-RU" dirty="0" smtClean="0">
                <a:hlinkClick r:id="rId2"/>
              </a:rPr>
            </a:br>
            <a:r>
              <a:rPr lang="ru-RU" dirty="0" smtClean="0">
                <a:hlinkClick r:id="rId2"/>
              </a:rPr>
              <a:t/>
            </a:r>
            <a:br>
              <a:rPr lang="ru-RU" dirty="0" smtClean="0">
                <a:hlinkClick r:id="rId2"/>
              </a:rPr>
            </a:br>
            <a:r>
              <a:rPr lang="ru-RU" dirty="0" smtClean="0">
                <a:hlinkClick r:id="rId2"/>
              </a:rPr>
              <a:t/>
            </a:r>
            <a:br>
              <a:rPr lang="ru-RU" dirty="0" smtClean="0">
                <a:hlinkClick r:id="rId2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Максимилиан Волошин"/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5" y="1844824"/>
            <a:ext cx="2934630" cy="4536504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11960" y="1678161"/>
            <a:ext cx="4104456" cy="4703167"/>
          </a:xfrm>
          <a:ln>
            <a:solidFill>
              <a:schemeClr val="accent4"/>
            </a:solidFill>
          </a:ln>
        </p:spPr>
        <p:txBody>
          <a:bodyPr>
            <a:normAutofit fontScale="40000" lnSpcReduction="20000"/>
          </a:bodyPr>
          <a:lstStyle/>
          <a:p>
            <a:r>
              <a:rPr lang="ru-RU" sz="3600" dirty="0" smtClean="0"/>
              <a:t>Мир  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sz="4000" dirty="0" smtClean="0"/>
              <a:t>С Россией кончено… На </a:t>
            </a:r>
            <a:r>
              <a:rPr lang="ru-RU" sz="4000" dirty="0" err="1" smtClean="0"/>
              <a:t>последях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Её мы </a:t>
            </a:r>
            <a:r>
              <a:rPr lang="ru-RU" sz="4000" dirty="0" err="1" smtClean="0"/>
              <a:t>прогалдели</a:t>
            </a:r>
            <a:r>
              <a:rPr lang="ru-RU" sz="4000" dirty="0" smtClean="0"/>
              <a:t>, проболтали,</a:t>
            </a:r>
            <a:br>
              <a:rPr lang="ru-RU" sz="4000" dirty="0" smtClean="0"/>
            </a:br>
            <a:r>
              <a:rPr lang="ru-RU" sz="4000" dirty="0" err="1" smtClean="0"/>
              <a:t>Пролузгали</a:t>
            </a:r>
            <a:r>
              <a:rPr lang="ru-RU" sz="4000" dirty="0" smtClean="0"/>
              <a:t>, пропили, проплевали,</a:t>
            </a:r>
            <a:br>
              <a:rPr lang="ru-RU" sz="4000" dirty="0" smtClean="0"/>
            </a:br>
            <a:r>
              <a:rPr lang="ru-RU" sz="4000" dirty="0" smtClean="0"/>
              <a:t>Замызгали на грязных площадях,</a:t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Распродали на улицах: не надо ль</a:t>
            </a:r>
            <a:br>
              <a:rPr lang="ru-RU" sz="4000" dirty="0" smtClean="0"/>
            </a:br>
            <a:r>
              <a:rPr lang="ru-RU" sz="4000" dirty="0" smtClean="0"/>
              <a:t>Кому земли, республик, да свобод,</a:t>
            </a:r>
            <a:br>
              <a:rPr lang="ru-RU" sz="4000" dirty="0" smtClean="0"/>
            </a:br>
            <a:r>
              <a:rPr lang="ru-RU" sz="4000" dirty="0" smtClean="0"/>
              <a:t>Гражданских прав? И родину народ</a:t>
            </a:r>
            <a:br>
              <a:rPr lang="ru-RU" sz="4000" dirty="0" smtClean="0"/>
            </a:br>
            <a:r>
              <a:rPr lang="ru-RU" sz="4000" dirty="0" smtClean="0"/>
              <a:t>Сам выволок на гноище, как падаль.</a:t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О, Господи, разверзни, расточи,</a:t>
            </a:r>
            <a:br>
              <a:rPr lang="ru-RU" sz="4000" dirty="0" smtClean="0"/>
            </a:br>
            <a:r>
              <a:rPr lang="ru-RU" sz="4000" dirty="0" smtClean="0"/>
              <a:t>Пошли на нас огнь, язвы и бичи,</a:t>
            </a:r>
            <a:br>
              <a:rPr lang="ru-RU" sz="4000" dirty="0" smtClean="0"/>
            </a:br>
            <a:r>
              <a:rPr lang="ru-RU" sz="4000" dirty="0" smtClean="0"/>
              <a:t>Германцев с запада, Монгол с востока,</a:t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Отдай нас в рабство вновь и навсегда,</a:t>
            </a:r>
            <a:br>
              <a:rPr lang="ru-RU" sz="4000" dirty="0" smtClean="0"/>
            </a:br>
            <a:r>
              <a:rPr lang="ru-RU" sz="4000" dirty="0" smtClean="0"/>
              <a:t>Чтоб искупить смиренно и глубоко</a:t>
            </a:r>
            <a:br>
              <a:rPr lang="ru-RU" sz="4000" dirty="0" smtClean="0"/>
            </a:br>
            <a:r>
              <a:rPr lang="ru-RU" sz="4000" dirty="0" smtClean="0"/>
              <a:t>Иудин грех до Страшного Суда!</a:t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908720"/>
            <a:ext cx="7488832" cy="769441"/>
          </a:xfrm>
          <a:prstGeom prst="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r>
              <a:rPr lang="ru-RU" sz="4400" dirty="0" smtClean="0"/>
              <a:t>    Волошин Максимилиан</a:t>
            </a:r>
            <a:endParaRPr lang="ru-RU" sz="4400" dirty="0"/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692696"/>
            <a:ext cx="7416824" cy="6789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7584" y="2060848"/>
            <a:ext cx="4176464" cy="3960440"/>
          </a:xfrm>
          <a:ln>
            <a:solidFill>
              <a:schemeClr val="accent4"/>
            </a:solidFill>
          </a:ln>
        </p:spPr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Она не погибнет - знайте!</a:t>
            </a:r>
            <a:br>
              <a:rPr lang="ru-RU" dirty="0" smtClean="0"/>
            </a:br>
            <a:r>
              <a:rPr lang="ru-RU" dirty="0" smtClean="0"/>
              <a:t>Она не погибнет, </a:t>
            </a:r>
            <a:r>
              <a:rPr lang="ru-RU" b="1" dirty="0" smtClean="0"/>
              <a:t>Россия.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Они </a:t>
            </a:r>
            <a:r>
              <a:rPr lang="ru-RU" dirty="0" err="1" smtClean="0"/>
              <a:t>всколосятся</a:t>
            </a:r>
            <a:r>
              <a:rPr lang="ru-RU" dirty="0" smtClean="0"/>
              <a:t>,- верьте!</a:t>
            </a:r>
            <a:br>
              <a:rPr lang="ru-RU" dirty="0" smtClean="0"/>
            </a:br>
            <a:r>
              <a:rPr lang="ru-RU" dirty="0" smtClean="0"/>
              <a:t>Поля ее золотые.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 мы не погибнем - верьте!</a:t>
            </a:r>
            <a:br>
              <a:rPr lang="ru-RU" dirty="0" smtClean="0"/>
            </a:br>
            <a:r>
              <a:rPr lang="ru-RU" dirty="0" smtClean="0"/>
              <a:t>Но что нам наше спасенье:</a:t>
            </a:r>
            <a:br>
              <a:rPr lang="ru-RU" dirty="0" smtClean="0"/>
            </a:br>
            <a:r>
              <a:rPr lang="ru-RU" dirty="0" smtClean="0"/>
              <a:t>Россия спасется,- знайте!</a:t>
            </a:r>
            <a:br>
              <a:rPr lang="ru-RU" dirty="0" smtClean="0"/>
            </a:br>
            <a:r>
              <a:rPr lang="ru-RU" dirty="0" smtClean="0"/>
              <a:t>И близко ее воскресенье.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Зинаида Гиппиус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1988840"/>
            <a:ext cx="3096343" cy="4032448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827584" y="836712"/>
            <a:ext cx="7488832" cy="769441"/>
          </a:xfrm>
          <a:prstGeom prst="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r>
              <a:rPr lang="ru-RU" sz="4400" dirty="0" smtClean="0"/>
              <a:t>           Гиппиус Зинаида</a:t>
            </a:r>
            <a:endParaRPr lang="ru-RU" sz="4400" dirty="0"/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692696"/>
            <a:ext cx="7488832" cy="792088"/>
          </a:xfrm>
          <a:solidFill>
            <a:schemeClr val="accent4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</a:t>
            </a:r>
            <a:r>
              <a:rPr lang="ru-RU" b="1" dirty="0" smtClean="0">
                <a:solidFill>
                  <a:schemeClr val="tx1"/>
                </a:solidFill>
              </a:rPr>
              <a:t>Гумилев Николай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5" name="Содержимое 4" descr="Николай Гумилев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772816"/>
            <a:ext cx="3312368" cy="4248472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67944" y="1700808"/>
            <a:ext cx="4176464" cy="4320480"/>
          </a:xfrm>
          <a:ln>
            <a:solidFill>
              <a:schemeClr val="accent4"/>
            </a:solidFill>
          </a:ln>
        </p:spPr>
        <p:txBody>
          <a:bodyPr>
            <a:normAutofit fontScale="25000" lnSpcReduction="20000"/>
          </a:bodyPr>
          <a:lstStyle/>
          <a:p>
            <a:r>
              <a:rPr lang="ru-RU" sz="4800" dirty="0" smtClean="0"/>
              <a:t> </a:t>
            </a:r>
            <a:r>
              <a:rPr lang="ru-RU" sz="6400" dirty="0" smtClean="0"/>
              <a:t>Чуковский, ты не прав, </a:t>
            </a:r>
            <a:r>
              <a:rPr lang="ru-RU" sz="6400" dirty="0" err="1" smtClean="0"/>
              <a:t>обрушась</a:t>
            </a:r>
            <a:r>
              <a:rPr lang="ru-RU" sz="6400" dirty="0" smtClean="0"/>
              <a:t> на поленья,</a:t>
            </a:r>
            <a:br>
              <a:rPr lang="ru-RU" sz="6400" dirty="0" smtClean="0"/>
            </a:br>
            <a:r>
              <a:rPr lang="ru-RU" sz="6400" dirty="0" smtClean="0"/>
              <a:t>Обломки божества — дрова,</a:t>
            </a:r>
            <a:br>
              <a:rPr lang="ru-RU" sz="6400" dirty="0" smtClean="0"/>
            </a:br>
            <a:r>
              <a:rPr lang="ru-RU" sz="6400" dirty="0" smtClean="0"/>
              <a:t>Когда-то деревам, близки им вдохновенья,</a:t>
            </a:r>
            <a:br>
              <a:rPr lang="ru-RU" sz="6400" dirty="0" smtClean="0"/>
            </a:br>
            <a:r>
              <a:rPr lang="ru-RU" sz="6400" dirty="0" smtClean="0"/>
              <a:t>Тепла и пламени слова.</a:t>
            </a:r>
            <a:br>
              <a:rPr lang="ru-RU" sz="6400" dirty="0" smtClean="0"/>
            </a:br>
            <a:r>
              <a:rPr lang="ru-RU" sz="6400" dirty="0" smtClean="0"/>
              <a:t/>
            </a:r>
            <a:br>
              <a:rPr lang="ru-RU" sz="6400" dirty="0" smtClean="0"/>
            </a:br>
            <a:r>
              <a:rPr lang="ru-RU" sz="6400" dirty="0" smtClean="0"/>
              <a:t>Береза стройная презренней ли, чем роза,</a:t>
            </a:r>
            <a:br>
              <a:rPr lang="ru-RU" sz="6400" dirty="0" smtClean="0"/>
            </a:br>
            <a:r>
              <a:rPr lang="ru-RU" sz="6400" dirty="0" smtClean="0"/>
              <a:t>Где дерево — там сад,</a:t>
            </a:r>
            <a:br>
              <a:rPr lang="ru-RU" sz="6400" dirty="0" smtClean="0"/>
            </a:br>
            <a:r>
              <a:rPr lang="ru-RU" sz="6400" dirty="0" smtClean="0"/>
              <a:t>Где б мы ни взяли их, хотя б из Совнархоза,</a:t>
            </a:r>
            <a:br>
              <a:rPr lang="ru-RU" sz="6400" dirty="0" smtClean="0"/>
            </a:br>
            <a:r>
              <a:rPr lang="ru-RU" sz="6400" dirty="0" smtClean="0"/>
              <a:t>Они манят.</a:t>
            </a:r>
            <a:br>
              <a:rPr lang="ru-RU" sz="6400" dirty="0" smtClean="0"/>
            </a:br>
            <a:r>
              <a:rPr lang="ru-RU" sz="6400" dirty="0" smtClean="0"/>
              <a:t/>
            </a:r>
            <a:br>
              <a:rPr lang="ru-RU" sz="6400" dirty="0" smtClean="0"/>
            </a:br>
            <a:r>
              <a:rPr lang="ru-RU" sz="6400" dirty="0" smtClean="0"/>
              <a:t>Рощ друидических теперь дрова потомки,</a:t>
            </a:r>
            <a:br>
              <a:rPr lang="ru-RU" sz="6400" dirty="0" smtClean="0"/>
            </a:br>
            <a:r>
              <a:rPr lang="ru-RU" sz="6400" dirty="0" smtClean="0"/>
              <a:t>И, разумеется, в их блеске видел Блок</a:t>
            </a:r>
            <a:br>
              <a:rPr lang="ru-RU" sz="6400" dirty="0" smtClean="0"/>
            </a:br>
            <a:r>
              <a:rPr lang="ru-RU" sz="6400" dirty="0" smtClean="0"/>
              <a:t>Волнующую поступь Незнакомки,</a:t>
            </a:r>
            <a:br>
              <a:rPr lang="ru-RU" sz="6400" dirty="0" smtClean="0"/>
            </a:br>
            <a:r>
              <a:rPr lang="ru-RU" sz="6400" dirty="0" smtClean="0"/>
              <a:t>От Музы наш паек.</a:t>
            </a:r>
            <a:br>
              <a:rPr lang="ru-RU" sz="6400" dirty="0" smtClean="0"/>
            </a:br>
            <a:r>
              <a:rPr lang="ru-RU" sz="6400" dirty="0" smtClean="0"/>
              <a:t/>
            </a:r>
            <a:br>
              <a:rPr lang="ru-RU" sz="6400" dirty="0" smtClean="0"/>
            </a:br>
            <a:r>
              <a:rPr lang="ru-RU" sz="6400" dirty="0" smtClean="0"/>
              <a:t>А я? И я вослед Колумба, Лаперуза</a:t>
            </a:r>
            <a:br>
              <a:rPr lang="ru-RU" sz="6400" dirty="0" smtClean="0"/>
            </a:br>
            <a:r>
              <a:rPr lang="ru-RU" sz="6400" dirty="0" smtClean="0"/>
              <a:t>К огню и дереву </a:t>
            </a:r>
            <a:r>
              <a:rPr lang="ru-RU" sz="6400" dirty="0" err="1" smtClean="0"/>
              <a:t>влеком</a:t>
            </a:r>
            <a:r>
              <a:rPr lang="ru-RU" sz="6400" dirty="0" smtClean="0"/>
              <a:t>,</a:t>
            </a:r>
            <a:br>
              <a:rPr lang="ru-RU" sz="6400" dirty="0" smtClean="0"/>
            </a:br>
            <a:r>
              <a:rPr lang="ru-RU" sz="6400" dirty="0" smtClean="0"/>
              <a:t>Мне </a:t>
            </a:r>
            <a:r>
              <a:rPr lang="ru-RU" sz="6400" dirty="0" err="1" smtClean="0"/>
              <a:t>Суза</a:t>
            </a:r>
            <a:r>
              <a:rPr lang="ru-RU" sz="6400" dirty="0" smtClean="0"/>
              <a:t> с пальмами, в огне небес </a:t>
            </a:r>
            <a:r>
              <a:rPr lang="ru-RU" sz="6400" dirty="0" err="1" smtClean="0"/>
              <a:t>Нефуза</a:t>
            </a:r>
            <a:r>
              <a:rPr lang="ru-RU" sz="6400" dirty="0" smtClean="0"/>
              <a:t/>
            </a:r>
            <a:br>
              <a:rPr lang="ru-RU" sz="6400" dirty="0" smtClean="0"/>
            </a:br>
            <a:r>
              <a:rPr lang="ru-RU" sz="6400" dirty="0" smtClean="0"/>
              <a:t>Не обольстительней даров </a:t>
            </a:r>
            <a:r>
              <a:rPr lang="ru-RU" sz="6400" dirty="0" err="1" smtClean="0"/>
              <a:t>Петросоюза</a:t>
            </a:r>
            <a:r>
              <a:rPr lang="ru-RU" sz="6400" dirty="0" smtClean="0"/>
              <a:t>,</a:t>
            </a:r>
            <a:br>
              <a:rPr lang="ru-RU" sz="6400" dirty="0" smtClean="0"/>
            </a:br>
            <a:r>
              <a:rPr lang="ru-RU" sz="6400" dirty="0" smtClean="0"/>
              <a:t>И рай огня дает нам </a:t>
            </a:r>
            <a:r>
              <a:rPr lang="ru-RU" sz="6400" dirty="0" err="1" smtClean="0"/>
              <a:t>Райлеском</a:t>
            </a:r>
            <a:r>
              <a:rPr lang="ru-RU" sz="6400" dirty="0" smtClean="0"/>
              <a:t>.</a:t>
            </a:r>
            <a:br>
              <a:rPr lang="ru-RU" sz="6400" dirty="0" smtClean="0"/>
            </a:br>
            <a:r>
              <a:rPr lang="ru-RU" sz="6400" dirty="0" smtClean="0"/>
              <a:t/>
            </a:r>
            <a:br>
              <a:rPr lang="ru-RU" sz="6400" dirty="0" smtClean="0"/>
            </a:br>
            <a:r>
              <a:rPr lang="ru-RU" sz="6400" i="1" dirty="0" smtClean="0"/>
              <a:t>P. S.</a:t>
            </a:r>
            <a:r>
              <a:rPr lang="ru-RU" sz="6400" dirty="0" smtClean="0"/>
              <a:t> К тому ж в конторе </a:t>
            </a:r>
            <a:r>
              <a:rPr lang="ru-RU" sz="6400" dirty="0" err="1" smtClean="0"/>
              <a:t>Домотопа</a:t>
            </a:r>
            <a:r>
              <a:rPr lang="ru-RU" sz="6400" dirty="0" smtClean="0"/>
              <a:t/>
            </a:r>
            <a:br>
              <a:rPr lang="ru-RU" sz="6400" dirty="0" smtClean="0"/>
            </a:br>
            <a:r>
              <a:rPr lang="ru-RU" sz="6400" dirty="0" smtClean="0"/>
              <a:t>Всегда я встречу эфиопа.</a:t>
            </a:r>
            <a:br>
              <a:rPr lang="ru-RU" sz="6400" dirty="0" smtClean="0"/>
            </a:br>
            <a:r>
              <a:rPr lang="ru-RU" sz="6400" dirty="0" smtClean="0"/>
              <a:t/>
            </a:r>
            <a:br>
              <a:rPr lang="ru-RU" sz="6400" dirty="0" smtClean="0"/>
            </a:br>
            <a:endParaRPr lang="ru-RU" sz="6400" dirty="0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836712"/>
            <a:ext cx="7488832" cy="534888"/>
          </a:xfrm>
          <a:solidFill>
            <a:schemeClr val="accent4"/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>                   Сергей Есенин</a:t>
            </a:r>
            <a:endParaRPr lang="ru-RU" dirty="0"/>
          </a:p>
        </p:txBody>
      </p:sp>
      <p:pic>
        <p:nvPicPr>
          <p:cNvPr id="5" name="Содержимое 4" descr="Творчество Есенина. скачать произведения поэта бесплатно.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27584" y="1628800"/>
            <a:ext cx="3203829" cy="4392488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3668216" cy="4497288"/>
          </a:xfrm>
          <a:noFill/>
          <a:ln>
            <a:solidFill>
              <a:schemeClr val="accent4"/>
            </a:solidFill>
          </a:ln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Дата рождения:21 сентября (3октября) 1895(1895-10-03)</a:t>
            </a:r>
          </a:p>
          <a:p>
            <a:r>
              <a:rPr lang="ru-RU" dirty="0" smtClean="0"/>
              <a:t>Место </a:t>
            </a:r>
            <a:r>
              <a:rPr lang="ru-RU" dirty="0" err="1" smtClean="0"/>
              <a:t>рождения:село</a:t>
            </a:r>
            <a:r>
              <a:rPr lang="ru-RU" dirty="0" smtClean="0"/>
              <a:t> Константиново</a:t>
            </a:r>
            <a:r>
              <a:rPr lang="ru-RU" dirty="0"/>
              <a:t> </a:t>
            </a:r>
            <a:r>
              <a:rPr lang="ru-RU" dirty="0" err="1" smtClean="0"/>
              <a:t>Кузьминская</a:t>
            </a:r>
            <a:r>
              <a:rPr lang="ru-RU" dirty="0" smtClean="0"/>
              <a:t> волость, Рязанский уезд Рязанская губерния, Российская империя</a:t>
            </a:r>
          </a:p>
          <a:p>
            <a:r>
              <a:rPr lang="ru-RU" dirty="0" smtClean="0"/>
              <a:t>Дата смерти:28 декабря</a:t>
            </a:r>
            <a:r>
              <a:rPr lang="ru-RU" dirty="0"/>
              <a:t> </a:t>
            </a:r>
            <a:r>
              <a:rPr lang="ru-RU" dirty="0" smtClean="0"/>
              <a:t>1925(1925-12-28) (30 лет)</a:t>
            </a:r>
          </a:p>
          <a:p>
            <a:r>
              <a:rPr lang="ru-RU" dirty="0" smtClean="0"/>
              <a:t>Место смерти: Ленинград, СССР</a:t>
            </a:r>
          </a:p>
          <a:p>
            <a:r>
              <a:rPr lang="ru-RU" dirty="0" err="1" smtClean="0"/>
              <a:t>Гражданство:Российская</a:t>
            </a:r>
            <a:r>
              <a:rPr lang="ru-RU" dirty="0" smtClean="0"/>
              <a:t> империя</a:t>
            </a:r>
            <a:br>
              <a:rPr lang="ru-RU" dirty="0" smtClean="0"/>
            </a:br>
            <a:r>
              <a:rPr lang="ru-RU" dirty="0" smtClean="0"/>
              <a:t>СССР</a:t>
            </a:r>
          </a:p>
          <a:p>
            <a:r>
              <a:rPr lang="ru-RU" dirty="0" smtClean="0"/>
              <a:t>Род </a:t>
            </a:r>
            <a:r>
              <a:rPr lang="ru-RU" dirty="0" err="1" smtClean="0"/>
              <a:t>деятельности:поэт</a:t>
            </a:r>
            <a:endParaRPr lang="ru-RU" dirty="0"/>
          </a:p>
          <a:p>
            <a:r>
              <a:rPr lang="ru-RU" dirty="0" smtClean="0"/>
              <a:t>Годы творчества:1910—1925</a:t>
            </a:r>
          </a:p>
          <a:p>
            <a:r>
              <a:rPr lang="ru-RU" dirty="0" err="1" smtClean="0"/>
              <a:t>Направление:Новокрестьянские</a:t>
            </a:r>
            <a:r>
              <a:rPr lang="ru-RU" dirty="0" smtClean="0"/>
              <a:t> поэты (1914—1918),</a:t>
            </a:r>
            <a:br>
              <a:rPr lang="ru-RU" dirty="0" smtClean="0"/>
            </a:br>
            <a:r>
              <a:rPr lang="ru-RU" dirty="0" smtClean="0"/>
              <a:t>имажинизм</a:t>
            </a:r>
            <a:r>
              <a:rPr lang="ru-RU" dirty="0"/>
              <a:t> </a:t>
            </a:r>
            <a:r>
              <a:rPr lang="ru-RU" dirty="0" smtClean="0"/>
              <a:t>(1918—1923)</a:t>
            </a:r>
          </a:p>
          <a:p>
            <a:r>
              <a:rPr lang="ru-RU" dirty="0" smtClean="0"/>
              <a:t>Язык </a:t>
            </a:r>
            <a:r>
              <a:rPr lang="ru-RU" dirty="0" err="1" smtClean="0"/>
              <a:t>произведений:Русский</a:t>
            </a:r>
            <a:endParaRPr lang="ru-RU" dirty="0" smtClean="0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836712"/>
            <a:ext cx="7488832" cy="720080"/>
          </a:xfrm>
          <a:solidFill>
            <a:schemeClr val="accent4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</a:t>
            </a:r>
            <a:r>
              <a:rPr lang="ru-RU" b="1" dirty="0" smtClean="0">
                <a:solidFill>
                  <a:schemeClr val="tx1"/>
                </a:solidFill>
              </a:rPr>
              <a:t>Избранные стихи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7584" y="1700808"/>
            <a:ext cx="3689552" cy="4320480"/>
          </a:xfrm>
          <a:ln>
            <a:solidFill>
              <a:schemeClr val="accent4"/>
            </a:solidFill>
          </a:ln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sz="2900" dirty="0" smtClean="0"/>
              <a:t/>
            </a:r>
            <a:br>
              <a:rPr lang="ru-RU" sz="2900" dirty="0" smtClean="0"/>
            </a:br>
            <a:r>
              <a:rPr lang="ru-RU" sz="2900" dirty="0" smtClean="0"/>
              <a:t/>
            </a:r>
            <a:br>
              <a:rPr lang="ru-RU" sz="2900" dirty="0" smtClean="0"/>
            </a:br>
            <a:r>
              <a:rPr lang="ru-RU" sz="4000" dirty="0" smtClean="0"/>
              <a:t>Белая берёза</a:t>
            </a:r>
            <a:br>
              <a:rPr lang="ru-RU" sz="4000" dirty="0" smtClean="0"/>
            </a:br>
            <a:r>
              <a:rPr lang="ru-RU" sz="4000" dirty="0" smtClean="0"/>
              <a:t>Под моим окном</a:t>
            </a:r>
            <a:br>
              <a:rPr lang="ru-RU" sz="4000" dirty="0" smtClean="0"/>
            </a:br>
            <a:r>
              <a:rPr lang="ru-RU" sz="4000" dirty="0" smtClean="0"/>
              <a:t>Принакрылась снегом,</a:t>
            </a:r>
            <a:br>
              <a:rPr lang="ru-RU" sz="4000" dirty="0" smtClean="0"/>
            </a:br>
            <a:r>
              <a:rPr lang="ru-RU" sz="4000" dirty="0" smtClean="0"/>
              <a:t>Точно серебром.</a:t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На пушистых ветках</a:t>
            </a:r>
            <a:br>
              <a:rPr lang="ru-RU" sz="4000" dirty="0" smtClean="0"/>
            </a:br>
            <a:r>
              <a:rPr lang="ru-RU" sz="4000" dirty="0" smtClean="0"/>
              <a:t>Снежною каймой</a:t>
            </a:r>
            <a:br>
              <a:rPr lang="ru-RU" sz="4000" dirty="0" smtClean="0"/>
            </a:br>
            <a:r>
              <a:rPr lang="ru-RU" sz="4000" dirty="0" smtClean="0"/>
              <a:t>Распустились кисти</a:t>
            </a:r>
            <a:br>
              <a:rPr lang="ru-RU" sz="4000" dirty="0" smtClean="0"/>
            </a:br>
            <a:r>
              <a:rPr lang="ru-RU" sz="4000" dirty="0" smtClean="0"/>
              <a:t>Белой бахромой.</a:t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И стоит берёза</a:t>
            </a:r>
            <a:br>
              <a:rPr lang="ru-RU" sz="4000" dirty="0" smtClean="0"/>
            </a:br>
            <a:r>
              <a:rPr lang="ru-RU" sz="4000" dirty="0" smtClean="0"/>
              <a:t>В сонной тишине,</a:t>
            </a:r>
            <a:br>
              <a:rPr lang="ru-RU" sz="4000" dirty="0" smtClean="0"/>
            </a:br>
            <a:r>
              <a:rPr lang="ru-RU" sz="4000" dirty="0" smtClean="0"/>
              <a:t>И горят снежинки</a:t>
            </a:r>
            <a:br>
              <a:rPr lang="ru-RU" sz="4000" dirty="0" smtClean="0"/>
            </a:br>
            <a:r>
              <a:rPr lang="ru-RU" sz="4000" dirty="0" smtClean="0"/>
              <a:t>В золотом огне.</a:t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А заря, лениво</a:t>
            </a:r>
            <a:br>
              <a:rPr lang="ru-RU" sz="4000" dirty="0" smtClean="0"/>
            </a:br>
            <a:r>
              <a:rPr lang="ru-RU" sz="4000" dirty="0" smtClean="0"/>
              <a:t>Обходя кругом,</a:t>
            </a:r>
            <a:br>
              <a:rPr lang="ru-RU" sz="4000" dirty="0" smtClean="0"/>
            </a:br>
            <a:r>
              <a:rPr lang="ru-RU" sz="4000" dirty="0" smtClean="0"/>
              <a:t>Обсыпает ветки</a:t>
            </a:r>
            <a:br>
              <a:rPr lang="ru-RU" sz="4000" dirty="0" smtClean="0"/>
            </a:br>
            <a:r>
              <a:rPr lang="ru-RU" sz="4000" dirty="0" smtClean="0"/>
              <a:t>Новым серебром.</a:t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8840"/>
            <a:ext cx="3668216" cy="4032448"/>
          </a:xfrm>
          <a:noFill/>
          <a:ln>
            <a:solidFill>
              <a:schemeClr val="accent4"/>
            </a:solidFill>
          </a:ln>
        </p:spPr>
        <p:txBody>
          <a:bodyPr>
            <a:normAutofit fontScale="40000" lnSpcReduction="20000"/>
          </a:bodyPr>
          <a:lstStyle/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sz="5100" dirty="0" smtClean="0"/>
              <a:t>Берёза</a:t>
            </a:r>
          </a:p>
          <a:p>
            <a:r>
              <a:rPr lang="ru-RU" sz="5100" dirty="0" smtClean="0"/>
              <a:t>Поет зима - аукает</a:t>
            </a:r>
          </a:p>
          <a:p>
            <a:r>
              <a:rPr lang="ru-RU" sz="5100" dirty="0" smtClean="0"/>
              <a:t>Слушай, поганое </a:t>
            </a:r>
            <a:r>
              <a:rPr lang="ru-RU" sz="5100" dirty="0" err="1" smtClean="0"/>
              <a:t>серде</a:t>
            </a:r>
            <a:endParaRPr lang="ru-RU" sz="5100" dirty="0" smtClean="0"/>
          </a:p>
          <a:p>
            <a:r>
              <a:rPr lang="ru-RU" sz="5100" dirty="0" smtClean="0"/>
              <a:t>Я последний поэт деревни </a:t>
            </a:r>
            <a:endParaRPr lang="ru-RU" sz="5100" dirty="0"/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836712"/>
            <a:ext cx="7488832" cy="534888"/>
          </a:xfrm>
          <a:solidFill>
            <a:schemeClr val="accent4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</a:t>
            </a:r>
            <a:r>
              <a:rPr lang="ru-RU" b="1" dirty="0" smtClean="0">
                <a:solidFill>
                  <a:schemeClr val="tx1"/>
                </a:solidFill>
              </a:rPr>
              <a:t>Мандельштам Осип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7584" y="1700808"/>
            <a:ext cx="3689552" cy="4320480"/>
          </a:xfrm>
          <a:noFill/>
          <a:ln>
            <a:solidFill>
              <a:schemeClr val="accent4"/>
            </a:solidFill>
          </a:ln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В тот вечер не гудел стрельчатый лес органа</a:t>
            </a:r>
          </a:p>
          <a:p>
            <a:r>
              <a:rPr lang="ru-RU" dirty="0" smtClean="0"/>
              <a:t>Вернись в смесительное лоно </a:t>
            </a:r>
          </a:p>
          <a:p>
            <a:r>
              <a:rPr lang="ru-RU" dirty="0" smtClean="0"/>
              <a:t>Декабрист</a:t>
            </a:r>
          </a:p>
          <a:p>
            <a:r>
              <a:rPr lang="ru-RU" dirty="0" smtClean="0"/>
              <a:t>Жизнь упала, как зарница </a:t>
            </a:r>
          </a:p>
          <a:p>
            <a:r>
              <a:rPr lang="ru-RU" dirty="0" smtClean="0"/>
              <a:t>Из табора улицы темной </a:t>
            </a:r>
          </a:p>
          <a:p>
            <a:r>
              <a:rPr lang="ru-RU" dirty="0" smtClean="0"/>
              <a:t>Когда в теплой ночи замирает </a:t>
            </a:r>
          </a:p>
          <a:p>
            <a:r>
              <a:rPr lang="ru-RU" dirty="0" smtClean="0"/>
              <a:t>Когда Психея-жизнь спускается теням </a:t>
            </a:r>
          </a:p>
          <a:p>
            <a:r>
              <a:rPr lang="ru-RU" dirty="0" smtClean="0"/>
              <a:t>Мне жалко, что теперь зима </a:t>
            </a:r>
          </a:p>
          <a:p>
            <a:r>
              <a:rPr lang="ru-RU" dirty="0" smtClean="0"/>
              <a:t>Мы живем, под собою не чуя страны </a:t>
            </a:r>
          </a:p>
          <a:p>
            <a:r>
              <a:rPr lang="ru-RU" dirty="0" smtClean="0"/>
              <a:t>На розвальнях, уложенных соломой </a:t>
            </a:r>
          </a:p>
          <a:p>
            <a:r>
              <a:rPr lang="ru-RU" dirty="0" smtClean="0"/>
              <a:t>На страшной высоте блуждающий огонь!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Содержимое 4" descr="Осип Мандельштам"/>
          <p:cNvPicPr>
            <a:picLocks noGrp="1"/>
          </p:cNvPicPr>
          <p:nvPr>
            <p:ph sz="half" idx="2"/>
          </p:nvPr>
        </p:nvPicPr>
        <p:blipFill>
          <a:blip r:embed="rId2" cstate="print">
            <a:lum bright="-20000" contrast="20000"/>
          </a:blip>
          <a:srcRect/>
          <a:stretch>
            <a:fillRect/>
          </a:stretch>
        </p:blipFill>
        <p:spPr bwMode="auto">
          <a:xfrm>
            <a:off x="5292080" y="1628801"/>
            <a:ext cx="3024335" cy="4392488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  <a:headEnd/>
            <a:tailEnd/>
          </a:ln>
        </p:spPr>
      </p:pic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836712"/>
            <a:ext cx="7488832" cy="534888"/>
          </a:xfrm>
          <a:solidFill>
            <a:schemeClr val="accent4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</a:t>
            </a:r>
            <a:r>
              <a:rPr lang="ru-RU" b="1" dirty="0" smtClean="0">
                <a:solidFill>
                  <a:schemeClr val="tx1"/>
                </a:solidFill>
              </a:rPr>
              <a:t>Маяковский Владимир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5" name="Содержимое 4" descr="Владимир Маяковский"/>
          <p:cNvPicPr>
            <a:picLocks noGrp="1"/>
          </p:cNvPicPr>
          <p:nvPr>
            <p:ph sz="half" idx="1"/>
          </p:nvPr>
        </p:nvPicPr>
        <p:blipFill>
          <a:blip r:embed="rId2" cstate="print">
            <a:lum bright="-20000" contrast="10000"/>
          </a:blip>
          <a:srcRect/>
          <a:stretch>
            <a:fillRect/>
          </a:stretch>
        </p:blipFill>
        <p:spPr bwMode="auto">
          <a:xfrm>
            <a:off x="827584" y="1772816"/>
            <a:ext cx="3024335" cy="4176463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2816"/>
            <a:ext cx="3668216" cy="4248472"/>
          </a:xfrm>
          <a:ln>
            <a:solidFill>
              <a:schemeClr val="accent4"/>
            </a:solidFill>
          </a:ln>
        </p:spPr>
        <p:txBody>
          <a:bodyPr/>
          <a:lstStyle/>
          <a:p>
            <a:r>
              <a:rPr lang="ru-RU" dirty="0" smtClean="0"/>
              <a:t>9-е января </a:t>
            </a:r>
          </a:p>
          <a:p>
            <a:r>
              <a:rPr lang="ru-RU" dirty="0" smtClean="0"/>
              <a:t>Будь готов! </a:t>
            </a:r>
          </a:p>
          <a:p>
            <a:r>
              <a:rPr lang="ru-RU" dirty="0" smtClean="0"/>
              <a:t>Десятилетняя песня </a:t>
            </a:r>
          </a:p>
          <a:p>
            <a:r>
              <a:rPr lang="ru-RU" dirty="0" smtClean="0"/>
              <a:t>Император </a:t>
            </a:r>
          </a:p>
          <a:p>
            <a:r>
              <a:rPr lang="ru-RU" dirty="0" smtClean="0"/>
              <a:t>Окно сатиры </a:t>
            </a:r>
            <a:r>
              <a:rPr lang="ru-RU" dirty="0" err="1" smtClean="0"/>
              <a:t>Чукроста</a:t>
            </a:r>
            <a:r>
              <a:rPr lang="ru-RU" dirty="0" smtClean="0"/>
              <a:t> </a:t>
            </a:r>
          </a:p>
          <a:p>
            <a:r>
              <a:rPr lang="ru-RU" dirty="0" smtClean="0"/>
              <a:t>Селькор </a:t>
            </a:r>
          </a:p>
          <a:p>
            <a:r>
              <a:rPr lang="ru-RU" dirty="0" smtClean="0"/>
              <a:t>Три тысячи и три сестры </a:t>
            </a:r>
          </a:p>
          <a:p>
            <a:endParaRPr lang="ru-RU" dirty="0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Серебряный век русской поэзии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Урок литературы</a:t>
            </a:r>
          </a:p>
          <a:p>
            <a:r>
              <a:rPr lang="ru-RU" dirty="0" smtClean="0"/>
              <a:t>Преподаватель </a:t>
            </a:r>
          </a:p>
          <a:p>
            <a:r>
              <a:rPr lang="ru-RU" dirty="0" smtClean="0"/>
              <a:t>С.А. Лобанова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19812791"/>
      </p:ext>
    </p:extLst>
  </p:cSld>
  <p:clrMapOvr>
    <a:masterClrMapping/>
  </p:clrMapOvr>
  <p:transition>
    <p:wheel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836712"/>
            <a:ext cx="7488832" cy="534888"/>
          </a:xfrm>
          <a:solidFill>
            <a:schemeClr val="accent4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</a:t>
            </a:r>
            <a:r>
              <a:rPr lang="ru-RU" dirty="0" err="1" smtClean="0"/>
              <a:t>Парнок</a:t>
            </a:r>
            <a:r>
              <a:rPr lang="ru-RU" dirty="0" smtClean="0"/>
              <a:t> София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7584" y="1772816"/>
            <a:ext cx="3689552" cy="4248472"/>
          </a:xfrm>
          <a:ln>
            <a:solidFill>
              <a:schemeClr val="accent4"/>
            </a:solidFill>
          </a:ln>
        </p:spPr>
        <p:txBody>
          <a:bodyPr>
            <a:normAutofit fontScale="32500" lnSpcReduction="20000"/>
          </a:bodyPr>
          <a:lstStyle/>
          <a:p>
            <a:r>
              <a:rPr lang="ru-RU" sz="6200" dirty="0" smtClean="0"/>
              <a:t>Узорами заволокло</a:t>
            </a:r>
          </a:p>
          <a:p>
            <a:pPr>
              <a:buNone/>
            </a:pPr>
            <a:r>
              <a:rPr lang="ru-RU" dirty="0" smtClean="0"/>
              <a:t>      </a:t>
            </a:r>
            <a:r>
              <a:rPr lang="ru-RU" sz="2900" dirty="0" smtClean="0"/>
              <a:t> </a:t>
            </a:r>
          </a:p>
          <a:p>
            <a:pPr>
              <a:buNone/>
            </a:pPr>
            <a:r>
              <a:rPr lang="ru-RU" sz="4300" dirty="0" smtClean="0"/>
              <a:t>       Узорами заволокло</a:t>
            </a:r>
            <a:br>
              <a:rPr lang="ru-RU" sz="4300" dirty="0" smtClean="0"/>
            </a:br>
            <a:r>
              <a:rPr lang="ru-RU" sz="4300" dirty="0" smtClean="0"/>
              <a:t>Мое окно. — О, день разлуки! —</a:t>
            </a:r>
            <a:br>
              <a:rPr lang="ru-RU" sz="4300" dirty="0" smtClean="0"/>
            </a:br>
            <a:r>
              <a:rPr lang="ru-RU" sz="4300" dirty="0" smtClean="0"/>
              <a:t>Я на шершавое стекло</a:t>
            </a:r>
            <a:br>
              <a:rPr lang="ru-RU" sz="4300" dirty="0" smtClean="0"/>
            </a:br>
            <a:r>
              <a:rPr lang="ru-RU" sz="4300" dirty="0" smtClean="0"/>
              <a:t>Кладу тоскующие руки.</a:t>
            </a:r>
            <a:br>
              <a:rPr lang="ru-RU" sz="4300" dirty="0" smtClean="0"/>
            </a:br>
            <a:r>
              <a:rPr lang="ru-RU" sz="4300" dirty="0" smtClean="0"/>
              <a:t/>
            </a:r>
            <a:br>
              <a:rPr lang="ru-RU" sz="4300" dirty="0" smtClean="0"/>
            </a:br>
            <a:r>
              <a:rPr lang="ru-RU" sz="4300" dirty="0" smtClean="0"/>
              <a:t>Гляжу на первый стужи дар</a:t>
            </a:r>
            <a:br>
              <a:rPr lang="ru-RU" sz="4300" dirty="0" smtClean="0"/>
            </a:br>
            <a:r>
              <a:rPr lang="ru-RU" sz="4300" dirty="0" smtClean="0"/>
              <a:t>Опустошенными глазами,</a:t>
            </a:r>
            <a:br>
              <a:rPr lang="ru-RU" sz="4300" dirty="0" smtClean="0"/>
            </a:br>
            <a:r>
              <a:rPr lang="ru-RU" sz="4300" dirty="0" smtClean="0"/>
              <a:t>Как тает ледяной муар</a:t>
            </a:r>
            <a:br>
              <a:rPr lang="ru-RU" sz="4300" dirty="0" smtClean="0"/>
            </a:br>
            <a:r>
              <a:rPr lang="ru-RU" sz="4300" dirty="0" smtClean="0"/>
              <a:t>И расползается слезами.</a:t>
            </a:r>
            <a:br>
              <a:rPr lang="ru-RU" sz="4300" dirty="0" smtClean="0"/>
            </a:br>
            <a:r>
              <a:rPr lang="ru-RU" sz="4300" dirty="0" smtClean="0"/>
              <a:t/>
            </a:r>
            <a:br>
              <a:rPr lang="ru-RU" sz="4300" dirty="0" smtClean="0"/>
            </a:br>
            <a:r>
              <a:rPr lang="ru-RU" sz="4300" dirty="0" smtClean="0"/>
              <a:t>Ограду перерос сугроб,</a:t>
            </a:r>
            <a:br>
              <a:rPr lang="ru-RU" sz="4300" dirty="0" smtClean="0"/>
            </a:br>
            <a:r>
              <a:rPr lang="ru-RU" sz="4300" dirty="0" smtClean="0"/>
              <a:t>Махровей иней и пушистей,</a:t>
            </a:r>
            <a:br>
              <a:rPr lang="ru-RU" sz="4300" dirty="0" smtClean="0"/>
            </a:br>
            <a:r>
              <a:rPr lang="ru-RU" sz="4300" dirty="0" smtClean="0"/>
              <a:t>И садик — как парчовый гроб,</a:t>
            </a:r>
            <a:br>
              <a:rPr lang="ru-RU" sz="4300" dirty="0" smtClean="0"/>
            </a:br>
            <a:r>
              <a:rPr lang="ru-RU" sz="4300" dirty="0" smtClean="0"/>
              <a:t>Под серебром </a:t>
            </a:r>
            <a:r>
              <a:rPr lang="ru-RU" sz="4300" dirty="0" err="1" smtClean="0"/>
              <a:t>бахром</a:t>
            </a:r>
            <a:r>
              <a:rPr lang="ru-RU" sz="4300" dirty="0" smtClean="0"/>
              <a:t> и кистей...</a:t>
            </a:r>
            <a:br>
              <a:rPr lang="ru-RU" sz="4300" dirty="0" smtClean="0"/>
            </a:br>
            <a:r>
              <a:rPr lang="ru-RU" sz="4300" dirty="0" smtClean="0"/>
              <a:t/>
            </a:r>
            <a:br>
              <a:rPr lang="ru-RU" sz="4300" dirty="0" smtClean="0"/>
            </a:br>
            <a:r>
              <a:rPr lang="ru-RU" sz="4300" dirty="0" smtClean="0"/>
              <a:t>Никто не едет, не идет,</a:t>
            </a:r>
            <a:br>
              <a:rPr lang="ru-RU" sz="4300" dirty="0" smtClean="0"/>
            </a:br>
            <a:r>
              <a:rPr lang="ru-RU" sz="4300" dirty="0" smtClean="0"/>
              <a:t>И телефон молчит жестоко.</a:t>
            </a:r>
            <a:br>
              <a:rPr lang="ru-RU" sz="4300" dirty="0" smtClean="0"/>
            </a:br>
            <a:r>
              <a:rPr lang="ru-RU" sz="4300" dirty="0" smtClean="0"/>
              <a:t>Гадаю — нечет или чет? —</a:t>
            </a:r>
            <a:br>
              <a:rPr lang="ru-RU" sz="4300" dirty="0" smtClean="0"/>
            </a:br>
            <a:r>
              <a:rPr lang="ru-RU" sz="4300" dirty="0" smtClean="0"/>
              <a:t>По буквам вывески Жорж Блока.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pic>
        <p:nvPicPr>
          <p:cNvPr id="5" name="Содержимое 4" descr="София Парнок"/>
          <p:cNvPicPr>
            <a:picLocks noGrp="1"/>
          </p:cNvPicPr>
          <p:nvPr>
            <p:ph sz="half" idx="2"/>
          </p:nvPr>
        </p:nvPicPr>
        <p:blipFill>
          <a:blip r:embed="rId2" cstate="print">
            <a:lum bright="-20000" contrast="10000"/>
          </a:blip>
          <a:srcRect/>
          <a:stretch>
            <a:fillRect/>
          </a:stretch>
        </p:blipFill>
        <p:spPr bwMode="auto">
          <a:xfrm>
            <a:off x="5076056" y="1772816"/>
            <a:ext cx="3240360" cy="4248471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  <a:headEnd/>
            <a:tailEnd/>
          </a:ln>
        </p:spPr>
      </p:pic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836712"/>
            <a:ext cx="7488832" cy="534888"/>
          </a:xfrm>
          <a:solidFill>
            <a:schemeClr val="accent4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Пастернак Борис</a:t>
            </a:r>
            <a:endParaRPr lang="ru-RU" dirty="0"/>
          </a:p>
        </p:txBody>
      </p:sp>
      <p:pic>
        <p:nvPicPr>
          <p:cNvPr id="5" name="Содержимое 4" descr="Борис Пастернак"/>
          <p:cNvPicPr>
            <a:picLocks noGrp="1"/>
          </p:cNvPicPr>
          <p:nvPr>
            <p:ph sz="half" idx="1"/>
          </p:nvPr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827585" y="1772816"/>
            <a:ext cx="2934630" cy="4248472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2816"/>
            <a:ext cx="3668216" cy="4248472"/>
          </a:xfrm>
          <a:ln>
            <a:solidFill>
              <a:schemeClr val="accent4"/>
            </a:solidFill>
          </a:ln>
        </p:spPr>
        <p:txBody>
          <a:bodyPr>
            <a:normAutofit fontScale="47500" lnSpcReduction="20000"/>
          </a:bodyPr>
          <a:lstStyle/>
          <a:p>
            <a:r>
              <a:rPr lang="ru-RU" sz="3600" dirty="0" smtClean="0"/>
              <a:t>Нобелевская премия 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Я пропал, как зверь в загоне.</a:t>
            </a:r>
            <a:br>
              <a:rPr lang="ru-RU" dirty="0" smtClean="0"/>
            </a:br>
            <a:r>
              <a:rPr lang="ru-RU" dirty="0" smtClean="0"/>
              <a:t>Где-то люди, воля, свет,</a:t>
            </a:r>
            <a:br>
              <a:rPr lang="ru-RU" dirty="0" smtClean="0"/>
            </a:br>
            <a:r>
              <a:rPr lang="ru-RU" dirty="0" smtClean="0"/>
              <a:t>А за мною шум погони.</a:t>
            </a:r>
            <a:br>
              <a:rPr lang="ru-RU" dirty="0" smtClean="0"/>
            </a:br>
            <a:r>
              <a:rPr lang="ru-RU" dirty="0" smtClean="0"/>
              <a:t>Мне наружу ходу нет.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Темный лес и берег пруда,</a:t>
            </a:r>
            <a:br>
              <a:rPr lang="ru-RU" dirty="0" smtClean="0"/>
            </a:br>
            <a:r>
              <a:rPr lang="ru-RU" dirty="0" smtClean="0"/>
              <a:t>Ели сваленной бревно.</a:t>
            </a:r>
            <a:br>
              <a:rPr lang="ru-RU" dirty="0" smtClean="0"/>
            </a:br>
            <a:r>
              <a:rPr lang="ru-RU" dirty="0" smtClean="0"/>
              <a:t>Путь отрезан отовсюду,</a:t>
            </a:r>
            <a:br>
              <a:rPr lang="ru-RU" dirty="0" smtClean="0"/>
            </a:br>
            <a:r>
              <a:rPr lang="ru-RU" dirty="0" smtClean="0"/>
              <a:t>Будь что будет, все равно.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Что же сделал я за пакость,</a:t>
            </a:r>
            <a:br>
              <a:rPr lang="ru-RU" dirty="0" smtClean="0"/>
            </a:br>
            <a:r>
              <a:rPr lang="ru-RU" dirty="0" smtClean="0"/>
              <a:t>Я, убийца и злодей?</a:t>
            </a:r>
            <a:br>
              <a:rPr lang="ru-RU" dirty="0" smtClean="0"/>
            </a:br>
            <a:r>
              <a:rPr lang="ru-RU" dirty="0" smtClean="0"/>
              <a:t>Я весь мир заставил плакать</a:t>
            </a:r>
            <a:br>
              <a:rPr lang="ru-RU" dirty="0" smtClean="0"/>
            </a:br>
            <a:r>
              <a:rPr lang="ru-RU" dirty="0" smtClean="0"/>
              <a:t>Над красой земли моей.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Но и так, почти у гроба,</a:t>
            </a:r>
            <a:br>
              <a:rPr lang="ru-RU" dirty="0" smtClean="0"/>
            </a:br>
            <a:r>
              <a:rPr lang="ru-RU" dirty="0" smtClean="0"/>
              <a:t>Верю я, придет пора,</a:t>
            </a:r>
            <a:br>
              <a:rPr lang="ru-RU" dirty="0" smtClean="0"/>
            </a:br>
            <a:r>
              <a:rPr lang="ru-RU" dirty="0" smtClean="0"/>
              <a:t>Силу подлости и злобы</a:t>
            </a:r>
            <a:br>
              <a:rPr lang="ru-RU" dirty="0" smtClean="0"/>
            </a:br>
            <a:r>
              <a:rPr lang="ru-RU" dirty="0" smtClean="0"/>
              <a:t>Одолеет дух добра.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836712"/>
            <a:ext cx="7488832" cy="534888"/>
          </a:xfrm>
          <a:solidFill>
            <a:schemeClr val="accent4"/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>                 Игорь Северянин</a:t>
            </a:r>
            <a:endParaRPr lang="ru-RU" dirty="0"/>
          </a:p>
        </p:txBody>
      </p:sp>
      <p:pic>
        <p:nvPicPr>
          <p:cNvPr id="5" name="Содержимое 4" descr="Igor Severyanin.jpg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827584" y="1714500"/>
            <a:ext cx="3056235" cy="4306788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3668216" cy="4497288"/>
          </a:xfrm>
          <a:noFill/>
          <a:ln>
            <a:solidFill>
              <a:schemeClr val="accent4"/>
            </a:solidFill>
          </a:ln>
        </p:spPr>
        <p:txBody>
          <a:bodyPr>
            <a:normAutofit fontScale="55000" lnSpcReduction="20000"/>
          </a:bodyPr>
          <a:lstStyle/>
          <a:p>
            <a:r>
              <a:rPr lang="ru-RU" b="1" dirty="0" smtClean="0"/>
              <a:t>Имя при рождении:</a:t>
            </a:r>
            <a:endParaRPr lang="ru-RU" dirty="0" smtClean="0"/>
          </a:p>
          <a:p>
            <a:r>
              <a:rPr lang="ru-RU" dirty="0" smtClean="0"/>
              <a:t>Игорь Васильевич Лотарёв</a:t>
            </a:r>
          </a:p>
          <a:p>
            <a:r>
              <a:rPr lang="ru-RU" b="1" dirty="0" smtClean="0"/>
              <a:t>Дата рождения:</a:t>
            </a:r>
            <a:endParaRPr lang="ru-RU" dirty="0" smtClean="0"/>
          </a:p>
          <a:p>
            <a:r>
              <a:rPr lang="ru-RU" dirty="0" smtClean="0"/>
              <a:t>4 (16) мая</a:t>
            </a:r>
            <a:r>
              <a:rPr lang="ru-RU" dirty="0"/>
              <a:t> </a:t>
            </a:r>
            <a:r>
              <a:rPr lang="ru-RU" dirty="0" smtClean="0"/>
              <a:t>1887(1887-05-16)</a:t>
            </a:r>
          </a:p>
          <a:p>
            <a:r>
              <a:rPr lang="ru-RU" b="1" dirty="0" smtClean="0"/>
              <a:t>Место рождения:</a:t>
            </a:r>
            <a:endParaRPr lang="ru-RU" dirty="0" smtClean="0"/>
          </a:p>
          <a:p>
            <a:r>
              <a:rPr lang="ru-RU" dirty="0" smtClean="0"/>
              <a:t>Санкт-Петербург</a:t>
            </a:r>
          </a:p>
          <a:p>
            <a:r>
              <a:rPr lang="ru-RU" b="1" dirty="0" smtClean="0"/>
              <a:t>Дата смерти:</a:t>
            </a:r>
            <a:endParaRPr lang="ru-RU" dirty="0" smtClean="0"/>
          </a:p>
          <a:p>
            <a:r>
              <a:rPr lang="ru-RU" dirty="0" smtClean="0"/>
              <a:t>20 декабря</a:t>
            </a:r>
            <a:r>
              <a:rPr lang="ru-RU" dirty="0"/>
              <a:t> </a:t>
            </a:r>
            <a:r>
              <a:rPr lang="ru-RU" dirty="0" smtClean="0"/>
              <a:t>1941(1941-12-20) (54 года)</a:t>
            </a:r>
          </a:p>
          <a:p>
            <a:r>
              <a:rPr lang="ru-RU" b="1" dirty="0" smtClean="0"/>
              <a:t>Место смерти:</a:t>
            </a:r>
            <a:endParaRPr lang="ru-RU" dirty="0" smtClean="0"/>
          </a:p>
          <a:p>
            <a:r>
              <a:rPr lang="ru-RU" dirty="0" err="1" smtClean="0"/>
              <a:t>Таллин</a:t>
            </a:r>
            <a:endParaRPr lang="ru-RU" dirty="0" smtClean="0"/>
          </a:p>
          <a:p>
            <a:r>
              <a:rPr lang="ru-RU" b="1" dirty="0" smtClean="0"/>
              <a:t>Гражданство:</a:t>
            </a:r>
            <a:endParaRPr lang="ru-RU" dirty="0" smtClean="0"/>
          </a:p>
          <a:p>
            <a:r>
              <a:rPr lang="ru-RU" dirty="0" smtClean="0"/>
              <a:t>Российская империя</a:t>
            </a:r>
            <a:r>
              <a:rPr lang="ru-RU" dirty="0"/>
              <a:t> </a:t>
            </a:r>
            <a:r>
              <a:rPr lang="ru-RU" dirty="0" smtClean="0">
                <a:hlinkClick r:id="rId4" tooltip="&quot;Эстония&quot; "/>
              </a:rPr>
              <a:t> </a:t>
            </a:r>
            <a:r>
              <a:rPr lang="ru-RU" dirty="0" smtClean="0"/>
              <a:t>Эстония</a:t>
            </a:r>
            <a:r>
              <a:rPr lang="ru-RU" dirty="0"/>
              <a:t> </a:t>
            </a:r>
            <a:r>
              <a:rPr lang="ru-RU" dirty="0" smtClean="0"/>
              <a:t>,СССР</a:t>
            </a:r>
          </a:p>
          <a:p>
            <a:r>
              <a:rPr lang="ru-RU" b="1" dirty="0" smtClean="0"/>
              <a:t>Род деятельности:</a:t>
            </a:r>
            <a:endParaRPr lang="ru-RU" dirty="0" smtClean="0"/>
          </a:p>
          <a:p>
            <a:r>
              <a:rPr lang="ru-RU" dirty="0" smtClean="0"/>
              <a:t>русский поэт «Серебряного века»</a:t>
            </a:r>
          </a:p>
          <a:p>
            <a:r>
              <a:rPr lang="ru-RU" b="1" dirty="0" smtClean="0"/>
              <a:t>Годы творчества:</a:t>
            </a:r>
            <a:endParaRPr lang="ru-RU" dirty="0" smtClean="0"/>
          </a:p>
          <a:p>
            <a:r>
              <a:rPr lang="ru-RU" dirty="0" smtClean="0"/>
              <a:t>1904–1940</a:t>
            </a:r>
          </a:p>
          <a:p>
            <a:r>
              <a:rPr lang="ru-RU" b="1" dirty="0" smtClean="0"/>
              <a:t>Направление:</a:t>
            </a:r>
            <a:endParaRPr lang="ru-RU" dirty="0" smtClean="0"/>
          </a:p>
          <a:p>
            <a:r>
              <a:rPr lang="ru-RU" dirty="0" smtClean="0"/>
              <a:t>эгофутуризм</a:t>
            </a:r>
          </a:p>
          <a:p>
            <a:endParaRPr lang="ru-RU" dirty="0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836712"/>
            <a:ext cx="7488832" cy="566936"/>
          </a:xfrm>
          <a:solidFill>
            <a:schemeClr val="accent4"/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>                                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           </a:t>
            </a:r>
            <a:br>
              <a:rPr lang="ru-RU" b="1" dirty="0" smtClean="0"/>
            </a:br>
            <a:r>
              <a:rPr lang="ru-RU" b="1" dirty="0" smtClean="0"/>
              <a:t>             Избранные стихи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7584" y="1916832"/>
            <a:ext cx="3689552" cy="4104456"/>
          </a:xfrm>
          <a:noFill/>
        </p:spPr>
        <p:txBody>
          <a:bodyPr>
            <a:normAutofit fontScale="62500" lnSpcReduction="20000"/>
          </a:bodyPr>
          <a:lstStyle/>
          <a:p>
            <a:r>
              <a:rPr lang="ru-RU" sz="3200" dirty="0" smtClean="0"/>
              <a:t>В березовом </a:t>
            </a:r>
            <a:r>
              <a:rPr lang="ru-RU" sz="3200" dirty="0" err="1" smtClean="0"/>
              <a:t>коттэдже</a:t>
            </a:r>
            <a:endParaRPr lang="ru-RU" sz="3200" dirty="0" smtClean="0"/>
          </a:p>
          <a:p>
            <a:r>
              <a:rPr lang="ru-RU" sz="3200" dirty="0" smtClean="0"/>
              <a:t>И было странно ее письмо </a:t>
            </a:r>
          </a:p>
          <a:p>
            <a:r>
              <a:rPr lang="ru-RU" sz="3200" dirty="0" smtClean="0"/>
              <a:t>Прохладная весна </a:t>
            </a:r>
          </a:p>
          <a:p>
            <a:r>
              <a:rPr lang="ru-RU" sz="3200" dirty="0" smtClean="0"/>
              <a:t>Рескрипт короля </a:t>
            </a:r>
          </a:p>
          <a:p>
            <a:r>
              <a:rPr lang="ru-RU" sz="3200" dirty="0" smtClean="0"/>
              <a:t>Розы во льду </a:t>
            </a:r>
          </a:p>
          <a:p>
            <a:r>
              <a:rPr lang="ru-RU" sz="3200" dirty="0" err="1" smtClean="0"/>
              <a:t>Стэлла</a:t>
            </a:r>
            <a:endParaRPr lang="ru-RU" sz="3200" dirty="0" smtClean="0"/>
          </a:p>
          <a:p>
            <a:r>
              <a:rPr lang="ru-RU" sz="3200" dirty="0" smtClean="0"/>
              <a:t>Три эпиграммы </a:t>
            </a:r>
          </a:p>
          <a:p>
            <a:r>
              <a:rPr lang="ru-RU" sz="3200" dirty="0" smtClean="0"/>
              <a:t>Увертюра (Ананасы в шампанском) </a:t>
            </a:r>
          </a:p>
          <a:p>
            <a:r>
              <a:rPr lang="ru-RU" sz="3200" dirty="0" smtClean="0"/>
              <a:t>Фея света </a:t>
            </a:r>
          </a:p>
          <a:p>
            <a:r>
              <a:rPr lang="ru-RU" sz="3200" dirty="0" smtClean="0"/>
              <a:t>Эпилог (Я, гений Игорь-Северянин) 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16832"/>
            <a:ext cx="3668216" cy="4104456"/>
          </a:xfrm>
          <a:ln>
            <a:solidFill>
              <a:schemeClr val="accent4"/>
            </a:solidFill>
          </a:ln>
        </p:spPr>
        <p:txBody>
          <a:bodyPr>
            <a:normAutofit fontScale="62500" lnSpcReduction="20000"/>
          </a:bodyPr>
          <a:lstStyle/>
          <a:p>
            <a:r>
              <a:rPr lang="ru-RU" sz="3200" b="1" dirty="0" smtClean="0"/>
              <a:t>«Прохладная весна»</a:t>
            </a:r>
            <a:endParaRPr lang="ru-RU" sz="3200" dirty="0" smtClean="0"/>
          </a:p>
          <a:p>
            <a:r>
              <a:rPr lang="ru-RU" dirty="0" smtClean="0"/>
              <a:t>Весен всех былых весна весенней</a:t>
            </a:r>
            <a:br>
              <a:rPr lang="ru-RU" dirty="0" smtClean="0"/>
            </a:br>
            <a:r>
              <a:rPr lang="ru-RU" dirty="0" smtClean="0"/>
              <a:t>Предназначена мне в этот год:</a:t>
            </a:r>
            <a:br>
              <a:rPr lang="ru-RU" dirty="0" smtClean="0"/>
            </a:br>
            <a:r>
              <a:rPr lang="ru-RU" dirty="0" smtClean="0"/>
              <a:t>Девушка из детских сновидений</a:t>
            </a:r>
            <a:br>
              <a:rPr lang="ru-RU" dirty="0" smtClean="0"/>
            </a:br>
            <a:r>
              <a:rPr lang="ru-RU" dirty="0" smtClean="0"/>
              <a:t>Постучалась у моих ворот.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 такою свежею прохладой</a:t>
            </a:r>
            <a:br>
              <a:rPr lang="ru-RU" dirty="0" smtClean="0"/>
            </a:br>
            <a:r>
              <a:rPr lang="ru-RU" dirty="0" smtClean="0"/>
              <a:t>Вдруг повеяло от милых уст,</a:t>
            </a:r>
            <a:br>
              <a:rPr lang="ru-RU" dirty="0" smtClean="0"/>
            </a:br>
            <a:r>
              <a:rPr lang="ru-RU" dirty="0" smtClean="0"/>
              <a:t>Что шепчу молитвенно: «Обрадуй. —</a:t>
            </a:r>
            <a:br>
              <a:rPr lang="ru-RU" dirty="0" smtClean="0"/>
            </a:br>
            <a:r>
              <a:rPr lang="ru-RU" dirty="0" smtClean="0"/>
              <a:t>Докажи, что мир не вовсе пуст...»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А она и плачет, и смеется,</a:t>
            </a:r>
            <a:br>
              <a:rPr lang="ru-RU" dirty="0" smtClean="0"/>
            </a:br>
            <a:r>
              <a:rPr lang="ru-RU" dirty="0" smtClean="0"/>
              <a:t>И, заглядывая мне в глаза,</a:t>
            </a:r>
            <a:br>
              <a:rPr lang="ru-RU" dirty="0" smtClean="0"/>
            </a:br>
            <a:r>
              <a:rPr lang="ru-RU" dirty="0" smtClean="0"/>
              <a:t>Неземная </a:t>
            </a:r>
            <a:r>
              <a:rPr lang="ru-RU" dirty="0" err="1" smtClean="0"/>
              <a:t>по-земному</a:t>
            </a:r>
            <a:r>
              <a:rPr lang="ru-RU" dirty="0" smtClean="0"/>
              <a:t> бьется</a:t>
            </a:r>
            <a:br>
              <a:rPr lang="ru-RU" dirty="0" smtClean="0"/>
            </a:br>
            <a:r>
              <a:rPr lang="ru-RU" dirty="0" smtClean="0"/>
              <a:t>Вешняя — предсмертная! — гроза.</a:t>
            </a:r>
            <a:endParaRPr lang="ru-RU" dirty="0"/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836712"/>
            <a:ext cx="7488832" cy="534888"/>
          </a:xfrm>
          <a:solidFill>
            <a:schemeClr val="accent4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</a:t>
            </a:r>
            <a:r>
              <a:rPr lang="ru-RU" b="1" dirty="0" smtClean="0">
                <a:solidFill>
                  <a:schemeClr val="tx1"/>
                </a:solidFill>
              </a:rPr>
              <a:t>Сологуб Федор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5" name="Содержимое 4" descr="Федор Сологуб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772816"/>
            <a:ext cx="2934631" cy="4248472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00808"/>
            <a:ext cx="3668216" cy="4320480"/>
          </a:xfrm>
          <a:ln>
            <a:solidFill>
              <a:schemeClr val="accent4"/>
            </a:solidFill>
          </a:ln>
        </p:spPr>
        <p:txBody>
          <a:bodyPr>
            <a:normAutofit fontScale="77500" lnSpcReduction="20000"/>
          </a:bodyPr>
          <a:lstStyle/>
          <a:p>
            <a:r>
              <a:rPr lang="ru-RU" sz="2900" dirty="0" smtClean="0"/>
              <a:t>Жестокие дни </a:t>
            </a:r>
          </a:p>
          <a:p>
            <a:endParaRPr lang="ru-RU" dirty="0" smtClean="0"/>
          </a:p>
          <a:p>
            <a:r>
              <a:rPr lang="ru-RU" sz="2300" dirty="0" smtClean="0"/>
              <a:t>Ожиданья дни жестоки.</a:t>
            </a:r>
            <a:br>
              <a:rPr lang="ru-RU" sz="2300" dirty="0" smtClean="0"/>
            </a:br>
            <a:r>
              <a:rPr lang="ru-RU" sz="2300" dirty="0" err="1" smtClean="0"/>
              <a:t>Истомилася</a:t>
            </a:r>
            <a:r>
              <a:rPr lang="ru-RU" sz="2300" dirty="0" smtClean="0"/>
              <a:t> любовь.</a:t>
            </a:r>
            <a:br>
              <a:rPr lang="ru-RU" sz="2300" dirty="0" smtClean="0"/>
            </a:br>
            <a:r>
              <a:rPr lang="ru-RU" sz="2300" dirty="0" smtClean="0"/>
              <a:t>На враждующем востоке</a:t>
            </a:r>
            <a:br>
              <a:rPr lang="ru-RU" sz="2300" dirty="0" smtClean="0"/>
            </a:br>
            <a:r>
              <a:rPr lang="ru-RU" sz="2300" dirty="0" smtClean="0"/>
              <a:t>Льётся братьев наших кровь.</a:t>
            </a:r>
            <a:br>
              <a:rPr lang="ru-RU" sz="2300" dirty="0" smtClean="0"/>
            </a:br>
            <a:r>
              <a:rPr lang="ru-RU" sz="2300" dirty="0" smtClean="0"/>
              <a:t/>
            </a:r>
            <a:br>
              <a:rPr lang="ru-RU" sz="2300" dirty="0" smtClean="0"/>
            </a:br>
            <a:r>
              <a:rPr lang="ru-RU" sz="2300" dirty="0" smtClean="0"/>
              <a:t>И, о мире воздыхая,</a:t>
            </a:r>
            <a:br>
              <a:rPr lang="ru-RU" sz="2300" dirty="0" smtClean="0"/>
            </a:br>
            <a:r>
              <a:rPr lang="ru-RU" sz="2300" dirty="0" smtClean="0"/>
              <a:t>Слёзно Господа моля,</a:t>
            </a:r>
            <a:br>
              <a:rPr lang="ru-RU" sz="2300" dirty="0" smtClean="0"/>
            </a:br>
            <a:r>
              <a:rPr lang="ru-RU" sz="2300" dirty="0" smtClean="0"/>
              <a:t>Вся от края и до края</a:t>
            </a:r>
            <a:br>
              <a:rPr lang="ru-RU" sz="2300" dirty="0" smtClean="0"/>
            </a:br>
            <a:r>
              <a:rPr lang="ru-RU" sz="2300" dirty="0" smtClean="0"/>
              <a:t>Стонет русская земля.</a:t>
            </a:r>
            <a:br>
              <a:rPr lang="ru-RU" sz="2300" dirty="0" smtClean="0"/>
            </a:br>
            <a:r>
              <a:rPr lang="ru-RU" sz="2300" dirty="0" smtClean="0"/>
              <a:t/>
            </a:r>
            <a:br>
              <a:rPr lang="ru-RU" sz="2300" dirty="0" smtClean="0"/>
            </a:br>
            <a:r>
              <a:rPr lang="ru-RU" sz="2300" dirty="0" smtClean="0"/>
              <a:t>Слёзы матери печальной!</a:t>
            </a:r>
            <a:br>
              <a:rPr lang="ru-RU" sz="2300" dirty="0" smtClean="0"/>
            </a:br>
            <a:r>
              <a:rPr lang="ru-RU" sz="2300" dirty="0" smtClean="0"/>
              <a:t>Кто ведёт вам поздний счёт?</a:t>
            </a:r>
            <a:br>
              <a:rPr lang="ru-RU" sz="2300" dirty="0" smtClean="0"/>
            </a:br>
            <a:r>
              <a:rPr lang="ru-RU" sz="2300" dirty="0" smtClean="0"/>
              <a:t>Кто стране многострадальной</a:t>
            </a:r>
            <a:br>
              <a:rPr lang="ru-RU" sz="2300" dirty="0" smtClean="0"/>
            </a:br>
            <a:r>
              <a:rPr lang="ru-RU" sz="2300" dirty="0" smtClean="0"/>
              <a:t>Утешенье принесёт?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836712"/>
            <a:ext cx="7488832" cy="534888"/>
          </a:xfrm>
          <a:solidFill>
            <a:schemeClr val="accent4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Хлебников </a:t>
            </a:r>
            <a:r>
              <a:rPr lang="ru-RU" dirty="0" err="1" smtClean="0"/>
              <a:t>Велимир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7584" y="1524000"/>
            <a:ext cx="3689552" cy="4497288"/>
          </a:xfrm>
          <a:ln>
            <a:solidFill>
              <a:schemeClr val="accent4"/>
            </a:solidFill>
          </a:ln>
        </p:spPr>
        <p:txBody>
          <a:bodyPr>
            <a:normAutofit fontScale="47500" lnSpcReduction="20000"/>
          </a:bodyPr>
          <a:lstStyle/>
          <a:p>
            <a:r>
              <a:rPr lang="ru-RU" sz="4200" dirty="0" smtClean="0"/>
              <a:t>Заклятие смехом </a:t>
            </a:r>
          </a:p>
          <a:p>
            <a:r>
              <a:rPr lang="ru-RU" sz="4200" dirty="0" smtClean="0"/>
              <a:t>Иранская песня </a:t>
            </a:r>
          </a:p>
          <a:p>
            <a:endParaRPr lang="ru-RU" dirty="0" smtClean="0"/>
          </a:p>
          <a:p>
            <a:endParaRPr lang="ru-RU" sz="3300" dirty="0" smtClean="0"/>
          </a:p>
          <a:p>
            <a:r>
              <a:rPr lang="ru-RU" sz="3300" dirty="0" smtClean="0"/>
              <a:t>О, рассмейтесь, смехачи!</a:t>
            </a:r>
            <a:br>
              <a:rPr lang="ru-RU" sz="3300" dirty="0" smtClean="0"/>
            </a:br>
            <a:r>
              <a:rPr lang="ru-RU" sz="3300" dirty="0" smtClean="0"/>
              <a:t>О, засмейтесь, смехачи!</a:t>
            </a:r>
            <a:br>
              <a:rPr lang="ru-RU" sz="3300" dirty="0" smtClean="0"/>
            </a:br>
            <a:r>
              <a:rPr lang="ru-RU" sz="3300" dirty="0" smtClean="0"/>
              <a:t>Что смеются смехами, что </a:t>
            </a:r>
            <a:r>
              <a:rPr lang="ru-RU" sz="3300" dirty="0" err="1" smtClean="0"/>
              <a:t>смеянствуют</a:t>
            </a:r>
            <a:r>
              <a:rPr lang="ru-RU" sz="3300" dirty="0" smtClean="0"/>
              <a:t> </a:t>
            </a:r>
            <a:r>
              <a:rPr lang="ru-RU" sz="3300" dirty="0" err="1" smtClean="0"/>
              <a:t>смеяльно</a:t>
            </a:r>
            <a:r>
              <a:rPr lang="ru-RU" sz="3300" dirty="0" smtClean="0"/>
              <a:t>,</a:t>
            </a:r>
            <a:br>
              <a:rPr lang="ru-RU" sz="3300" dirty="0" smtClean="0"/>
            </a:br>
            <a:r>
              <a:rPr lang="ru-RU" sz="3300" dirty="0" smtClean="0"/>
              <a:t>О, засмейтесь </a:t>
            </a:r>
            <a:r>
              <a:rPr lang="ru-RU" sz="3300" dirty="0" err="1" smtClean="0"/>
              <a:t>усмеяльно</a:t>
            </a:r>
            <a:r>
              <a:rPr lang="ru-RU" sz="3300" dirty="0" smtClean="0"/>
              <a:t>!</a:t>
            </a:r>
            <a:br>
              <a:rPr lang="ru-RU" sz="3300" dirty="0" smtClean="0"/>
            </a:br>
            <a:r>
              <a:rPr lang="ru-RU" sz="3300" dirty="0" smtClean="0"/>
              <a:t>О, </a:t>
            </a:r>
            <a:r>
              <a:rPr lang="ru-RU" sz="3300" dirty="0" err="1" smtClean="0"/>
              <a:t>рассмешищ</a:t>
            </a:r>
            <a:r>
              <a:rPr lang="ru-RU" sz="3300" dirty="0" smtClean="0"/>
              <a:t> </a:t>
            </a:r>
            <a:r>
              <a:rPr lang="ru-RU" sz="3300" dirty="0" err="1" smtClean="0"/>
              <a:t>надсмеяльных</a:t>
            </a:r>
            <a:r>
              <a:rPr lang="ru-RU" sz="3300" dirty="0" smtClean="0"/>
              <a:t> — смех </a:t>
            </a:r>
            <a:r>
              <a:rPr lang="ru-RU" sz="3300" dirty="0" err="1" smtClean="0"/>
              <a:t>усмейных</a:t>
            </a:r>
            <a:r>
              <a:rPr lang="ru-RU" sz="3300" dirty="0" smtClean="0"/>
              <a:t> смехачей!</a:t>
            </a:r>
            <a:br>
              <a:rPr lang="ru-RU" sz="3300" dirty="0" smtClean="0"/>
            </a:br>
            <a:r>
              <a:rPr lang="ru-RU" sz="3300" dirty="0" smtClean="0"/>
              <a:t>О, </a:t>
            </a:r>
            <a:r>
              <a:rPr lang="ru-RU" sz="3300" dirty="0" err="1" smtClean="0"/>
              <a:t>иссмейся</a:t>
            </a:r>
            <a:r>
              <a:rPr lang="ru-RU" sz="3300" dirty="0" smtClean="0"/>
              <a:t> </a:t>
            </a:r>
            <a:r>
              <a:rPr lang="ru-RU" sz="3300" dirty="0" err="1" smtClean="0"/>
              <a:t>рассмеяльно</a:t>
            </a:r>
            <a:r>
              <a:rPr lang="ru-RU" sz="3300" dirty="0" smtClean="0"/>
              <a:t>, смех </a:t>
            </a:r>
            <a:r>
              <a:rPr lang="ru-RU" sz="3300" dirty="0" err="1" smtClean="0"/>
              <a:t>надсмейных</a:t>
            </a:r>
            <a:r>
              <a:rPr lang="ru-RU" sz="3300" dirty="0" smtClean="0"/>
              <a:t> </a:t>
            </a:r>
            <a:r>
              <a:rPr lang="ru-RU" sz="3300" dirty="0" err="1" smtClean="0"/>
              <a:t>смеячей</a:t>
            </a:r>
            <a:r>
              <a:rPr lang="ru-RU" sz="3300" dirty="0" smtClean="0"/>
              <a:t>!</a:t>
            </a:r>
            <a:br>
              <a:rPr lang="ru-RU" sz="3300" dirty="0" smtClean="0"/>
            </a:br>
            <a:r>
              <a:rPr lang="ru-RU" sz="3300" dirty="0" err="1" smtClean="0"/>
              <a:t>Смейево</a:t>
            </a:r>
            <a:r>
              <a:rPr lang="ru-RU" sz="3300" dirty="0" smtClean="0"/>
              <a:t>, </a:t>
            </a:r>
            <a:r>
              <a:rPr lang="ru-RU" sz="3300" dirty="0" err="1" smtClean="0"/>
              <a:t>смейево</a:t>
            </a:r>
            <a:r>
              <a:rPr lang="ru-RU" sz="3300" dirty="0" smtClean="0"/>
              <a:t>,</a:t>
            </a:r>
            <a:br>
              <a:rPr lang="ru-RU" sz="3300" dirty="0" smtClean="0"/>
            </a:br>
            <a:r>
              <a:rPr lang="ru-RU" sz="3300" dirty="0" err="1" smtClean="0"/>
              <a:t>Усмей</a:t>
            </a:r>
            <a:r>
              <a:rPr lang="ru-RU" sz="3300" dirty="0" smtClean="0"/>
              <a:t>, осмей, </a:t>
            </a:r>
            <a:r>
              <a:rPr lang="ru-RU" sz="3300" dirty="0" err="1" smtClean="0"/>
              <a:t>смешики</a:t>
            </a:r>
            <a:r>
              <a:rPr lang="ru-RU" sz="3300" dirty="0" smtClean="0"/>
              <a:t>, </a:t>
            </a:r>
            <a:r>
              <a:rPr lang="ru-RU" sz="3300" dirty="0" err="1" smtClean="0"/>
              <a:t>смешики</a:t>
            </a:r>
            <a:r>
              <a:rPr lang="ru-RU" sz="3300" dirty="0" smtClean="0"/>
              <a:t>,</a:t>
            </a:r>
            <a:br>
              <a:rPr lang="ru-RU" sz="3300" dirty="0" smtClean="0"/>
            </a:br>
            <a:r>
              <a:rPr lang="ru-RU" sz="3300" dirty="0" err="1" smtClean="0"/>
              <a:t>Смеюнчики</a:t>
            </a:r>
            <a:r>
              <a:rPr lang="ru-RU" sz="3300" dirty="0" smtClean="0"/>
              <a:t>, </a:t>
            </a:r>
            <a:r>
              <a:rPr lang="ru-RU" sz="3300" dirty="0" err="1" smtClean="0"/>
              <a:t>смеюнчики</a:t>
            </a:r>
            <a:r>
              <a:rPr lang="ru-RU" sz="3300" dirty="0" smtClean="0"/>
              <a:t>.</a:t>
            </a:r>
            <a:br>
              <a:rPr lang="ru-RU" sz="3300" dirty="0" smtClean="0"/>
            </a:br>
            <a:r>
              <a:rPr lang="ru-RU" sz="3300" dirty="0" smtClean="0"/>
              <a:t>О, рассмейтесь, смехачи!</a:t>
            </a:r>
            <a:br>
              <a:rPr lang="ru-RU" sz="3300" dirty="0" smtClean="0"/>
            </a:br>
            <a:r>
              <a:rPr lang="ru-RU" sz="3300" dirty="0" smtClean="0"/>
              <a:t>О, засмейтесь, смехачи!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Велимир Хлебников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556792"/>
            <a:ext cx="3168352" cy="4464496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  <a:headEnd/>
            <a:tailEnd/>
          </a:ln>
        </p:spPr>
      </p:pic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836712"/>
            <a:ext cx="7344816" cy="534888"/>
          </a:xfrm>
          <a:solidFill>
            <a:schemeClr val="accent4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Цветаева Марина</a:t>
            </a:r>
            <a:endParaRPr lang="ru-RU" dirty="0"/>
          </a:p>
        </p:txBody>
      </p:sp>
      <p:pic>
        <p:nvPicPr>
          <p:cNvPr id="5" name="Содержимое 4" descr="Марина Цветаева"/>
          <p:cNvPicPr>
            <a:picLocks noGrp="1"/>
          </p:cNvPicPr>
          <p:nvPr>
            <p:ph sz="half" idx="1"/>
          </p:nvPr>
        </p:nvPicPr>
        <p:blipFill>
          <a:blip r:embed="rId2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827584" y="1700808"/>
            <a:ext cx="3024335" cy="4320480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00808"/>
            <a:ext cx="3452192" cy="4320480"/>
          </a:xfrm>
          <a:solidFill>
            <a:schemeClr val="accent4"/>
          </a:solidFill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Але (Остальное, деточка, - забудь) </a:t>
            </a:r>
          </a:p>
          <a:p>
            <a:r>
              <a:rPr lang="ru-RU" dirty="0" smtClean="0"/>
              <a:t>И кто-то, упав на карту </a:t>
            </a:r>
          </a:p>
          <a:p>
            <a:r>
              <a:rPr lang="ru-RU" dirty="0" smtClean="0"/>
              <a:t>Как слабый луч сквозь чёрный морок адов </a:t>
            </a:r>
          </a:p>
          <a:p>
            <a:r>
              <a:rPr lang="ru-RU" dirty="0" smtClean="0"/>
              <a:t>Маленькая </a:t>
            </a:r>
            <a:r>
              <a:rPr lang="ru-RU" dirty="0" err="1" smtClean="0"/>
              <a:t>сигарера</a:t>
            </a:r>
            <a:r>
              <a:rPr lang="ru-RU" dirty="0" smtClean="0"/>
              <a:t>! </a:t>
            </a:r>
          </a:p>
          <a:p>
            <a:r>
              <a:rPr lang="ru-RU" dirty="0" smtClean="0"/>
              <a:t>Мне нравится, что Вы больны не мной </a:t>
            </a:r>
          </a:p>
          <a:p>
            <a:r>
              <a:rPr lang="ru-RU" dirty="0" smtClean="0"/>
              <a:t>Моим стихам, написанным так рано </a:t>
            </a:r>
          </a:p>
          <a:p>
            <a:r>
              <a:rPr lang="ru-RU" dirty="0" smtClean="0"/>
              <a:t>Москва! — Какой огромный </a:t>
            </a:r>
          </a:p>
          <a:p>
            <a:r>
              <a:rPr lang="ru-RU" dirty="0" smtClean="0"/>
              <a:t>Не быть тебе нулём </a:t>
            </a:r>
          </a:p>
          <a:p>
            <a:r>
              <a:rPr lang="ru-RU" dirty="0" smtClean="0"/>
              <a:t>Ни к городу и ни к селу </a:t>
            </a:r>
          </a:p>
          <a:p>
            <a:r>
              <a:rPr lang="ru-RU" dirty="0" smtClean="0"/>
              <a:t>Тоска по родине! </a:t>
            </a:r>
          </a:p>
          <a:p>
            <a:r>
              <a:rPr lang="ru-RU" dirty="0" smtClean="0"/>
              <a:t>Ты, меня любивший фальшью </a:t>
            </a:r>
          </a:p>
          <a:p>
            <a:r>
              <a:rPr lang="ru-RU" dirty="0" smtClean="0"/>
              <a:t>Ты проходишь своей дорогою </a:t>
            </a:r>
          </a:p>
          <a:p>
            <a:r>
              <a:rPr lang="ru-RU" dirty="0" smtClean="0"/>
              <a:t>Чужому </a:t>
            </a:r>
          </a:p>
          <a:p>
            <a:endParaRPr lang="ru-RU" dirty="0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8964488" cy="68580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  <a:solidFill>
            <a:srgbClr val="FFCCFF"/>
          </a:solidFill>
        </p:spPr>
        <p:txBody>
          <a:bodyPr/>
          <a:lstStyle/>
          <a:p>
            <a:r>
              <a:rPr lang="ru-RU" b="1" dirty="0" smtClean="0"/>
              <a:t>Закрепление знаний 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ru-RU" dirty="0"/>
              <a:t>Она не погибнет - знайте!</a:t>
            </a:r>
            <a:br>
              <a:rPr lang="ru-RU" dirty="0"/>
            </a:br>
            <a:r>
              <a:rPr lang="ru-RU" dirty="0"/>
              <a:t>Она не погибнет, </a:t>
            </a:r>
            <a:r>
              <a:rPr lang="ru-RU" b="1" dirty="0"/>
              <a:t>Россия.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Они </a:t>
            </a:r>
            <a:r>
              <a:rPr lang="ru-RU" dirty="0" err="1"/>
              <a:t>всколосятся</a:t>
            </a:r>
            <a:r>
              <a:rPr lang="ru-RU" dirty="0"/>
              <a:t>,- верьте!</a:t>
            </a:r>
            <a:br>
              <a:rPr lang="ru-RU" dirty="0"/>
            </a:br>
            <a:r>
              <a:rPr lang="ru-RU" dirty="0"/>
              <a:t>Поля ее золотые.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И мы не погибнем - верьте!</a:t>
            </a:r>
            <a:br>
              <a:rPr lang="ru-RU" dirty="0"/>
            </a:br>
            <a:r>
              <a:rPr lang="ru-RU" dirty="0"/>
              <a:t>Но что нам наше спасенье:</a:t>
            </a:r>
            <a:br>
              <a:rPr lang="ru-RU" dirty="0"/>
            </a:br>
            <a:r>
              <a:rPr lang="ru-RU" dirty="0"/>
              <a:t>Россия спасется,- знайте!</a:t>
            </a:r>
            <a:br>
              <a:rPr lang="ru-RU" dirty="0"/>
            </a:br>
            <a:r>
              <a:rPr lang="ru-RU" dirty="0"/>
              <a:t>И близко ее воскресенье.</a:t>
            </a:r>
            <a:br>
              <a:rPr lang="ru-RU" dirty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Назовите автора!</a:t>
            </a:r>
          </a:p>
          <a:p>
            <a:r>
              <a:rPr lang="ru-RU" dirty="0" smtClean="0"/>
              <a:t>Что можете рассказать о нем?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00607018"/>
      </p:ext>
    </p:extLst>
  </p:cSld>
  <p:clrMapOvr>
    <a:masterClrMapping/>
  </p:clrMapOvr>
  <p:transition>
    <p:wheel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370864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Домашнее задание: выучить наизусть 2-3 стихотворения  поэтов серебряного века (</a:t>
            </a:r>
            <a:r>
              <a:rPr lang="ru-RU" b="1" smtClean="0">
                <a:solidFill>
                  <a:schemeClr val="tx1"/>
                </a:solidFill>
              </a:rPr>
              <a:t>на выбор)</a:t>
            </a: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0062894"/>
      </p:ext>
    </p:extLst>
  </p:cSld>
  <p:clrMapOvr>
    <a:masterClrMapping/>
  </p:clrMapOvr>
  <p:transition>
    <p:wheel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700808"/>
            <a:ext cx="7344816" cy="4248472"/>
          </a:xfrm>
          <a:ln>
            <a:solidFill>
              <a:schemeClr val="accent4"/>
            </a:solidFill>
          </a:ln>
        </p:spPr>
        <p:txBody>
          <a:bodyPr>
            <a:normAutofit lnSpcReduction="1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 err="1" smtClean="0">
                <a:ea typeface="Calibri"/>
                <a:cs typeface="Times New Roman"/>
              </a:rPr>
              <a:t>serebrovek.ucoz.ru</a:t>
            </a:r>
            <a:endParaRPr lang="ru-RU" sz="2400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Font typeface="Arial" pitchFamily="34" charset="0"/>
              <a:buChar char="•"/>
            </a:pPr>
            <a:r>
              <a:rPr lang="ru-RU" sz="2400" dirty="0" err="1" smtClean="0">
                <a:ea typeface="Calibri"/>
                <a:cs typeface="Times New Roman"/>
              </a:rPr>
              <a:t>ru.wikipedia.org</a:t>
            </a:r>
            <a:r>
              <a:rPr lang="ru-RU" sz="2400" dirty="0" smtClean="0">
                <a:ea typeface="Calibri"/>
                <a:cs typeface="Times New Roman"/>
              </a:rPr>
              <a:t>›…</a:t>
            </a:r>
            <a:r>
              <a:rPr lang="ru-RU" sz="2400" dirty="0" err="1" smtClean="0">
                <a:ea typeface="Calibri"/>
                <a:cs typeface="Times New Roman"/>
              </a:rPr>
              <a:t>Серебряный_век_русской_поэзии</a:t>
            </a:r>
            <a:endParaRPr lang="ru-RU" sz="2400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Font typeface="Arial" pitchFamily="34" charset="0"/>
              <a:buChar char="•"/>
            </a:pPr>
            <a:r>
              <a:rPr lang="en-US" sz="2400" dirty="0" smtClean="0"/>
              <a:t>poetry-</a:t>
            </a:r>
            <a:r>
              <a:rPr lang="en-US" sz="2400" dirty="0" err="1" smtClean="0"/>
              <a:t>collection.ru›esenin_stihi.html</a:t>
            </a:r>
            <a:endParaRPr lang="ru-RU" sz="2400" dirty="0" smtClean="0"/>
          </a:p>
          <a:p>
            <a:pPr>
              <a:lnSpc>
                <a:spcPct val="115000"/>
              </a:lnSpc>
              <a:spcAft>
                <a:spcPts val="1000"/>
              </a:spcAft>
              <a:buFont typeface="Arial" pitchFamily="34" charset="0"/>
              <a:buChar char="•"/>
            </a:pPr>
            <a:r>
              <a:rPr lang="ru-RU" sz="2000" dirty="0" smtClean="0"/>
              <a:t>На титульном слайде картина художника Александра Харитонова. Свет запредельный и путеводный. В поле полотна две ипостаси  русской Души и русской Идеи парадоксально совместились: налицо их столкновение, борение и взаимодействие.</a:t>
            </a:r>
          </a:p>
          <a:p>
            <a:pPr>
              <a:lnSpc>
                <a:spcPct val="115000"/>
              </a:lnSpc>
              <a:spcAft>
                <a:spcPts val="1000"/>
              </a:spcAft>
              <a:buFont typeface="Arial" pitchFamily="34" charset="0"/>
              <a:buChar char="•"/>
            </a:pP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836712"/>
            <a:ext cx="7488832" cy="534888"/>
          </a:xfrm>
          <a:solidFill>
            <a:schemeClr val="accent4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       Использованный материал</a:t>
            </a: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Усвоить знания жизненного и творческого пути  </a:t>
            </a:r>
            <a:r>
              <a:rPr lang="ru-RU" dirty="0" smtClean="0"/>
              <a:t>поэтов</a:t>
            </a:r>
            <a:endParaRPr lang="ru-RU" dirty="0"/>
          </a:p>
          <a:p>
            <a:r>
              <a:rPr lang="ru-RU" dirty="0"/>
              <a:t>Сформировать нешаблонный подход к творчеству </a:t>
            </a:r>
            <a:r>
              <a:rPr lang="ru-RU" dirty="0" smtClean="0"/>
              <a:t>поэтов серебряного века</a:t>
            </a:r>
            <a:endParaRPr lang="ru-RU" dirty="0"/>
          </a:p>
          <a:p>
            <a:r>
              <a:rPr lang="ru-RU" dirty="0"/>
              <a:t>Сформировать уважительное отношение к творчеству поэтов серебряного века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solidFill>
            <a:srgbClr val="FFCCFF"/>
          </a:solidFill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Цели и задачи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4093352"/>
      </p:ext>
    </p:extLst>
  </p:cSld>
  <p:clrMapOvr>
    <a:masterClrMapping/>
  </p:clrMapOvr>
  <p:transition>
    <p:whee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836712"/>
            <a:ext cx="7488832" cy="1008112"/>
          </a:xfrm>
          <a:solidFill>
            <a:schemeClr val="accent4"/>
          </a:solidFill>
        </p:spPr>
        <p:txBody>
          <a:bodyPr/>
          <a:lstStyle/>
          <a:p>
            <a:r>
              <a:rPr lang="ru-RU" dirty="0" smtClean="0"/>
              <a:t>    Актуализация знаний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7584" y="2420888"/>
            <a:ext cx="3689552" cy="3600400"/>
          </a:xfrm>
          <a:solidFill>
            <a:schemeClr val="accent4"/>
          </a:solidFill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   Анненский Иннокентий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Ахматова Анна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Бальмонт Константин Белый Андрей </a:t>
            </a:r>
          </a:p>
          <a:p>
            <a:pPr>
              <a:buNone/>
            </a:pP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  Блок Александр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Брюсов Валерий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Бунин Иван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Волошин Максимилиан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Гиппиус Зинаида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endParaRPr lang="ru-RU" sz="3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420888"/>
            <a:ext cx="3668216" cy="3600400"/>
          </a:xfrm>
          <a:solidFill>
            <a:schemeClr val="accent4"/>
          </a:solidFill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Гумилев Николай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Есенин Сергей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Мандельштам Осип Маяковский  Владимир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err="1" smtClean="0">
                <a:latin typeface="Times New Roman" pitchFamily="18" charset="0"/>
                <a:cs typeface="Times New Roman" pitchFamily="18" charset="0"/>
              </a:rPr>
              <a:t>Парнок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София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Пастернак Борис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Северянин Игорь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Сологуб Фёдор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Хлебников </a:t>
            </a:r>
            <a:r>
              <a:rPr lang="ru-RU" sz="3400" dirty="0" err="1" smtClean="0">
                <a:latin typeface="Times New Roman" pitchFamily="18" charset="0"/>
                <a:cs typeface="Times New Roman" pitchFamily="18" charset="0"/>
              </a:rPr>
              <a:t>Велимир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Цветаева Марина</a:t>
            </a:r>
          </a:p>
          <a:p>
            <a:endParaRPr lang="ru-RU" dirty="0"/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548680"/>
            <a:ext cx="7272808" cy="108012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hlinkClick r:id="rId2"/>
              </a:rPr>
              <a:t/>
            </a:r>
            <a:br>
              <a:rPr lang="ru-RU" dirty="0" smtClean="0">
                <a:hlinkClick r:id="rId2"/>
              </a:rPr>
            </a:br>
            <a:r>
              <a:rPr lang="ru-RU" dirty="0" smtClean="0">
                <a:hlinkClick r:id="rId2"/>
              </a:rPr>
              <a:t/>
            </a:r>
            <a:br>
              <a:rPr lang="ru-RU" dirty="0" smtClean="0">
                <a:hlinkClick r:id="rId2"/>
              </a:rPr>
            </a:br>
            <a:r>
              <a:rPr lang="ru-RU" dirty="0" smtClean="0">
                <a:hlinkClick r:id="rId2"/>
              </a:rPr>
              <a:t/>
            </a:r>
            <a:br>
              <a:rPr lang="ru-RU" dirty="0" smtClean="0">
                <a:hlinkClick r:id="rId2"/>
              </a:rPr>
            </a:br>
            <a:r>
              <a:rPr lang="ru-RU" dirty="0" smtClean="0">
                <a:hlinkClick r:id="rId2"/>
              </a:rPr>
              <a:t/>
            </a:r>
            <a:br>
              <a:rPr lang="ru-RU" dirty="0" smtClean="0">
                <a:hlinkClick r:id="rId2"/>
              </a:rPr>
            </a:br>
            <a:r>
              <a:rPr lang="ru-RU" dirty="0" smtClean="0">
                <a:hlinkClick r:id="rId2"/>
              </a:rPr>
              <a:t/>
            </a:r>
            <a:br>
              <a:rPr lang="ru-RU" dirty="0" smtClean="0">
                <a:hlinkClick r:id="rId2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7584" y="1844824"/>
            <a:ext cx="3689552" cy="4251176"/>
          </a:xfrm>
          <a:ln>
            <a:solidFill>
              <a:schemeClr val="accent4"/>
            </a:solidFill>
          </a:ln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dirty="0" smtClean="0"/>
              <a:t>       </a:t>
            </a:r>
          </a:p>
          <a:p>
            <a:pPr>
              <a:buNone/>
            </a:pPr>
            <a:r>
              <a:rPr lang="ru-RU" b="1" dirty="0" smtClean="0"/>
              <a:t>       </a:t>
            </a:r>
            <a:r>
              <a:rPr lang="ru-RU" sz="3200" dirty="0" smtClean="0"/>
              <a:t> Среди миров</a:t>
            </a:r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</a:t>
            </a:r>
            <a:r>
              <a:rPr lang="ru-RU" sz="3300" dirty="0" smtClean="0"/>
              <a:t>Среди миров, в мерцании светил</a:t>
            </a:r>
            <a:br>
              <a:rPr lang="ru-RU" sz="3300" dirty="0" smtClean="0"/>
            </a:br>
            <a:r>
              <a:rPr lang="ru-RU" sz="3300" dirty="0" smtClean="0"/>
              <a:t>Одной Звезды я повторяю имя…</a:t>
            </a:r>
            <a:br>
              <a:rPr lang="ru-RU" sz="3300" dirty="0" smtClean="0"/>
            </a:br>
            <a:r>
              <a:rPr lang="ru-RU" sz="3300" dirty="0" smtClean="0"/>
              <a:t>Не потому, чтоб я Ее любил,</a:t>
            </a:r>
            <a:br>
              <a:rPr lang="ru-RU" sz="3300" dirty="0" smtClean="0"/>
            </a:br>
            <a:r>
              <a:rPr lang="ru-RU" sz="3300" dirty="0" smtClean="0"/>
              <a:t>А потому, что я томлюсь с другими.</a:t>
            </a:r>
            <a:br>
              <a:rPr lang="ru-RU" sz="3300" dirty="0" smtClean="0"/>
            </a:br>
            <a:r>
              <a:rPr lang="ru-RU" sz="3300" dirty="0" smtClean="0"/>
              <a:t/>
            </a:r>
            <a:br>
              <a:rPr lang="ru-RU" sz="3300" dirty="0" smtClean="0"/>
            </a:br>
            <a:r>
              <a:rPr lang="ru-RU" sz="3300" dirty="0" smtClean="0"/>
              <a:t>И если мне сомненье тяжело,</a:t>
            </a:r>
            <a:br>
              <a:rPr lang="ru-RU" sz="3300" dirty="0" smtClean="0"/>
            </a:br>
            <a:r>
              <a:rPr lang="ru-RU" sz="3300" dirty="0" smtClean="0"/>
              <a:t>Я у Нее одной ищу ответа,</a:t>
            </a:r>
            <a:br>
              <a:rPr lang="ru-RU" sz="3300" dirty="0" smtClean="0"/>
            </a:br>
            <a:r>
              <a:rPr lang="ru-RU" sz="3300" dirty="0" smtClean="0"/>
              <a:t>Не потому, что от Нее светло,</a:t>
            </a:r>
            <a:br>
              <a:rPr lang="ru-RU" sz="3300" dirty="0" smtClean="0"/>
            </a:br>
            <a:r>
              <a:rPr lang="ru-RU" sz="3300" dirty="0" smtClean="0"/>
              <a:t>А потому, что с Ней не надо света.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Иннокентий Анненский"/>
          <p:cNvPicPr>
            <a:picLocks noGrp="1"/>
          </p:cNvPicPr>
          <p:nvPr>
            <p:ph sz="half" idx="2"/>
          </p:nvPr>
        </p:nvPicPr>
        <p:blipFill>
          <a:blip r:embed="rId3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5148064" y="1844824"/>
            <a:ext cx="3096343" cy="4104455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827584" y="836712"/>
            <a:ext cx="7488832" cy="769441"/>
          </a:xfrm>
          <a:prstGeom prst="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r>
              <a:rPr lang="ru-RU" sz="4400" dirty="0" smtClean="0"/>
              <a:t>   Анненский Иннокентий</a:t>
            </a:r>
            <a:endParaRPr lang="ru-RU" sz="4400" dirty="0"/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836712"/>
            <a:ext cx="7488832" cy="86409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hlinkClick r:id="rId2"/>
              </a:rPr>
              <a:t/>
            </a:r>
            <a:br>
              <a:rPr lang="ru-RU" dirty="0" smtClean="0">
                <a:hlinkClick r:id="rId2"/>
              </a:rPr>
            </a:br>
            <a:r>
              <a:rPr lang="ru-RU" dirty="0" smtClean="0">
                <a:hlinkClick r:id="rId2"/>
              </a:rPr>
              <a:t/>
            </a:r>
            <a:br>
              <a:rPr lang="ru-RU" dirty="0" smtClean="0">
                <a:hlinkClick r:id="rId2"/>
              </a:rPr>
            </a:br>
            <a:r>
              <a:rPr lang="ru-RU" dirty="0" smtClean="0">
                <a:hlinkClick r:id="rId2"/>
              </a:rPr>
              <a:t/>
            </a:r>
            <a:br>
              <a:rPr lang="ru-RU" dirty="0" smtClean="0">
                <a:hlinkClick r:id="rId2"/>
              </a:rPr>
            </a:br>
            <a:r>
              <a:rPr lang="ru-RU" dirty="0" smtClean="0">
                <a:hlinkClick r:id="rId2"/>
              </a:rPr>
              <a:t/>
            </a:r>
            <a:br>
              <a:rPr lang="ru-RU" dirty="0" smtClean="0">
                <a:hlinkClick r:id="rId2"/>
              </a:rPr>
            </a:br>
            <a:r>
              <a:rPr lang="ru-RU" dirty="0" smtClean="0">
                <a:hlinkClick r:id="rId2"/>
              </a:rPr>
              <a:t/>
            </a:r>
            <a:br>
              <a:rPr lang="ru-RU" dirty="0" smtClean="0">
                <a:hlinkClick r:id="rId2"/>
              </a:rPr>
            </a:br>
            <a:r>
              <a:rPr lang="ru-RU" dirty="0" smtClean="0">
                <a:hlinkClick r:id="rId2"/>
              </a:rPr>
              <a:t/>
            </a:r>
            <a:br>
              <a:rPr lang="ru-RU" dirty="0" smtClean="0">
                <a:hlinkClick r:id="rId2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Содержимое 5" descr="Анна Ахматова"/>
          <p:cNvPicPr>
            <a:picLocks noGrp="1"/>
          </p:cNvPicPr>
          <p:nvPr>
            <p:ph sz="half" idx="1"/>
          </p:nvPr>
        </p:nvPicPr>
        <p:blipFill>
          <a:blip r:embed="rId3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827584" y="1772816"/>
            <a:ext cx="3024335" cy="4248471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2816"/>
            <a:ext cx="3668216" cy="4248472"/>
          </a:xfrm>
          <a:solidFill>
            <a:srgbClr val="FFFFFF"/>
          </a:solidFill>
          <a:ln>
            <a:solidFill>
              <a:schemeClr val="accent4"/>
            </a:solidFill>
          </a:ln>
        </p:spPr>
        <p:txBody>
          <a:bodyPr>
            <a:normAutofit fontScale="85000" lnSpcReduction="20000"/>
          </a:bodyPr>
          <a:lstStyle/>
          <a:p>
            <a:pPr lvl="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u="sng" dirty="0" smtClean="0">
                <a:hlinkClick r:id="rId4"/>
              </a:rPr>
              <a:t> Венеция</a:t>
            </a:r>
            <a:endParaRPr lang="ru-RU" sz="2400" dirty="0" smtClean="0"/>
          </a:p>
          <a:p>
            <a:pPr marL="0" lvl="0" indent="0">
              <a:buNone/>
            </a:pPr>
            <a:r>
              <a:rPr lang="ru-RU" sz="2400" u="sng" dirty="0" smtClean="0">
                <a:hlinkClick r:id="rId5"/>
              </a:rPr>
              <a:t>Мне с тобою пьяным весело</a:t>
            </a:r>
            <a:r>
              <a:rPr lang="ru-RU" sz="2400" u="sng" dirty="0" smtClean="0"/>
              <a:t> </a:t>
            </a:r>
          </a:p>
          <a:p>
            <a:pPr marL="0" lvl="0" indent="0">
              <a:buNone/>
            </a:pPr>
            <a:r>
              <a:rPr lang="ru-RU" sz="2400" u="sng" dirty="0" smtClean="0">
                <a:hlinkClick r:id="rId6"/>
              </a:rPr>
              <a:t>Надпись на портрете</a:t>
            </a:r>
            <a:r>
              <a:rPr lang="ru-RU" sz="2400" u="sng" dirty="0" smtClean="0"/>
              <a:t> </a:t>
            </a:r>
          </a:p>
          <a:p>
            <a:pPr marL="0" lvl="0" indent="0">
              <a:buNone/>
            </a:pPr>
            <a:r>
              <a:rPr lang="ru-RU" sz="2400" u="sng" dirty="0" smtClean="0">
                <a:hlinkClick r:id="rId7"/>
              </a:rPr>
              <a:t>Он длится без конца — янтарный, тяжкий день!</a:t>
            </a:r>
            <a:r>
              <a:rPr lang="ru-RU" sz="2400" u="sng" dirty="0" smtClean="0"/>
              <a:t> </a:t>
            </a:r>
          </a:p>
          <a:p>
            <a:pPr marL="0" lvl="0" indent="0">
              <a:buNone/>
            </a:pPr>
            <a:r>
              <a:rPr lang="ru-RU" sz="2400" u="sng" dirty="0" smtClean="0">
                <a:hlinkClick r:id="rId8"/>
              </a:rPr>
              <a:t>Памяти М. А. Булгакова</a:t>
            </a:r>
            <a:r>
              <a:rPr lang="ru-RU" sz="2400" u="sng" dirty="0" smtClean="0"/>
              <a:t> </a:t>
            </a:r>
          </a:p>
          <a:p>
            <a:pPr marL="0" lvl="0" indent="0">
              <a:buNone/>
            </a:pPr>
            <a:r>
              <a:rPr lang="ru-RU" sz="2400" u="sng" dirty="0" smtClean="0">
                <a:hlinkClick r:id="rId9"/>
              </a:rPr>
              <a:t>Песня последней встречи</a:t>
            </a:r>
            <a:r>
              <a:rPr lang="ru-RU" sz="2400" u="sng" dirty="0" smtClean="0"/>
              <a:t> </a:t>
            </a:r>
          </a:p>
          <a:p>
            <a:pPr marL="0" lvl="0" indent="0">
              <a:buNone/>
            </a:pPr>
            <a:r>
              <a:rPr lang="ru-RU" sz="2400" u="sng" dirty="0" smtClean="0">
                <a:hlinkClick r:id="rId10"/>
              </a:rPr>
              <a:t>Сероглазый король</a:t>
            </a:r>
            <a:r>
              <a:rPr lang="ru-RU" sz="2400" u="sng" dirty="0" smtClean="0"/>
              <a:t> </a:t>
            </a:r>
          </a:p>
          <a:p>
            <a:pPr marL="0" lvl="0" indent="0">
              <a:buNone/>
            </a:pPr>
            <a:r>
              <a:rPr lang="ru-RU" sz="2400" u="sng" dirty="0" smtClean="0">
                <a:hlinkClick r:id="rId11"/>
              </a:rPr>
              <a:t>Словно ангел, возмутивший воду</a:t>
            </a:r>
            <a:r>
              <a:rPr lang="ru-RU" sz="2400" u="sng" dirty="0" smtClean="0"/>
              <a:t> </a:t>
            </a:r>
          </a:p>
          <a:p>
            <a:pPr marL="0" lvl="0" indent="0">
              <a:buNone/>
            </a:pPr>
            <a:r>
              <a:rPr lang="ru-RU" sz="2400" u="sng" dirty="0" smtClean="0">
                <a:hlinkClick r:id="rId12"/>
              </a:rPr>
              <a:t>Сразу стало тихо в доме</a:t>
            </a:r>
            <a:r>
              <a:rPr lang="ru-RU" sz="2400" u="sng" dirty="0" smtClean="0"/>
              <a:t> </a:t>
            </a:r>
          </a:p>
          <a:p>
            <a:pPr marL="0" lvl="0" indent="0">
              <a:buNone/>
            </a:pPr>
            <a:r>
              <a:rPr lang="ru-RU" sz="2400" u="sng" dirty="0" smtClean="0">
                <a:hlinkClick r:id="rId13"/>
              </a:rPr>
              <a:t>Целый год ты со мной неразлучен</a:t>
            </a:r>
            <a:r>
              <a:rPr lang="ru-RU" sz="2400" u="sng" dirty="0" smtClean="0"/>
              <a:t> </a:t>
            </a:r>
          </a:p>
          <a:p>
            <a:pPr lvl="0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836712"/>
            <a:ext cx="7488832" cy="769441"/>
          </a:xfrm>
          <a:prstGeom prst="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r>
              <a:rPr lang="ru-RU" sz="4400" dirty="0" smtClean="0"/>
              <a:t>          Ахматова Анна</a:t>
            </a:r>
            <a:endParaRPr lang="ru-RU" sz="4400" dirty="0"/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836712"/>
            <a:ext cx="7488832" cy="792088"/>
          </a:xfrm>
          <a:solidFill>
            <a:schemeClr val="accent4"/>
          </a:solidFill>
        </p:spPr>
        <p:txBody>
          <a:bodyPr>
            <a:normAutofit fontScale="90000"/>
          </a:bodyPr>
          <a:lstStyle/>
          <a:p>
            <a:r>
              <a:rPr lang="ru-RU" dirty="0" smtClean="0">
                <a:hlinkClick r:id="rId2"/>
              </a:rPr>
              <a:t/>
            </a:r>
            <a:br>
              <a:rPr lang="ru-RU" dirty="0" smtClean="0">
                <a:hlinkClick r:id="rId2"/>
              </a:rPr>
            </a:br>
            <a:r>
              <a:rPr lang="ru-RU" dirty="0" smtClean="0">
                <a:hlinkClick r:id="rId2"/>
              </a:rPr>
              <a:t/>
            </a:r>
            <a:br>
              <a:rPr lang="ru-RU" dirty="0" smtClean="0">
                <a:hlinkClick r:id="rId2"/>
              </a:rPr>
            </a:br>
            <a:r>
              <a:rPr lang="ru-RU" dirty="0" smtClean="0">
                <a:hlinkClick r:id="rId2"/>
              </a:rPr>
              <a:t/>
            </a:r>
            <a:br>
              <a:rPr lang="ru-RU" dirty="0" smtClean="0">
                <a:hlinkClick r:id="rId2"/>
              </a:rPr>
            </a:br>
            <a:r>
              <a:rPr lang="ru-RU" dirty="0" smtClean="0">
                <a:hlinkClick r:id="rId2"/>
              </a:rPr>
              <a:t/>
            </a:r>
            <a:br>
              <a:rPr lang="ru-RU" dirty="0" smtClean="0">
                <a:hlinkClick r:id="rId2"/>
              </a:rPr>
            </a:br>
            <a:r>
              <a:rPr lang="ru-RU" dirty="0" smtClean="0">
                <a:hlinkClick r:id="rId2"/>
              </a:rPr>
              <a:t/>
            </a:r>
            <a:br>
              <a:rPr lang="ru-RU" dirty="0" smtClean="0">
                <a:hlinkClick r:id="rId2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Бальмонт Константин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7584" y="1772816"/>
            <a:ext cx="3689552" cy="4248472"/>
          </a:xfrm>
          <a:ln>
            <a:solidFill>
              <a:schemeClr val="accent4"/>
            </a:solidFill>
          </a:ln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      </a:t>
            </a:r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sz="3000" dirty="0" smtClean="0"/>
              <a:t>Меня всегда гнала гроза,</a:t>
            </a:r>
            <a:br>
              <a:rPr lang="ru-RU" sz="3000" dirty="0" smtClean="0"/>
            </a:br>
            <a:r>
              <a:rPr lang="ru-RU" sz="3000" dirty="0" smtClean="0"/>
              <a:t>Предвестье песен, ярь телесная, —</a:t>
            </a:r>
            <a:br>
              <a:rPr lang="ru-RU" sz="3000" dirty="0" smtClean="0"/>
            </a:br>
            <a:r>
              <a:rPr lang="ru-RU" sz="3000" dirty="0" smtClean="0"/>
              <a:t>Тебя, неведомо чудесная,</a:t>
            </a:r>
            <a:br>
              <a:rPr lang="ru-RU" sz="3000" dirty="0" smtClean="0"/>
            </a:br>
            <a:r>
              <a:rPr lang="ru-RU" sz="3000" dirty="0" smtClean="0"/>
              <a:t>Всегда вела любовь небесная</a:t>
            </a:r>
            <a:br>
              <a:rPr lang="ru-RU" sz="3000" dirty="0" smtClean="0"/>
            </a:br>
            <a:r>
              <a:rPr lang="ru-RU" sz="3000" dirty="0" smtClean="0"/>
              <a:t>И только синие глаза.</a:t>
            </a:r>
            <a:br>
              <a:rPr lang="ru-RU" sz="3000" dirty="0" smtClean="0"/>
            </a:br>
            <a:endParaRPr lang="ru-RU" sz="3000" dirty="0"/>
          </a:p>
        </p:txBody>
      </p:sp>
      <p:pic>
        <p:nvPicPr>
          <p:cNvPr id="5" name="Содержимое 4" descr="Константин Бальмонт"/>
          <p:cNvPicPr>
            <a:picLocks noGrp="1"/>
          </p:cNvPicPr>
          <p:nvPr>
            <p:ph sz="half" idx="2"/>
          </p:nvPr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5148064" y="1772816"/>
            <a:ext cx="3168352" cy="4248471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  <a:headEnd/>
            <a:tailEnd/>
          </a:ln>
        </p:spPr>
      </p:pic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836712"/>
            <a:ext cx="7488832" cy="648072"/>
          </a:xfrm>
          <a:solidFill>
            <a:schemeClr val="accent4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Белый Андрей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7584" y="1772816"/>
            <a:ext cx="3689552" cy="4248472"/>
          </a:xfrm>
          <a:ln>
            <a:solidFill>
              <a:schemeClr val="accent4"/>
            </a:solidFill>
          </a:ln>
        </p:spPr>
        <p:txBody>
          <a:bodyPr>
            <a:normAutofit fontScale="55000" lnSpcReduction="20000"/>
          </a:bodyPr>
          <a:lstStyle/>
          <a:p>
            <a:r>
              <a:rPr lang="ru-RU" sz="3600" dirty="0" smtClean="0"/>
              <a:t>Ночь и утро </a:t>
            </a:r>
          </a:p>
          <a:p>
            <a:endParaRPr lang="ru-RU" dirty="0" smtClean="0"/>
          </a:p>
          <a:p>
            <a:r>
              <a:rPr lang="ru-RU" dirty="0" smtClean="0"/>
              <a:t>Мгновеньями текут века.</a:t>
            </a:r>
            <a:br>
              <a:rPr lang="ru-RU" dirty="0" smtClean="0"/>
            </a:br>
            <a:r>
              <a:rPr lang="ru-RU" dirty="0" smtClean="0"/>
              <a:t>Мгновеньями утонут в Лете.</a:t>
            </a:r>
            <a:br>
              <a:rPr lang="ru-RU" dirty="0" smtClean="0"/>
            </a:br>
            <a:r>
              <a:rPr lang="ru-RU" dirty="0" smtClean="0"/>
              <a:t>И </a:t>
            </a:r>
            <a:r>
              <a:rPr lang="ru-RU" dirty="0" err="1" smtClean="0"/>
              <a:t>вызвездилась</a:t>
            </a:r>
            <a:r>
              <a:rPr lang="ru-RU" dirty="0" smtClean="0"/>
              <a:t> в ночь тоска</a:t>
            </a:r>
            <a:br>
              <a:rPr lang="ru-RU" dirty="0" smtClean="0"/>
            </a:br>
            <a:r>
              <a:rPr lang="ru-RU" dirty="0" smtClean="0"/>
              <a:t>Мятущихся тысячелетий.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Глухобезмолвная</a:t>
            </a:r>
            <a:r>
              <a:rPr lang="ru-RU" dirty="0" smtClean="0"/>
              <a:t> земля,</a:t>
            </a:r>
            <a:br>
              <a:rPr lang="ru-RU" dirty="0" smtClean="0"/>
            </a:br>
            <a:r>
              <a:rPr lang="ru-RU" dirty="0" smtClean="0"/>
              <a:t>Мне непокорная доныне, -</a:t>
            </a:r>
            <a:br>
              <a:rPr lang="ru-RU" dirty="0" smtClean="0"/>
            </a:br>
            <a:r>
              <a:rPr lang="ru-RU" dirty="0" smtClean="0"/>
              <a:t>Отныне принимаю я</a:t>
            </a:r>
            <a:br>
              <a:rPr lang="ru-RU" dirty="0" smtClean="0"/>
            </a:br>
            <a:r>
              <a:rPr lang="ru-RU" dirty="0" err="1" smtClean="0"/>
              <a:t>Благовестительство</a:t>
            </a:r>
            <a:r>
              <a:rPr lang="ru-RU" dirty="0" smtClean="0"/>
              <a:t> пустыни!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Тоскою сжатые уста</a:t>
            </a:r>
            <a:br>
              <a:rPr lang="ru-RU" dirty="0" smtClean="0"/>
            </a:br>
            <a:r>
              <a:rPr lang="ru-RU" dirty="0" smtClean="0"/>
              <a:t>Взорвите, словеса святые,</a:t>
            </a:r>
            <a:br>
              <a:rPr lang="ru-RU" dirty="0" smtClean="0"/>
            </a:br>
            <a:r>
              <a:rPr lang="ru-RU" dirty="0" smtClean="0"/>
              <a:t>Ты - утренняя красота,</a:t>
            </a:r>
            <a:br>
              <a:rPr lang="ru-RU" dirty="0" smtClean="0"/>
            </a:br>
            <a:r>
              <a:rPr lang="ru-RU" dirty="0" smtClean="0"/>
              <a:t>Вы - горние края златые!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Вот там заискрились, восстав, -</a:t>
            </a:r>
            <a:br>
              <a:rPr lang="ru-RU" dirty="0" smtClean="0"/>
            </a:br>
            <a:r>
              <a:rPr lang="ru-RU" dirty="0" smtClean="0"/>
              <a:t>Там, над дубровою поющей -</a:t>
            </a:r>
            <a:br>
              <a:rPr lang="ru-RU" dirty="0" smtClean="0"/>
            </a:br>
            <a:r>
              <a:rPr lang="ru-RU" dirty="0" smtClean="0"/>
              <a:t>Алмазами летящих глав</a:t>
            </a:r>
            <a:br>
              <a:rPr lang="ru-RU" dirty="0" smtClean="0"/>
            </a:br>
            <a:r>
              <a:rPr lang="ru-RU" dirty="0" smtClean="0"/>
              <a:t>В твердь убегающие кущи.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Андрей Белый"/>
          <p:cNvPicPr>
            <a:picLocks noGrp="1"/>
          </p:cNvPicPr>
          <p:nvPr>
            <p:ph sz="half" idx="2"/>
          </p:nvPr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5220071" y="1772816"/>
            <a:ext cx="3096345" cy="4176464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  <a:headEnd/>
            <a:tailEnd/>
          </a:ln>
        </p:spPr>
      </p:pic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836712"/>
            <a:ext cx="7200800" cy="7200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hlinkClick r:id="rId2"/>
              </a:rPr>
              <a:t/>
            </a:r>
            <a:br>
              <a:rPr lang="ru-RU" dirty="0" smtClean="0">
                <a:hlinkClick r:id="rId2"/>
              </a:rPr>
            </a:br>
            <a:r>
              <a:rPr lang="ru-RU" dirty="0" smtClean="0">
                <a:hlinkClick r:id="rId2"/>
              </a:rPr>
              <a:t/>
            </a:r>
            <a:br>
              <a:rPr lang="ru-RU" dirty="0" smtClean="0">
                <a:hlinkClick r:id="rId2"/>
              </a:rPr>
            </a:br>
            <a:endParaRPr lang="ru-RU" dirty="0"/>
          </a:p>
        </p:txBody>
      </p:sp>
      <p:pic>
        <p:nvPicPr>
          <p:cNvPr id="5" name="Содержимое 4" descr="Александр Блок"/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5" y="1916832"/>
            <a:ext cx="2934630" cy="4104456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16832"/>
            <a:ext cx="3668216" cy="4104456"/>
          </a:xfrm>
          <a:ln>
            <a:solidFill>
              <a:schemeClr val="accent4"/>
            </a:solidFill>
          </a:ln>
        </p:spPr>
        <p:txBody>
          <a:bodyPr>
            <a:normAutofit fontScale="62500" lnSpcReduction="20000"/>
          </a:bodyPr>
          <a:lstStyle/>
          <a:p>
            <a:endParaRPr lang="ru-RU" dirty="0" smtClean="0"/>
          </a:p>
          <a:p>
            <a:r>
              <a:rPr lang="ru-RU" dirty="0" err="1" smtClean="0"/>
              <a:t>Гамаюн</a:t>
            </a:r>
            <a:r>
              <a:rPr lang="ru-RU" dirty="0" smtClean="0"/>
              <a:t>, птица вещая </a:t>
            </a:r>
            <a:endParaRPr lang="ru-RU" sz="2900" dirty="0" smtClean="0"/>
          </a:p>
          <a:p>
            <a:endParaRPr lang="ru-RU" dirty="0" smtClean="0"/>
          </a:p>
          <a:p>
            <a:r>
              <a:rPr lang="ru-RU" dirty="0" smtClean="0"/>
              <a:t>Глухая полночь медленный кладет покров </a:t>
            </a:r>
          </a:p>
          <a:p>
            <a:r>
              <a:rPr lang="ru-RU" dirty="0" smtClean="0"/>
              <a:t>Девушка пела в церковном хоре </a:t>
            </a:r>
          </a:p>
          <a:p>
            <a:r>
              <a:rPr lang="ru-RU" dirty="0" smtClean="0"/>
              <a:t>Коршун </a:t>
            </a:r>
          </a:p>
          <a:p>
            <a:r>
              <a:rPr lang="ru-RU" dirty="0" smtClean="0"/>
              <a:t>Мы встречались с тобой на закате </a:t>
            </a:r>
          </a:p>
          <a:p>
            <a:r>
              <a:rPr lang="ru-RU" dirty="0" smtClean="0"/>
              <a:t>Незнакомка </a:t>
            </a:r>
          </a:p>
          <a:p>
            <a:r>
              <a:rPr lang="ru-RU" dirty="0" smtClean="0"/>
              <a:t>Ночь, улица, фонарь, аптека </a:t>
            </a:r>
          </a:p>
          <a:p>
            <a:r>
              <a:rPr lang="ru-RU" dirty="0" smtClean="0"/>
              <a:t>Помнишь ли город тревожный </a:t>
            </a:r>
          </a:p>
          <a:p>
            <a:r>
              <a:rPr lang="ru-RU" dirty="0" smtClean="0"/>
              <a:t>Пусть светит месяц - ночь темна </a:t>
            </a:r>
          </a:p>
          <a:p>
            <a:r>
              <a:rPr lang="ru-RU" dirty="0" smtClean="0"/>
              <a:t>Ты горишь над высокой горою </a:t>
            </a:r>
          </a:p>
          <a:p>
            <a:r>
              <a:rPr lang="ru-RU" dirty="0" smtClean="0"/>
              <a:t>Фабрика 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836712"/>
            <a:ext cx="7488832" cy="1046440"/>
          </a:xfrm>
          <a:prstGeom prst="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r>
              <a:rPr lang="ru-RU" sz="4400" dirty="0" smtClean="0"/>
              <a:t>         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Блок Александр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461</TotalTime>
  <Words>604</Words>
  <Application>Microsoft Office PowerPoint</Application>
  <PresentationFormat>Экран (4:3)</PresentationFormat>
  <Paragraphs>188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Бумажная</vt:lpstr>
      <vt:lpstr>Слайд 1</vt:lpstr>
      <vt:lpstr>Серебряный век русской поэзии</vt:lpstr>
      <vt:lpstr>Цели и задачи</vt:lpstr>
      <vt:lpstr>    Актуализация знаний</vt:lpstr>
      <vt:lpstr>      </vt:lpstr>
      <vt:lpstr>       </vt:lpstr>
      <vt:lpstr>                 Бальмонт Константин</vt:lpstr>
      <vt:lpstr>                     Белый Андрей</vt:lpstr>
      <vt:lpstr>  </vt:lpstr>
      <vt:lpstr>      «Гамаюн, птица вещая»</vt:lpstr>
      <vt:lpstr>                     Брюсов Валерий  </vt:lpstr>
      <vt:lpstr>                       Бунин Иван</vt:lpstr>
      <vt:lpstr>      </vt:lpstr>
      <vt:lpstr> </vt:lpstr>
      <vt:lpstr>                 Гумилев Николай</vt:lpstr>
      <vt:lpstr>                   Сергей Есенин</vt:lpstr>
      <vt:lpstr>             Избранные стихи</vt:lpstr>
      <vt:lpstr>               Мандельштам Осип</vt:lpstr>
      <vt:lpstr>            Маяковский Владимир</vt:lpstr>
      <vt:lpstr>                        Парнок София</vt:lpstr>
      <vt:lpstr>                    Пастернак Борис</vt:lpstr>
      <vt:lpstr>                 Игорь Северянин</vt:lpstr>
      <vt:lpstr>                                                                         Избранные стихи</vt:lpstr>
      <vt:lpstr>                   Сологуб Федор</vt:lpstr>
      <vt:lpstr>             Хлебников Велимир</vt:lpstr>
      <vt:lpstr>                Цветаева Марина</vt:lpstr>
      <vt:lpstr>Закрепление знаний  </vt:lpstr>
      <vt:lpstr>Домашнее задание: выучить наизусть 2-3 стихотворения  поэтов серебряного века (на выбор) </vt:lpstr>
      <vt:lpstr>       Использованный материал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Асечка!</dc:creator>
  <cp:lastModifiedBy>Светлана</cp:lastModifiedBy>
  <cp:revision>111</cp:revision>
  <dcterms:created xsi:type="dcterms:W3CDTF">2013-02-05T18:57:20Z</dcterms:created>
  <dcterms:modified xsi:type="dcterms:W3CDTF">2026-01-11T11:01:36Z</dcterms:modified>
</cp:coreProperties>
</file>