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9" r:id="rId3"/>
    <p:sldId id="258" r:id="rId4"/>
    <p:sldId id="260" r:id="rId5"/>
    <p:sldId id="261" r:id="rId6"/>
    <p:sldId id="262" r:id="rId7"/>
    <p:sldId id="264" r:id="rId8"/>
    <p:sldId id="266" r:id="rId9"/>
    <p:sldId id="263" r:id="rId10"/>
    <p:sldId id="265" r:id="rId11"/>
    <p:sldId id="270" r:id="rId12"/>
    <p:sldId id="268" r:id="rId13"/>
    <p:sldId id="267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-55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90DE8-E11D-4820-BB32-584918C5004B}" type="datetimeFigureOut">
              <a:rPr lang="ru-RU" smtClean="0"/>
              <a:pPr/>
              <a:t>05.10.2025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C122D-6DDF-4205-94EE-6D5124DFF65D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04837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90DE8-E11D-4820-BB32-584918C5004B}" type="datetimeFigureOut">
              <a:rPr lang="ru-RU" smtClean="0"/>
              <a:pPr/>
              <a:t>05.10.2025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C122D-6DDF-4205-94EE-6D5124DFF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834827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90DE8-E11D-4820-BB32-584918C5004B}" type="datetimeFigureOut">
              <a:rPr lang="ru-RU" smtClean="0"/>
              <a:pPr/>
              <a:t>05.10.2025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C122D-6DDF-4205-94EE-6D5124DFF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44282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90DE8-E11D-4820-BB32-584918C5004B}" type="datetimeFigureOut">
              <a:rPr lang="ru-RU" smtClean="0"/>
              <a:pPr/>
              <a:t>05.10.2025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C122D-6DDF-4205-94EE-6D5124DFF6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9542417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90DE8-E11D-4820-BB32-584918C5004B}" type="datetimeFigureOut">
              <a:rPr lang="ru-RU" smtClean="0"/>
              <a:pPr/>
              <a:t>05.10.2025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C122D-6DDF-4205-94EE-6D5124DFF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518968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90DE8-E11D-4820-BB32-584918C5004B}" type="datetimeFigureOut">
              <a:rPr lang="ru-RU" smtClean="0"/>
              <a:pPr/>
              <a:t>05.10.2025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C122D-6DDF-4205-94EE-6D5124DFF65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8102949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90DE8-E11D-4820-BB32-584918C5004B}" type="datetimeFigureOut">
              <a:rPr lang="ru-RU" smtClean="0"/>
              <a:pPr/>
              <a:t>05.10.2025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C122D-6DDF-4205-94EE-6D5124DFF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571076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90DE8-E11D-4820-BB32-584918C5004B}" type="datetimeFigureOut">
              <a:rPr lang="ru-RU" smtClean="0"/>
              <a:pPr/>
              <a:t>05.10.2025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C122D-6DDF-4205-94EE-6D5124DFF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752850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90DE8-E11D-4820-BB32-584918C5004B}" type="datetimeFigureOut">
              <a:rPr lang="ru-RU" smtClean="0"/>
              <a:pPr/>
              <a:t>05.10.2025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C122D-6DDF-4205-94EE-6D5124DFF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456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90DE8-E11D-4820-BB32-584918C5004B}" type="datetimeFigureOut">
              <a:rPr lang="ru-RU" smtClean="0"/>
              <a:pPr/>
              <a:t>05.10.2025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C122D-6DDF-4205-94EE-6D5124DFF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38432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90DE8-E11D-4820-BB32-584918C5004B}" type="datetimeFigureOut">
              <a:rPr lang="ru-RU" smtClean="0"/>
              <a:pPr/>
              <a:t>05.10.2025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C122D-6DDF-4205-94EE-6D5124DFF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0784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90DE8-E11D-4820-BB32-584918C5004B}" type="datetimeFigureOut">
              <a:rPr lang="ru-RU" smtClean="0"/>
              <a:pPr/>
              <a:t>05.10.2025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C122D-6DDF-4205-94EE-6D5124DFF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3769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90DE8-E11D-4820-BB32-584918C5004B}" type="datetimeFigureOut">
              <a:rPr lang="ru-RU" smtClean="0"/>
              <a:pPr/>
              <a:t>05.10.2025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C122D-6DDF-4205-94EE-6D5124DFF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7851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90DE8-E11D-4820-BB32-584918C5004B}" type="datetimeFigureOut">
              <a:rPr lang="ru-RU" smtClean="0"/>
              <a:pPr/>
              <a:t>05.10.2025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C122D-6DDF-4205-94EE-6D5124DFF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04355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90DE8-E11D-4820-BB32-584918C5004B}" type="datetimeFigureOut">
              <a:rPr lang="ru-RU" smtClean="0"/>
              <a:pPr/>
              <a:t>05.10.2025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C122D-6DDF-4205-94EE-6D5124DFF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74780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90DE8-E11D-4820-BB32-584918C5004B}" type="datetimeFigureOut">
              <a:rPr lang="ru-RU" smtClean="0"/>
              <a:pPr/>
              <a:t>05.10.2025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C122D-6DDF-4205-94EE-6D5124DFF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212840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90DE8-E11D-4820-BB32-584918C5004B}" type="datetimeFigureOut">
              <a:rPr lang="ru-RU" smtClean="0"/>
              <a:pPr/>
              <a:t>05.10.2025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C122D-6DDF-4205-94EE-6D5124DFF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13169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AC90DE8-E11D-4820-BB32-584918C5004B}" type="datetimeFigureOut">
              <a:rPr lang="ru-RU" smtClean="0"/>
              <a:pPr/>
              <a:t>05.10.2025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355C122D-6DDF-4205-94EE-6D5124DFF6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57470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fishki.net/2387866-10-russkih-svjatyh-voinov.html?ysclid=lfgvk4pcgu625368427" TargetMode="External"/><Relationship Id="rId7" Type="http://schemas.openxmlformats.org/officeDocument/2006/relationships/hyperlink" Target="https://yacollectioner.ru/orden-admirala-ushakova" TargetMode="External"/><Relationship Id="rId2" Type="http://schemas.openxmlformats.org/officeDocument/2006/relationships/hyperlink" Target="https://www.pravmir.ru/tserkov-chtit-pamyat-prepodobnogo-ilii-muromtsa/?ysclid=lffnnemzjc779563690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fishki.net/2387866-10-russkih-svjatyh%20voinov.html?ysclid=lfgvk4pcgu625368427" TargetMode="External"/><Relationship Id="rId5" Type="http://schemas.openxmlformats.org/officeDocument/2006/relationships/hyperlink" Target="https://azbyka.ru/days/sv-dimitrij-donskoj" TargetMode="External"/><Relationship Id="rId4" Type="http://schemas.openxmlformats.org/officeDocument/2006/relationships/hyperlink" Target="https://www.pravmir.ru/svyatoj-dimitrij-donskoj-k-625-letiyu-kulikovskoj-bitvy/?ysclid=lffoh4iqyv19183064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28900" y="1283678"/>
            <a:ext cx="80391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</a:t>
            </a:r>
            <a:r>
              <a:rPr lang="ru-RU" sz="8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вятые воины земли </a:t>
            </a:r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Русской</a:t>
            </a:r>
            <a:endParaRPr lang="ru-RU" sz="8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41577" y="4994031"/>
            <a:ext cx="44049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Comic Sans MS" panose="030F0702030302020204" pitchFamily="66" charset="0"/>
              </a:rPr>
              <a:t>Выполнила: </a:t>
            </a:r>
            <a:endParaRPr lang="ru-RU" dirty="0" smtClean="0">
              <a:latin typeface="Comic Sans MS" panose="030F0702030302020204" pitchFamily="66" charset="0"/>
            </a:endParaRP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Каскеева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Татьяна Васильевна,</a:t>
            </a:r>
            <a:r>
              <a:rPr lang="ru-RU" dirty="0">
                <a:latin typeface="Comic Sans MS" panose="030F0702030302020204" pitchFamily="66" charset="0"/>
              </a:rPr>
              <a:t> </a:t>
            </a:r>
          </a:p>
          <a:p>
            <a:r>
              <a:rPr lang="ru-RU" dirty="0">
                <a:latin typeface="Comic Sans MS" panose="030F0702030302020204" pitchFamily="66" charset="0"/>
              </a:rPr>
              <a:t>учитель ОРКСЭ </a:t>
            </a:r>
          </a:p>
          <a:p>
            <a:r>
              <a:rPr lang="ru-RU" dirty="0">
                <a:latin typeface="Comic Sans MS" panose="030F0702030302020204" pitchFamily="66" charset="0"/>
              </a:rPr>
              <a:t>МБОУ «СОШ № 107 г. Челябинска»</a:t>
            </a:r>
          </a:p>
        </p:txBody>
      </p:sp>
    </p:spTree>
    <p:extLst>
      <p:ext uri="{BB962C8B-B14F-4D97-AF65-F5344CB8AC3E}">
        <p14:creationId xmlns:p14="http://schemas.microsoft.com/office/powerpoint/2010/main" xmlns="" val="1574247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44562" y="263770"/>
            <a:ext cx="6945923" cy="4097215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	</a:t>
            </a:r>
            <a:r>
              <a:rPr lang="ru-RU" sz="1600" dirty="0">
                <a:solidFill>
                  <a:schemeClr val="tx1"/>
                </a:solidFill>
                <a:latin typeface="Comic Sans MS" panose="030F0702030302020204" pitchFamily="66" charset="0"/>
              </a:rPr>
              <a:t>Адмирал Фёдор Фёдорович Ушаков участвовал в войнах России с Османской империей при Екатерине II Великой. Возглавляя Черноморский флот России, адмирал Ушаков несколько раз разгромил в сражениях флот турок и, наконец, полностью уничтожил его при Калиакрии. </a:t>
            </a:r>
            <a:endParaRPr lang="ru-RU" sz="1600" dirty="0" smtClean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	Прославление </a:t>
            </a:r>
            <a:r>
              <a:rPr lang="ru-RU" sz="1600" dirty="0">
                <a:solidFill>
                  <a:schemeClr val="tx1"/>
                </a:solidFill>
                <a:latin typeface="Comic Sans MS" panose="030F0702030302020204" pitchFamily="66" charset="0"/>
              </a:rPr>
              <a:t>и причисление к лику святых знаменитого флотоводца создало прецедент в Православной Церкви. Адмирал сделал неоценимый вклад в развитие своего отечества. Он был примером настоящего православного христианина, уповающего на Божье провидение.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	Канонизация </a:t>
            </a:r>
            <a:r>
              <a:rPr lang="ru-RU" sz="1600" dirty="0">
                <a:solidFill>
                  <a:schemeClr val="tx1"/>
                </a:solidFill>
                <a:latin typeface="Comic Sans MS" panose="030F0702030302020204" pitchFamily="66" charset="0"/>
              </a:rPr>
              <a:t>святого состоялось в 2001 году на местном уровне Саранской епархии. А в 2004 году было принято решение об общецерковном прославлении святого. Память праведника почитается 5 августа, 15 октября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	Главные </a:t>
            </a:r>
            <a:r>
              <a:rPr lang="ru-RU" sz="1600" dirty="0">
                <a:solidFill>
                  <a:schemeClr val="tx1"/>
                </a:solidFill>
                <a:latin typeface="Comic Sans MS" panose="030F0702030302020204" pitchFamily="66" charset="0"/>
              </a:rPr>
              <a:t>мощи Ушакова хранятся </a:t>
            </a:r>
            <a:r>
              <a:rPr lang="ru-RU" sz="1600" b="1" dirty="0">
                <a:solidFill>
                  <a:schemeClr val="tx1"/>
                </a:solidFill>
                <a:latin typeface="Comic Sans MS" panose="030F0702030302020204" pitchFamily="66" charset="0"/>
              </a:rPr>
              <a:t>в </a:t>
            </a:r>
            <a:r>
              <a:rPr lang="ru-RU" sz="1600" dirty="0">
                <a:solidFill>
                  <a:schemeClr val="tx1"/>
                </a:solidFill>
                <a:latin typeface="Comic Sans MS" panose="030F0702030302020204" pitchFamily="66" charset="0"/>
              </a:rPr>
              <a:t>Мордовии в Санаксарском монастыре. </a:t>
            </a:r>
            <a:r>
              <a:rPr lang="ru-RU" sz="16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	</a:t>
            </a:r>
            <a:endParaRPr lang="ru-RU" sz="1600" dirty="0">
              <a:solidFill>
                <a:schemeClr val="tx1"/>
              </a:solidFill>
              <a:latin typeface="Comic Sans MS" panose="030F0702030302020204" pitchFamily="66" charset="0"/>
            </a:endParaRPr>
          </a:p>
          <a:p>
            <a:pPr algn="just"/>
            <a:endParaRPr lang="ru-RU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5431" y="703002"/>
            <a:ext cx="4017064" cy="53025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06262" y="4129007"/>
            <a:ext cx="3669724" cy="206604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668715" y="6195056"/>
            <a:ext cx="7033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Comic Sans MS" panose="030F0702030302020204" pitchFamily="66" charset="0"/>
              </a:rPr>
              <a:t>Рождество-Богородичный Санаксарский мужской </a:t>
            </a:r>
            <a:r>
              <a:rPr lang="ru-RU" sz="1400" dirty="0" smtClean="0">
                <a:latin typeface="Comic Sans MS" panose="030F0702030302020204" pitchFamily="66" charset="0"/>
              </a:rPr>
              <a:t>монастырь</a:t>
            </a:r>
            <a:r>
              <a:rPr lang="ru-RU" dirty="0">
                <a:latin typeface="Comic Sans MS" panose="030F0702030302020204" pitchFamily="66" charset="0"/>
              </a:rPr>
              <a:t>	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4222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65231" y="835270"/>
            <a:ext cx="831752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	</a:t>
            </a:r>
            <a:r>
              <a:rPr lang="ru-RU" sz="3200" dirty="0">
                <a:latin typeface="Comic Sans MS" panose="030F0702030302020204" pitchFamily="66" charset="0"/>
              </a:rPr>
              <a:t>Эти воины – лишь малая часть тех героев, которые своей воинской доблестью и святостью земной жизни доказали преданность земле русской, а в наших сердцах оставили память потомкам и огромную благодарность</a:t>
            </a:r>
            <a:r>
              <a:rPr lang="ru-RU" sz="3200" dirty="0" smtClean="0">
                <a:latin typeface="Comic Sans MS" panose="030F0702030302020204" pitchFamily="66" charset="0"/>
              </a:rPr>
              <a:t>.</a:t>
            </a:r>
          </a:p>
          <a:p>
            <a:pPr algn="just"/>
            <a:endParaRPr lang="ru-RU" sz="3200" dirty="0">
              <a:latin typeface="Comic Sans MS" panose="030F0702030302020204" pitchFamily="66" charset="0"/>
            </a:endParaRPr>
          </a:p>
          <a:p>
            <a:pPr algn="just"/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	Нам 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в наследство досталась великая Держава и мы обязаны защищать её от врагов.</a:t>
            </a:r>
          </a:p>
        </p:txBody>
      </p:sp>
    </p:spTree>
    <p:extLst>
      <p:ext uri="{BB962C8B-B14F-4D97-AF65-F5344CB8AC3E}">
        <p14:creationId xmlns:p14="http://schemas.microsoft.com/office/powerpoint/2010/main" xmlns="" val="525936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49669" y="975945"/>
            <a:ext cx="905607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СПАСИБО </a:t>
            </a:r>
          </a:p>
          <a:p>
            <a:pPr algn="ctr"/>
            <a:r>
              <a:rPr lang="ru-RU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ЗА </a:t>
            </a:r>
          </a:p>
          <a:p>
            <a:pPr algn="ctr"/>
            <a:r>
              <a:rPr lang="ru-RU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ВНИМАНИЕ!</a:t>
            </a:r>
            <a:endParaRPr lang="ru-RU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817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1" y="685800"/>
            <a:ext cx="10948011" cy="46599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dirty="0" smtClean="0">
                <a:latin typeface="Comic Sans MS" panose="030F0702030302020204" pitchFamily="66" charset="0"/>
              </a:rPr>
              <a:t/>
            </a:r>
            <a:br>
              <a:rPr lang="ru-RU" sz="2200" dirty="0" smtClean="0">
                <a:latin typeface="Comic Sans MS" panose="030F0702030302020204" pitchFamily="66" charset="0"/>
              </a:rPr>
            </a:b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Используемые интернет-ресурсы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0292" y="1248509"/>
            <a:ext cx="11051930" cy="4542692"/>
          </a:xfrm>
        </p:spPr>
        <p:txBody>
          <a:bodyPr>
            <a:norm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u="sng" dirty="0" smtClean="0">
                <a:solidFill>
                  <a:schemeClr val="tx1"/>
                </a:solidFill>
                <a:hlinkClick r:id="rId2"/>
              </a:rPr>
              <a:t>https</a:t>
            </a:r>
            <a:r>
              <a:rPr lang="ru-RU" u="sng" dirty="0">
                <a:solidFill>
                  <a:schemeClr val="tx1"/>
                </a:solidFill>
                <a:hlinkClick r:id="rId2"/>
              </a:rPr>
              <a:t>://www.pravmir.ru/tserkov-chtit-pamyat-prepodobnogo-ilii-muromtsa/?ysclid=lffnnemzjc779563690</a:t>
            </a:r>
            <a:r>
              <a:rPr lang="ru-RU" u="sng" dirty="0">
                <a:solidFill>
                  <a:schemeClr val="tx1"/>
                </a:solidFill>
              </a:rPr>
              <a:t> </a:t>
            </a:r>
            <a:r>
              <a:rPr lang="ru-RU" u="sng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u="sng" dirty="0">
                <a:solidFill>
                  <a:schemeClr val="tx1"/>
                </a:solidFill>
                <a:hlinkClick r:id="rId3"/>
              </a:rPr>
              <a:t>https://fishki.net/2387866-10-russkih-svjatyh-voinov.html?ysclid=lfgvk4pcgu625368427</a:t>
            </a:r>
            <a:endParaRPr lang="ru-RU" dirty="0">
              <a:solidFill>
                <a:schemeClr val="tx1"/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u="sng" dirty="0">
                <a:solidFill>
                  <a:schemeClr val="tx1"/>
                </a:solidFill>
                <a:hlinkClick r:id="rId4"/>
              </a:rPr>
              <a:t>https://www.pravmir.ru/svyatoj-dimitrij-donskoj-k-625-letiyu-kulikovskoj-bitvy/?ysclid=lffoh4iqyv19183064</a:t>
            </a:r>
            <a:r>
              <a:rPr lang="ru-RU" dirty="0">
                <a:solidFill>
                  <a:schemeClr val="tx1"/>
                </a:solidFill>
              </a:rPr>
              <a:t>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ru-RU" u="sng" dirty="0">
                <a:solidFill>
                  <a:schemeClr val="tx1"/>
                </a:solidFill>
                <a:hlinkClick r:id="rId5"/>
              </a:rPr>
              <a:t>https://azbyka.ru/days/sv-dimitrij-donskoj</a:t>
            </a:r>
            <a:r>
              <a:rPr lang="ru-RU" dirty="0">
                <a:solidFill>
                  <a:schemeClr val="tx1"/>
                </a:solidFill>
              </a:rPr>
              <a:t>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u="sng" dirty="0">
                <a:solidFill>
                  <a:schemeClr val="tx1"/>
                </a:solidFill>
                <a:hlinkClick r:id="rId6"/>
              </a:rPr>
              <a:t>https://fishki.net/2387866-10-russkih-svjatyh </a:t>
            </a:r>
            <a:r>
              <a:rPr lang="en-US" u="sng" dirty="0" err="1">
                <a:solidFill>
                  <a:schemeClr val="tx1"/>
                </a:solidFill>
                <a:hlinkClick r:id="rId6"/>
              </a:rPr>
              <a:t>voinov.html?ysclid</a:t>
            </a:r>
            <a:r>
              <a:rPr lang="en-US" u="sng" dirty="0">
                <a:solidFill>
                  <a:schemeClr val="tx1"/>
                </a:solidFill>
                <a:hlinkClick r:id="rId6"/>
              </a:rPr>
              <a:t>=lfgvk4pcgu625368427</a:t>
            </a:r>
            <a:endParaRPr lang="ru-RU" dirty="0">
              <a:solidFill>
                <a:schemeClr val="tx1"/>
              </a:solidFill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US" u="sng" dirty="0">
                <a:solidFill>
                  <a:schemeClr val="tx1"/>
                </a:solidFill>
                <a:hlinkClick r:id="rId7"/>
              </a:rPr>
              <a:t>https://yacollectioner.ru/orden-admirala-ushakova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64146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68515" y="835270"/>
            <a:ext cx="841424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	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Честь</a:t>
            </a: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. Слава. Подвиг. Герой. </a:t>
            </a:r>
            <a:r>
              <a:rPr lang="ru-RU" sz="2400" dirty="0" smtClean="0">
                <a:latin typeface="Comic Sans MS" panose="030F0702030302020204" pitchFamily="66" charset="0"/>
              </a:rPr>
              <a:t>Эти </a:t>
            </a:r>
            <a:r>
              <a:rPr lang="ru-RU" sz="2400" dirty="0">
                <a:latin typeface="Comic Sans MS" panose="030F0702030302020204" pitchFamily="66" charset="0"/>
              </a:rPr>
              <a:t>слова так нам знакомы. И это не просто слова. Мы их упоминаем, когда говорим о солдатах, вставших на защиту своего Отечества. Издавна на Руси были люди смелые, сильные духом и готовые отдать жизнь свою за Родину и во славу Божию. Они были героями на поле брани и благочестивыми людьми в миру, совершали подвиги и молились Богу, стояли на защите границы и строили православные храмы. Такие разные человеческие качества... Но были люди, в которых эти качества тесно переплетались. Их считают святыми и святость этих воинов заключена не только в ратных подвигах, но и в смиренном служении Всевышнему.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3857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8038" y="237392"/>
            <a:ext cx="7121770" cy="1573823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ПРЕПОДОБНЫЙ ИЛИЯ МУРОМЕЦ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ru-RU" b="1" dirty="0" smtClean="0">
                <a:latin typeface="Comic Sans MS" panose="030F0702030302020204" pitchFamily="66" charset="0"/>
              </a:rPr>
              <a:t>(</a:t>
            </a:r>
            <a:r>
              <a:rPr lang="ru-RU" b="1" dirty="0">
                <a:latin typeface="Comic Sans MS" panose="030F0702030302020204" pitchFamily="66" charset="0"/>
              </a:rPr>
              <a:t>1143-1188</a:t>
            </a:r>
            <a:r>
              <a:rPr lang="ru-RU" b="1" dirty="0" smtClean="0">
                <a:latin typeface="Comic Sans MS" panose="030F0702030302020204" pitchFamily="66" charset="0"/>
              </a:rPr>
              <a:t>)</a:t>
            </a:r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28038" y="2400300"/>
            <a:ext cx="7262447" cy="4044462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	Преподобный </a:t>
            </a:r>
            <a:r>
              <a:rPr lang="ru-RU" dirty="0">
                <a:solidFill>
                  <a:schemeClr val="tx1"/>
                </a:solidFill>
                <a:latin typeface="Comic Sans MS" panose="030F0702030302020204" pitchFamily="66" charset="0"/>
              </a:rPr>
              <a:t>Илия Муромец, Печерский, по прозвищу Чоботок родился, предположительно, около 1143 года в селе Карачарово под Муромом во Владимирской области в семье крестьянина Ивана, Тимофеева сына и его жены Евфросиньи. Народное предание отождествило его со знаменитым богатырем Ильей Муромцем, о котором складывались многочисленные былины.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2703" y="914399"/>
            <a:ext cx="3966309" cy="457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56449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407" b="407"/>
          <a:stretch>
            <a:fillRect/>
          </a:stretch>
        </p:blipFill>
        <p:spPr>
          <a:xfrm>
            <a:off x="496644" y="606673"/>
            <a:ext cx="3943472" cy="5495184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44562" y="263769"/>
            <a:ext cx="6945923" cy="6180993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	</a:t>
            </a:r>
            <a:r>
              <a:rPr lang="ru-RU" sz="1600" dirty="0">
                <a:solidFill>
                  <a:schemeClr val="tx1"/>
                </a:solidFill>
                <a:latin typeface="Comic Sans MS" panose="030F0702030302020204" pitchFamily="66" charset="0"/>
              </a:rPr>
              <a:t>Получив в одном из боев с половцами неизлечимую рану в грудь и повинуясь зову сердца, Илья принял монашеский постриг в Киево-Печерском Успенском монастыре. В то время так поступали многие воины, заменяя меч железный мечом духовным и проводя свои последние дни в сражении не за земные ценности, а за небесные.</a:t>
            </a:r>
          </a:p>
          <a:p>
            <a:pPr algn="just"/>
            <a:r>
              <a:rPr lang="ru-RU" sz="1600" dirty="0">
                <a:solidFill>
                  <a:schemeClr val="tx1"/>
                </a:solidFill>
                <a:latin typeface="Comic Sans MS" panose="030F0702030302020204" pitchFamily="66" charset="0"/>
              </a:rPr>
              <a:t>          Скончался Илия Муромец около 1188 года, примерно на 45-м году жизни. Его мощи покоятся до сего времени в Антониевых пещерах Киево-Печерской лавры.</a:t>
            </a:r>
          </a:p>
          <a:p>
            <a:pPr algn="just"/>
            <a:r>
              <a:rPr lang="ru-RU" sz="1600" dirty="0">
                <a:solidFill>
                  <a:schemeClr val="tx1"/>
                </a:solidFill>
                <a:latin typeface="Comic Sans MS" panose="030F0702030302020204" pitchFamily="66" charset="0"/>
              </a:rPr>
              <a:t>          К лику святых Илия Муромец был причислен в 1643 году в числе 69 подвижников Киево-Печерской лавры. 1 января День памяти преподобного Ильи Муромца.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/>
          <a:srcRect l="4824" r="4552" b="18159"/>
          <a:stretch/>
        </p:blipFill>
        <p:spPr>
          <a:xfrm>
            <a:off x="6502400" y="3700470"/>
            <a:ext cx="3476655" cy="235273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007429" y="6212113"/>
            <a:ext cx="64914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Comic Sans MS" panose="030F0702030302020204" pitchFamily="66" charset="0"/>
              </a:rPr>
              <a:t>Успенский собор Киево-Печерской лавры, г. Киев</a:t>
            </a:r>
            <a:endParaRPr lang="ru-RU" sz="16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582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8038" y="650630"/>
            <a:ext cx="7420708" cy="17496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СВЯТОЙ БЛАГОВЕРНЫЙ КНЯЗЬ АЛЕКСАНДР НЕВСКИЙ </a:t>
            </a:r>
            <a:r>
              <a:rPr lang="ru-RU" sz="3100" b="1" dirty="0" smtClean="0">
                <a:latin typeface="Comic Sans MS" panose="030F0702030302020204" pitchFamily="66" charset="0"/>
              </a:rPr>
              <a:t/>
            </a:r>
            <a:br>
              <a:rPr lang="ru-RU" sz="3100" b="1" dirty="0" smtClean="0">
                <a:latin typeface="Comic Sans MS" panose="030F0702030302020204" pitchFamily="66" charset="0"/>
              </a:rPr>
            </a:br>
            <a:r>
              <a:rPr lang="ru-RU" dirty="0" smtClean="0">
                <a:latin typeface="Comic Sans MS" panose="030F0702030302020204" pitchFamily="66" charset="0"/>
              </a:rPr>
              <a:t>(</a:t>
            </a:r>
            <a:r>
              <a:rPr lang="ru-RU" dirty="0">
                <a:latin typeface="Comic Sans MS" panose="030F0702030302020204" pitchFamily="66" charset="0"/>
              </a:rPr>
              <a:t>1220-1263</a:t>
            </a:r>
            <a:r>
              <a:rPr lang="ru-RU" dirty="0" smtClean="0">
                <a:latin typeface="Comic Sans MS" panose="030F0702030302020204" pitchFamily="66" charset="0"/>
              </a:rPr>
              <a:t>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8" name="Picture Placeholder 7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7142" r="7142"/>
          <a:stretch>
            <a:fillRect/>
          </a:stretch>
        </p:blipFill>
        <p:spPr>
          <a:xfrm>
            <a:off x="479058" y="808892"/>
            <a:ext cx="3679704" cy="4853354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28038" y="2057400"/>
            <a:ext cx="7262447" cy="4387362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	</a:t>
            </a:r>
            <a:r>
              <a:rPr lang="ru-RU" dirty="0">
                <a:solidFill>
                  <a:schemeClr val="tx1"/>
                </a:solidFill>
                <a:latin typeface="Comic Sans MS" panose="030F0702030302020204" pitchFamily="66" charset="0"/>
              </a:rPr>
              <a:t>Истинный христианин, святой Александр был храбрым воином, талантливым полководцем, крепким защитником Родины, «печальником»-молитвенником за родной народ, «солнцем земли Русской». Родился он 30 мая 1220 года в г. Переславле-Залесском. Отец его, Ярослав, в Крещении Феодор , был «князь кроткий, милостивый и человеколюбивый». Мать святого Александра, Феодосия Игоревна, рязанская княжна, была третьей супругой Ярослава. Святой Александр был их вторым сыном.</a:t>
            </a:r>
          </a:p>
        </p:txBody>
      </p:sp>
    </p:spTree>
    <p:extLst>
      <p:ext uri="{BB962C8B-B14F-4D97-AF65-F5344CB8AC3E}">
        <p14:creationId xmlns:p14="http://schemas.microsoft.com/office/powerpoint/2010/main" xmlns="" val="3983609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44562" y="263769"/>
            <a:ext cx="6945923" cy="3150515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	</a:t>
            </a:r>
            <a:r>
              <a:rPr lang="ru-RU" sz="1600" dirty="0">
                <a:solidFill>
                  <a:schemeClr val="tx1"/>
                </a:solidFill>
                <a:latin typeface="Comic Sans MS" panose="030F0702030302020204" pitchFamily="66" charset="0"/>
              </a:rPr>
              <a:t>В 1240 году князь одержал победу над шведами на Неве, за что и получил своё летописное прозвище, а в 1242 году на льду Чудского озера разбил армию немецких рыцарей</a:t>
            </a:r>
            <a:r>
              <a:rPr lang="ru-RU" sz="16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.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	</a:t>
            </a:r>
            <a:r>
              <a:rPr lang="ru-RU" sz="1600" dirty="0">
                <a:solidFill>
                  <a:schemeClr val="tx1"/>
                </a:solidFill>
                <a:latin typeface="Comic Sans MS" panose="030F0702030302020204" pitchFamily="66" charset="0"/>
              </a:rPr>
              <a:t>	</a:t>
            </a:r>
            <a:r>
              <a:rPr lang="ru-RU" sz="16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Князь </a:t>
            </a:r>
            <a:r>
              <a:rPr lang="ru-RU" sz="1600" dirty="0">
                <a:solidFill>
                  <a:schemeClr val="tx1"/>
                </a:solidFill>
                <a:latin typeface="Comic Sans MS" panose="030F0702030302020204" pitchFamily="66" charset="0"/>
              </a:rPr>
              <a:t>Александр Невский был канонизирован Русской православной церковью в лике благоверных при митрополите Макарии на Московском Соборе 1547 года.</a:t>
            </a:r>
          </a:p>
          <a:p>
            <a:pPr algn="just"/>
            <a:r>
              <a:rPr lang="ru-RU" sz="1600" dirty="0">
                <a:solidFill>
                  <a:schemeClr val="tx1"/>
                </a:solidFill>
                <a:latin typeface="Comic Sans MS" panose="030F0702030302020204" pitchFamily="66" charset="0"/>
              </a:rPr>
              <a:t>12 сентября 1724 года мощи святого благоверного великого князя Александра Невского по повелению Петра Великого были перенесены в Санкт-Петербург в Александро-Невскую лавру, где почивают и ныне в Лавровском соборе в серебряной раке, пожертвованной императрицей Елизаветой Петровной</a:t>
            </a:r>
            <a:r>
              <a:rPr lang="ru-RU" sz="16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.</a:t>
            </a:r>
            <a:endParaRPr lang="ru-RU" sz="16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7517" y="719457"/>
            <a:ext cx="3824235" cy="526961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09868" y="3497944"/>
            <a:ext cx="3860642" cy="25178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123543" y="6183085"/>
            <a:ext cx="66608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Comic Sans MS" panose="030F0702030302020204" pitchFamily="66" charset="0"/>
              </a:rPr>
              <a:t>Александро-Невская лавра, г. Санкт-Петербург</a:t>
            </a:r>
            <a:endParaRPr lang="ru-RU" sz="16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8119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8038" y="650630"/>
            <a:ext cx="7420708" cy="17496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СВЯТОЙ БЛАГОВЕРНЫЙ </a:t>
            </a:r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ВЕЛИКИЙ КНЯЗЬ ДМИТРИЙ ДОНСКОЙ</a:t>
            </a:r>
            <a:r>
              <a:rPr lang="ru-RU" sz="3100" b="1" dirty="0" smtClean="0">
                <a:latin typeface="Comic Sans MS" panose="030F0702030302020204" pitchFamily="66" charset="0"/>
              </a:rPr>
              <a:t/>
            </a:r>
            <a:br>
              <a:rPr lang="ru-RU" sz="3100" b="1" dirty="0" smtClean="0">
                <a:latin typeface="Comic Sans MS" panose="030F0702030302020204" pitchFamily="66" charset="0"/>
              </a:rPr>
            </a:br>
            <a:r>
              <a:rPr lang="ru-RU" dirty="0" smtClean="0">
                <a:latin typeface="Comic Sans MS" panose="030F0702030302020204" pitchFamily="66" charset="0"/>
              </a:rPr>
              <a:t>(1350-1389)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4544" y="2022231"/>
            <a:ext cx="7065941" cy="4422531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	Благоверный великий </a:t>
            </a:r>
            <a:r>
              <a:rPr lang="ru-RU" dirty="0">
                <a:solidFill>
                  <a:schemeClr val="tx1"/>
                </a:solidFill>
                <a:latin typeface="Comic Sans MS" panose="030F0702030302020204" pitchFamily="66" charset="0"/>
              </a:rPr>
              <a:t>князь </a:t>
            </a:r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Дмитрий</a:t>
            </a:r>
            <a:r>
              <a:rPr lang="ru-RU" dirty="0">
                <a:solidFill>
                  <a:schemeClr val="tx1"/>
                </a:solidFill>
                <a:latin typeface="Comic Sans MS" panose="030F0702030302020204" pitchFamily="66" charset="0"/>
              </a:rPr>
              <a:t> </a:t>
            </a:r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Донской </a:t>
            </a:r>
            <a:r>
              <a:rPr lang="ru-RU" dirty="0">
                <a:solidFill>
                  <a:schemeClr val="tx1"/>
                </a:solidFill>
                <a:latin typeface="Comic Sans MS" panose="030F0702030302020204" pitchFamily="66" charset="0"/>
              </a:rPr>
              <a:t> </a:t>
            </a:r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родился </a:t>
            </a:r>
            <a:r>
              <a:rPr lang="ru-RU" dirty="0">
                <a:solidFill>
                  <a:schemeClr val="tx1"/>
                </a:solidFill>
                <a:latin typeface="Comic Sans MS" panose="030F0702030302020204" pitchFamily="66" charset="0"/>
              </a:rPr>
              <a:t>в 1350 </a:t>
            </a:r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году</a:t>
            </a:r>
            <a:r>
              <a:rPr lang="ru-RU" dirty="0">
                <a:solidFill>
                  <a:schemeClr val="tx1"/>
                </a:solidFill>
                <a:latin typeface="Comic Sans MS" panose="030F0702030302020204" pitchFamily="66" charset="0"/>
              </a:rPr>
              <a:t>, </a:t>
            </a:r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воспитывался </a:t>
            </a:r>
            <a:r>
              <a:rPr lang="ru-RU" dirty="0">
                <a:solidFill>
                  <a:schemeClr val="tx1"/>
                </a:solidFill>
                <a:latin typeface="Comic Sans MS" panose="030F0702030302020204" pitchFamily="66" charset="0"/>
              </a:rPr>
              <a:t>под </a:t>
            </a:r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руководством святителя Алексия Московского. Христианское благочестие святого князя </a:t>
            </a:r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Дмитрия </a:t>
            </a:r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сочеталось </a:t>
            </a:r>
            <a:r>
              <a:rPr lang="ru-RU" dirty="0">
                <a:solidFill>
                  <a:schemeClr val="tx1"/>
                </a:solidFill>
                <a:latin typeface="Comic Sans MS" panose="030F0702030302020204" pitchFamily="66" charset="0"/>
              </a:rPr>
              <a:t>с его </a:t>
            </a:r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талантом выдающегося государственного деятеля</a:t>
            </a:r>
            <a:r>
              <a:rPr lang="ru-RU" dirty="0">
                <a:solidFill>
                  <a:schemeClr val="tx1"/>
                </a:solidFill>
                <a:latin typeface="Comic Sans MS" panose="030F0702030302020204" pitchFamily="66" charset="0"/>
              </a:rPr>
              <a:t>. Он </a:t>
            </a:r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посвятил себя делу объединения русских земель </a:t>
            </a:r>
            <a:r>
              <a:rPr lang="ru-RU" dirty="0">
                <a:solidFill>
                  <a:schemeClr val="tx1"/>
                </a:solidFill>
                <a:latin typeface="Comic Sans MS" panose="030F0702030302020204" pitchFamily="66" charset="0"/>
              </a:rPr>
              <a:t>и </a:t>
            </a:r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освобождению Руси </a:t>
            </a:r>
            <a:r>
              <a:rPr lang="ru-RU" dirty="0">
                <a:solidFill>
                  <a:schemeClr val="tx1"/>
                </a:solidFill>
                <a:latin typeface="Comic Sans MS" panose="030F0702030302020204" pitchFamily="66" charset="0"/>
              </a:rPr>
              <a:t>от </a:t>
            </a:r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татаро-монгольского </a:t>
            </a:r>
            <a:r>
              <a:rPr lang="ru-RU" dirty="0">
                <a:solidFill>
                  <a:schemeClr val="tx1"/>
                </a:solidFill>
                <a:latin typeface="Comic Sans MS" panose="030F0702030302020204" pitchFamily="66" charset="0"/>
              </a:rPr>
              <a:t>ига</a:t>
            </a:r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.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	Собирая силы </a:t>
            </a:r>
            <a:r>
              <a:rPr lang="ru-RU" dirty="0">
                <a:solidFill>
                  <a:schemeClr val="tx1"/>
                </a:solidFill>
                <a:latin typeface="Comic Sans MS" panose="030F0702030302020204" pitchFamily="66" charset="0"/>
              </a:rPr>
              <a:t>для </a:t>
            </a:r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решающего сражения </a:t>
            </a:r>
            <a:r>
              <a:rPr lang="ru-RU" dirty="0">
                <a:solidFill>
                  <a:schemeClr val="tx1"/>
                </a:solidFill>
                <a:latin typeface="Comic Sans MS" panose="030F0702030302020204" pitchFamily="66" charset="0"/>
              </a:rPr>
              <a:t>с </a:t>
            </a:r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полчищами Мамая</a:t>
            </a:r>
            <a:r>
              <a:rPr lang="ru-RU" dirty="0">
                <a:solidFill>
                  <a:schemeClr val="tx1"/>
                </a:solidFill>
                <a:latin typeface="Comic Sans MS" panose="030F0702030302020204" pitchFamily="66" charset="0"/>
              </a:rPr>
              <a:t>, св. </a:t>
            </a:r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Дмитрий </a:t>
            </a:r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просил благослове­ния </a:t>
            </a:r>
            <a:r>
              <a:rPr lang="ru-RU" dirty="0">
                <a:solidFill>
                  <a:schemeClr val="tx1"/>
                </a:solidFill>
                <a:latin typeface="Comic Sans MS" panose="030F0702030302020204" pitchFamily="66" charset="0"/>
              </a:rPr>
              <a:t>у </a:t>
            </a:r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преподобного Сергия Радонежского</a:t>
            </a:r>
            <a:r>
              <a:rPr lang="ru-RU" dirty="0">
                <a:solidFill>
                  <a:schemeClr val="tx1"/>
                </a:solidFill>
                <a:latin typeface="Comic Sans MS" panose="030F0702030302020204" pitchFamily="66" charset="0"/>
              </a:rPr>
              <a:t>. </a:t>
            </a:r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Старец воодушевил князя, направил </a:t>
            </a:r>
            <a:r>
              <a:rPr lang="ru-RU" dirty="0">
                <a:solidFill>
                  <a:schemeClr val="tx1"/>
                </a:solidFill>
                <a:latin typeface="Comic Sans MS" panose="030F0702030302020204" pitchFamily="66" charset="0"/>
              </a:rPr>
              <a:t>ему в </a:t>
            </a:r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помощь монахов-схимников Александра </a:t>
            </a:r>
            <a:r>
              <a:rPr lang="ru-RU" dirty="0">
                <a:solidFill>
                  <a:schemeClr val="tx1"/>
                </a:solidFill>
                <a:latin typeface="Comic Sans MS" panose="030F0702030302020204" pitchFamily="66" charset="0"/>
              </a:rPr>
              <a:t>(</a:t>
            </a:r>
            <a:r>
              <a:rPr lang="ru-RU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Пересвета</a:t>
            </a:r>
            <a:r>
              <a:rPr lang="ru-RU" dirty="0">
                <a:solidFill>
                  <a:schemeClr val="tx1"/>
                </a:solidFill>
                <a:latin typeface="Comic Sans MS" panose="030F0702030302020204" pitchFamily="66" charset="0"/>
              </a:rPr>
              <a:t>) и </a:t>
            </a:r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Андрея </a:t>
            </a:r>
            <a:r>
              <a:rPr lang="ru-RU" dirty="0">
                <a:solidFill>
                  <a:schemeClr val="tx1"/>
                </a:solidFill>
                <a:latin typeface="Comic Sans MS" panose="030F0702030302020204" pitchFamily="66" charset="0"/>
              </a:rPr>
              <a:t>(</a:t>
            </a:r>
            <a:r>
              <a:rPr lang="ru-RU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Ослябю</a:t>
            </a:r>
            <a:r>
              <a:rPr lang="ru-RU" dirty="0">
                <a:solidFill>
                  <a:schemeClr val="tx1"/>
                </a:solidFill>
                <a:latin typeface="Comic Sans MS" panose="030F0702030302020204" pitchFamily="66" charset="0"/>
              </a:rPr>
              <a:t>). За </a:t>
            </a:r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победу </a:t>
            </a:r>
            <a:r>
              <a:rPr lang="ru-RU" dirty="0">
                <a:solidFill>
                  <a:schemeClr val="tx1"/>
                </a:solidFill>
                <a:latin typeface="Comic Sans MS" panose="030F0702030302020204" pitchFamily="66" charset="0"/>
              </a:rPr>
              <a:t>на </a:t>
            </a:r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Куликовом поле </a:t>
            </a:r>
            <a:r>
              <a:rPr lang="ru-RU" dirty="0">
                <a:solidFill>
                  <a:schemeClr val="tx1"/>
                </a:solidFill>
                <a:latin typeface="Comic Sans MS" panose="030F0702030302020204" pitchFamily="66" charset="0"/>
              </a:rPr>
              <a:t>(</a:t>
            </a:r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между реками Доном </a:t>
            </a:r>
            <a:r>
              <a:rPr lang="ru-RU" dirty="0">
                <a:solidFill>
                  <a:schemeClr val="tx1"/>
                </a:solidFill>
                <a:latin typeface="Comic Sans MS" panose="030F0702030302020204" pitchFamily="66" charset="0"/>
              </a:rPr>
              <a:t>и </a:t>
            </a:r>
            <a:r>
              <a:rPr lang="ru-RU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Непрядвой</a:t>
            </a:r>
            <a:r>
              <a:rPr lang="ru-RU" dirty="0">
                <a:solidFill>
                  <a:schemeClr val="tx1"/>
                </a:solidFill>
                <a:latin typeface="Comic Sans MS" panose="030F0702030302020204" pitchFamily="66" charset="0"/>
              </a:rPr>
              <a:t>) в день </a:t>
            </a:r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праздника Рождества Пресвятой Богородицы </a:t>
            </a:r>
            <a:r>
              <a:rPr lang="ru-RU" dirty="0">
                <a:solidFill>
                  <a:schemeClr val="tx1"/>
                </a:solidFill>
                <a:latin typeface="Comic Sans MS" panose="030F0702030302020204" pitchFamily="66" charset="0"/>
              </a:rPr>
              <a:t>князь </a:t>
            </a:r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Дмитрий </a:t>
            </a:r>
            <a:r>
              <a:rPr lang="ru-RU" dirty="0">
                <a:solidFill>
                  <a:schemeClr val="tx1"/>
                </a:solidFill>
                <a:latin typeface="Comic Sans MS" panose="030F0702030302020204" pitchFamily="66" charset="0"/>
              </a:rPr>
              <a:t>стал </a:t>
            </a:r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именоваться Донским</a:t>
            </a:r>
            <a:r>
              <a:rPr lang="ru-RU" dirty="0">
                <a:solidFill>
                  <a:schemeClr val="tx1"/>
                </a:solidFill>
                <a:latin typeface="Comic Sans MS" panose="030F0702030302020204" pitchFamily="66" charset="0"/>
              </a:rPr>
              <a:t>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/>
          <a:srcRect l="8845" r="6432"/>
          <a:stretch/>
        </p:blipFill>
        <p:spPr>
          <a:xfrm>
            <a:off x="589084" y="914400"/>
            <a:ext cx="3877408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96025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6032" r="6032"/>
          <a:stretch>
            <a:fillRect/>
          </a:stretch>
        </p:blipFill>
        <p:spPr>
          <a:xfrm>
            <a:off x="602152" y="655681"/>
            <a:ext cx="3873134" cy="5397168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44562" y="263769"/>
            <a:ext cx="6945923" cy="6180993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		</a:t>
            </a:r>
            <a:r>
              <a:rPr lang="ru-RU" sz="16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В </a:t>
            </a:r>
            <a:r>
              <a:rPr lang="ru-RU" sz="1600" dirty="0">
                <a:solidFill>
                  <a:schemeClr val="tx1"/>
                </a:solidFill>
                <a:latin typeface="Comic Sans MS" panose="030F0702030302020204" pitchFamily="66" charset="0"/>
              </a:rPr>
              <a:t>русскую историю великий князь вошел и как активный храмоздатель. Многие соборы и монастыри, основанные им, – памятники боевых подвигов нашего народа и высоты его духа.  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	Дмитрий </a:t>
            </a:r>
            <a:r>
              <a:rPr lang="ru-RU" sz="1600" dirty="0">
                <a:solidFill>
                  <a:schemeClr val="tx1"/>
                </a:solidFill>
                <a:latin typeface="Comic Sans MS" panose="030F0702030302020204" pitchFamily="66" charset="0"/>
              </a:rPr>
              <a:t>Донской был канонизован Русской православной церковью на Поместном соборе в год тысячелетия крещения Руси в лике святых относительно недавно, только в 1988-м году. 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	День </a:t>
            </a:r>
            <a:r>
              <a:rPr lang="ru-RU" sz="1600" dirty="0">
                <a:solidFill>
                  <a:schemeClr val="tx1"/>
                </a:solidFill>
                <a:latin typeface="Comic Sans MS" panose="030F0702030302020204" pitchFamily="66" charset="0"/>
              </a:rPr>
              <a:t>памяти — </a:t>
            </a:r>
            <a:r>
              <a:rPr lang="ru-RU" sz="1600" b="1" dirty="0">
                <a:solidFill>
                  <a:schemeClr val="tx1"/>
                </a:solidFill>
                <a:latin typeface="Comic Sans MS" panose="030F0702030302020204" pitchFamily="66" charset="0"/>
              </a:rPr>
              <a:t>19 мая (1 июня нового стиля)</a:t>
            </a:r>
            <a:r>
              <a:rPr lang="ru-RU" sz="1600" dirty="0">
                <a:solidFill>
                  <a:schemeClr val="tx1"/>
                </a:solidFill>
                <a:latin typeface="Comic Sans MS" panose="030F0702030302020204" pitchFamily="66" charset="0"/>
              </a:rPr>
              <a:t>. Также его память празднуется в соборе Тульских святых, день памяти 22 сентября. С 2015 года установлено общее празднование памяти Дмитрия Донского и княгини Евдокии 19 мая (1 июня). Имя Дмитрия Донского за несколько столетий стало символом русской воинской славы.</a:t>
            </a:r>
          </a:p>
          <a:p>
            <a:pPr algn="just"/>
            <a:endParaRPr lang="ru-RU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91664" y="3694479"/>
            <a:ext cx="3324794" cy="252143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064369" y="6328228"/>
            <a:ext cx="67647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Comic Sans MS" panose="030F0702030302020204" pitchFamily="66" charset="0"/>
              </a:rPr>
              <a:t>Архангельский собор Московского Кремля</a:t>
            </a:r>
            <a:endParaRPr lang="ru-RU" sz="16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3639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9923" y="246185"/>
            <a:ext cx="7288823" cy="1635369"/>
          </a:xfrm>
        </p:spPr>
        <p:txBody>
          <a:bodyPr>
            <a:normAutofit/>
          </a:bodyPr>
          <a:lstStyle/>
          <a:p>
            <a:pPr algn="ctr"/>
            <a: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СВЯТОЙ </a:t>
            </a:r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ПРАВЕДНЫЙ ВОИН ФЕДОР УШАКОВ </a:t>
            </a:r>
            <a:r>
              <a:rPr lang="ru-RU" dirty="0" smtClean="0">
                <a:latin typeface="Comic Sans MS" panose="030F0702030302020204" pitchFamily="66" charset="0"/>
              </a:rPr>
              <a:t>(1745-1817)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84215" y="1573823"/>
            <a:ext cx="7006270" cy="4870939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	</a:t>
            </a:r>
            <a:r>
              <a:rPr lang="ru-RU" sz="16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Адмирал </a:t>
            </a:r>
            <a:r>
              <a:rPr lang="ru-RU" sz="1600" dirty="0">
                <a:solidFill>
                  <a:schemeClr val="tx1"/>
                </a:solidFill>
                <a:latin typeface="Comic Sans MS" panose="030F0702030302020204" pitchFamily="66" charset="0"/>
              </a:rPr>
              <a:t>Российского Флота — Феодор Ушаков, родился 13 февраля 1745 году в селе Бурнаково Романовского уезда. Родители его происходили из древнего дворянского рода, хоть и были совсем небогаты. Зато они были добрыми и благочестивыми людьми, верили в Бога.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	Вся </a:t>
            </a:r>
            <a:r>
              <a:rPr lang="ru-RU" sz="1600" dirty="0">
                <a:solidFill>
                  <a:schemeClr val="tx1"/>
                </a:solidFill>
                <a:latin typeface="Comic Sans MS" panose="030F0702030302020204" pitchFamily="66" charset="0"/>
              </a:rPr>
              <a:t>жизнь Феодора Ушакова прошла под благотворным влиянием его родного дяди — Феодора Санаксарского — воина в духовной </a:t>
            </a:r>
            <a:r>
              <a:rPr lang="ru-RU" sz="16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брани, а в последствии монаха </a:t>
            </a:r>
            <a:r>
              <a:rPr lang="ru-RU" sz="1600" dirty="0" err="1" smtClean="0">
                <a:solidFill>
                  <a:schemeClr val="tx1"/>
                </a:solidFill>
                <a:latin typeface="Comic Sans MS" panose="030F0702030302020204" pitchFamily="66" charset="0"/>
              </a:rPr>
              <a:t>Санаксарского</a:t>
            </a:r>
            <a:r>
              <a:rPr lang="ru-RU" sz="16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монастыря в Мордовии.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	При </a:t>
            </a:r>
            <a:r>
              <a:rPr lang="ru-RU" sz="1600" dirty="0">
                <a:solidFill>
                  <a:schemeClr val="tx1"/>
                </a:solidFill>
                <a:latin typeface="Comic Sans MS" panose="030F0702030302020204" pitchFamily="66" charset="0"/>
              </a:rPr>
              <a:t>храме, который находился недалеко от села Бурнаково, Феодора крестили. Там же он и обучался грамоте в школе для дворянских детей. Родители очень хотели воспитать в нем высокие религиозные </a:t>
            </a:r>
            <a:r>
              <a:rPr lang="ru-RU" sz="16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чувства.</a:t>
            </a:r>
            <a:endParaRPr lang="ru-RU" sz="16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/>
          <a:srcRect l="6595" r="4796"/>
          <a:stretch/>
        </p:blipFill>
        <p:spPr>
          <a:xfrm>
            <a:off x="474783" y="752752"/>
            <a:ext cx="3991708" cy="4895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2504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ce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Slice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338</TotalTime>
  <Words>92</Words>
  <Application>Microsoft Office PowerPoint</Application>
  <PresentationFormat>Произвольный</PresentationFormat>
  <Paragraphs>47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Slice</vt:lpstr>
      <vt:lpstr>Слайд 1</vt:lpstr>
      <vt:lpstr>Слайд 2</vt:lpstr>
      <vt:lpstr>ПРЕПОДОБНЫЙ ИЛИЯ МУРОМЕЦ  (1143-1188)</vt:lpstr>
      <vt:lpstr>Слайд 4</vt:lpstr>
      <vt:lpstr>СВЯТОЙ БЛАГОВЕРНЫЙ КНЯЗЬ АЛЕКСАНДР НЕВСКИЙ  (1220-1263) </vt:lpstr>
      <vt:lpstr>Слайд 6</vt:lpstr>
      <vt:lpstr>СВЯТОЙ БЛАГОВЕРНЫЙ ВЕЛИКИЙ КНЯЗЬ ДМИТРИЙ ДОНСКОЙ (1350-1389) </vt:lpstr>
      <vt:lpstr>Слайд 8</vt:lpstr>
      <vt:lpstr>СВЯТОЙ ПРАВЕДНЫЙ ВОИН ФЕДОР УШАКОВ (1745-1817) </vt:lpstr>
      <vt:lpstr>Слайд 10</vt:lpstr>
      <vt:lpstr>Слайд 11</vt:lpstr>
      <vt:lpstr>Слайд 12</vt:lpstr>
      <vt:lpstr> Используемые интернет-ресурсы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Татьяна</dc:creator>
  <cp:lastModifiedBy>Татьяна</cp:lastModifiedBy>
  <cp:revision>16</cp:revision>
  <dcterms:created xsi:type="dcterms:W3CDTF">2023-03-20T12:58:41Z</dcterms:created>
  <dcterms:modified xsi:type="dcterms:W3CDTF">2025-10-05T08:27:06Z</dcterms:modified>
</cp:coreProperties>
</file>