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  <p:sldId id="262" r:id="rId6"/>
    <p:sldId id="264" r:id="rId7"/>
    <p:sldId id="263" r:id="rId8"/>
    <p:sldId id="265" r:id="rId9"/>
    <p:sldId id="266" r:id="rId10"/>
    <p:sldId id="267" r:id="rId11"/>
    <p:sldId id="269" r:id="rId12"/>
    <p:sldId id="270" r:id="rId13"/>
    <p:sldId id="271" r:id="rId14"/>
    <p:sldId id="274" r:id="rId15"/>
    <p:sldId id="272" r:id="rId16"/>
    <p:sldId id="273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13D33E-E0F7-0E1D-A827-F51F02FA05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FEC4324-DCE0-92A4-F5E1-462A99A646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B1F143-3F98-CB5C-4A3A-44B57111C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00BF-2458-478C-A080-8F7AC7770672}" type="datetimeFigureOut">
              <a:rPr lang="ru-RU" smtClean="0"/>
              <a:t>29.01.2026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612FA9-2A50-AC28-E81F-1EE230368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D4B17D-3AF2-EFD3-3626-220B7F2FA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57154-0D0D-4832-B64F-AF34551E0A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594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25A80E-3FE8-66D7-3E5C-AC762396D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CDDF7AB-2434-03C7-5014-75A6C7B40E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182A4E-6717-85B8-0945-B0F54EB3E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00BF-2458-478C-A080-8F7AC7770672}" type="datetimeFigureOut">
              <a:rPr lang="ru-RU" smtClean="0"/>
              <a:t>29.01.2026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2AA8DE-0A43-C249-EAED-466BC10B5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44F846-E1B6-C6CA-7F61-A961C783F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57154-0D0D-4832-B64F-AF34551E0A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795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D0B7757-ED53-7A62-F77E-6CB5AB660E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B041D42-F346-A983-B678-A8E9726F6B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EF2624-6CDE-F3A5-CDB2-1113429FC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00BF-2458-478C-A080-8F7AC7770672}" type="datetimeFigureOut">
              <a:rPr lang="ru-RU" smtClean="0"/>
              <a:t>29.01.2026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78A729-3494-CA9B-26F5-462A44D22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1366E8E-B987-4DBF-5840-5E5EC9F77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57154-0D0D-4832-B64F-AF34551E0A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628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E6A421-B6E1-DCE4-CBE0-A7F1A6DD7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36CA8C-EE69-7B6D-6667-E7E6CB767E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F79D60-D251-5C2B-C736-1A3AE3AAD8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00BF-2458-478C-A080-8F7AC7770672}" type="datetimeFigureOut">
              <a:rPr lang="ru-RU" smtClean="0"/>
              <a:t>29.01.2026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8AF5B4-968E-7EC7-5B0E-FDDEA500F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FA6AC6-EC8C-49E3-A0C9-B74F42FF1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57154-0D0D-4832-B64F-AF34551E0A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703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BF6EB9-FB20-E6FB-2AE7-0E5A91141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23D1515-D8FE-0004-B9B7-EE3244E66D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00DC3F-D95A-099C-431A-9374B5EA4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00BF-2458-478C-A080-8F7AC7770672}" type="datetimeFigureOut">
              <a:rPr lang="ru-RU" smtClean="0"/>
              <a:t>29.01.2026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7240FF-1D7D-9D34-B798-A18FE1B18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823F8D-6848-6F1D-D012-B578EBF49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57154-0D0D-4832-B64F-AF34551E0A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820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F61F29-47FC-AE77-6B90-392B3C48A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6CDCDD-56D2-CE01-65D0-37D48F33E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FF08D1E-9438-4944-67EC-5923CB7EE9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2CCE64F-37A3-9BFD-EB1B-81DF91CF3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00BF-2458-478C-A080-8F7AC7770672}" type="datetimeFigureOut">
              <a:rPr lang="ru-RU" smtClean="0"/>
              <a:t>29.01.2026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C66BC75-F72A-3E2C-3280-1375A01CE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A1E9D33-00A2-87D8-CD4A-CABC3F2B0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57154-0D0D-4832-B64F-AF34551E0A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583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AD1B30-043C-DE61-8176-CE34A2FE0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F20F5B2-6F3B-EB15-B3A0-1A61C74EAF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B4F903B-BE21-0449-B8F0-C6D1DDD9E7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F6E77EE-3655-F1E9-BFC5-4F7162416F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0FF5937-14C0-D2A9-2372-D1F50F9EDE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E09DB87-22B3-00DC-9AE7-DCE9CC00F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00BF-2458-478C-A080-8F7AC7770672}" type="datetimeFigureOut">
              <a:rPr lang="ru-RU" smtClean="0"/>
              <a:t>29.01.2026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DD4580E-4809-75BF-70F3-BB167AD7D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5AE5783-04E9-0147-5275-B71424434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57154-0D0D-4832-B64F-AF34551E0A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645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7C3B0F-3632-189E-1994-4624EDAFA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EE8FF26-0A2D-7BF8-0225-6FD2956FA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00BF-2458-478C-A080-8F7AC7770672}" type="datetimeFigureOut">
              <a:rPr lang="ru-RU" smtClean="0"/>
              <a:t>29.01.2026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CC7C62A-91DE-7FCF-F66F-0AE0A5539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29500BF-0F73-14C6-FCAA-8524DA8F1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57154-0D0D-4832-B64F-AF34551E0A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727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BDCB1B2-C986-7B81-9D59-A41B43E82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00BF-2458-478C-A080-8F7AC7770672}" type="datetimeFigureOut">
              <a:rPr lang="ru-RU" smtClean="0"/>
              <a:t>29.01.2026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32CE8F7-A03D-A3DA-F69D-471536774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682E7CB-0D55-C18E-A39D-776C42A0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57154-0D0D-4832-B64F-AF34551E0A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026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4C0F39-2E6E-A66C-9FE2-9F17C48E6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FCDCAC-52BA-9371-D82A-87A9AF30FF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B4F2205-BE24-11A4-4DCD-665C8049F5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D521690-E674-AD76-2544-774BBB1EA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00BF-2458-478C-A080-8F7AC7770672}" type="datetimeFigureOut">
              <a:rPr lang="ru-RU" smtClean="0"/>
              <a:t>29.01.2026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777A0D-BB78-A6A4-AFB8-F955C9192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CD21F16-6E45-C10E-0B62-C387CDB20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57154-0D0D-4832-B64F-AF34551E0A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397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685549-A644-1BCD-C051-6AAE4BED0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A188256-05C7-B6A8-5E06-75986B9AB4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2475207-38FC-C8B3-B144-63EEA8B1AD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B1ED0BC-FA77-8151-A2CC-51FBD08F7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00BF-2458-478C-A080-8F7AC7770672}" type="datetimeFigureOut">
              <a:rPr lang="ru-RU" smtClean="0"/>
              <a:t>29.01.2026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1153818-131E-9BA8-6493-8660E35A0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8B7635-854C-03BA-0D88-74B533C26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57154-0D0D-4832-B64F-AF34551E0A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463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A40BA2-7339-77BB-B398-B3F86E52E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0A49C45-332D-AEE2-832A-73D972813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0B6597-BEBA-77F3-DBC8-4D09C48F1B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800BF-2458-478C-A080-8F7AC7770672}" type="datetimeFigureOut">
              <a:rPr lang="ru-RU" smtClean="0"/>
              <a:t>29.01.2026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02F98E-7859-44AF-E481-A3747AE6C9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F3CBD7-DE06-16FE-F544-044A974652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57154-0D0D-4832-B64F-AF34551E0A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2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3" Type="http://schemas.openxmlformats.org/officeDocument/2006/relationships/image" Target="../media/image40.jpg"/><Relationship Id="rId7" Type="http://schemas.openxmlformats.org/officeDocument/2006/relationships/image" Target="../media/image4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g"/><Relationship Id="rId3" Type="http://schemas.openxmlformats.org/officeDocument/2006/relationships/image" Target="../media/image46.jpg"/><Relationship Id="rId7" Type="http://schemas.openxmlformats.org/officeDocument/2006/relationships/image" Target="../media/image5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47.jpg"/><Relationship Id="rId9" Type="http://schemas.openxmlformats.org/officeDocument/2006/relationships/image" Target="../media/image5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7" Type="http://schemas.openxmlformats.org/officeDocument/2006/relationships/image" Target="../media/image5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g"/><Relationship Id="rId3" Type="http://schemas.openxmlformats.org/officeDocument/2006/relationships/image" Target="../media/image58.jpg"/><Relationship Id="rId7" Type="http://schemas.openxmlformats.org/officeDocument/2006/relationships/image" Target="../media/image6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jpg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webp"/><Relationship Id="rId4" Type="http://schemas.openxmlformats.org/officeDocument/2006/relationships/image" Target="../media/image4.web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7" Type="http://schemas.openxmlformats.org/officeDocument/2006/relationships/image" Target="../media/image3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33.jpg"/><Relationship Id="rId7" Type="http://schemas.openxmlformats.org/officeDocument/2006/relationships/image" Target="../media/image3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6915283_Motion Graphics_Motion Graphic_1280x720 - Trim">
            <a:hlinkClick r:id="" action="ppaction://media"/>
            <a:extLst>
              <a:ext uri="{FF2B5EF4-FFF2-40B4-BE49-F238E27FC236}">
                <a16:creationId xmlns:a16="http://schemas.microsoft.com/office/drawing/2014/main" id="{CB488314-05E2-88D1-CF28-F7AFA074219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6818DB-D196-C685-EE8A-F38DFABF58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82018"/>
            <a:ext cx="9144000" cy="1800665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№7 – комбинированного вида»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u="sng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Работа по</a:t>
            </a:r>
            <a:r>
              <a:rPr lang="ru-RU" sz="6000" b="1" u="sng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патриотическому воспитанию в средней группе.</a:t>
            </a:r>
            <a:endParaRPr lang="ru-RU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A0F427-06BC-68C4-6A50-DDC8CDB94E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97393" y="4308939"/>
            <a:ext cx="3254326" cy="1655762"/>
          </a:xfrm>
        </p:spPr>
        <p:txBody>
          <a:bodyPr>
            <a:norm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 воспитатель 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средней группы: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Чехова К. И.</a:t>
            </a:r>
          </a:p>
        </p:txBody>
      </p:sp>
    </p:spTree>
    <p:extLst>
      <p:ext uri="{BB962C8B-B14F-4D97-AF65-F5344CB8AC3E}">
        <p14:creationId xmlns:p14="http://schemas.microsoft.com/office/powerpoint/2010/main" val="212811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C58115-A2FB-DEE8-B833-09BA8406A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D95F08-5E18-C0D4-CD70-955BF9284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6E9E29-21EA-9537-0364-2B38422FEA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26081" y="1167617"/>
            <a:ext cx="5345723" cy="1364566"/>
          </a:xfrm>
        </p:spPr>
        <p:txBody>
          <a:bodyPr>
            <a:normAutofit fontScale="90000"/>
          </a:bodyPr>
          <a:lstStyle/>
          <a:p>
            <a:r>
              <a:rPr lang="ru-RU" sz="4800" b="1" i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Я и моя семья.</a:t>
            </a:r>
            <a:br>
              <a:rPr lang="ru-RU" sz="48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E0E21AB-2251-4F25-27E0-58A80A9813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6264" y="1351829"/>
            <a:ext cx="10367889" cy="800528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kumimoji="0" lang="ru-RU" sz="24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Образ «Я» начинает формироваться с раннего возраста в результате взаимодействия с близкими людьми. Общение со взрослыми - важный источник знаний ребенка о себе.</a:t>
            </a:r>
            <a:endParaRPr kumimoji="0" lang="ru-RU" sz="24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algn="r"/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389E294-9838-DFD9-BA5B-27696CFF89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54"/>
          <a:stretch/>
        </p:blipFill>
        <p:spPr>
          <a:xfrm rot="21183387">
            <a:off x="1040028" y="2620063"/>
            <a:ext cx="4862292" cy="2838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D8CB1F6-92A8-9AFF-6FC6-F13A09F439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7" t="24411" r="5744"/>
          <a:stretch/>
        </p:blipFill>
        <p:spPr>
          <a:xfrm rot="390751">
            <a:off x="6611872" y="3100666"/>
            <a:ext cx="4497492" cy="2809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6680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D7824F-01AF-2F48-940E-C485DD20D9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BD5F7E-58C2-9509-A7FE-2DF98AA87E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25DD53-DD2D-6E03-AB1E-0C05AC9E94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26081" y="1167617"/>
            <a:ext cx="5345723" cy="1364566"/>
          </a:xfrm>
        </p:spPr>
        <p:txBody>
          <a:bodyPr>
            <a:normAutofit fontScale="90000"/>
          </a:bodyPr>
          <a:lstStyle/>
          <a:p>
            <a:br>
              <a:rPr lang="ru-RU" sz="48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CF29E53-28E1-0791-E74E-DD4BDF9424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7" b="5641"/>
          <a:stretch/>
        </p:blipFill>
        <p:spPr>
          <a:xfrm rot="21019575">
            <a:off x="866789" y="466109"/>
            <a:ext cx="2313582" cy="2627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50F9A1A-3735-CD6F-B838-F42C3C53FE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7" b="7384"/>
          <a:stretch/>
        </p:blipFill>
        <p:spPr>
          <a:xfrm rot="392487">
            <a:off x="772136" y="3440530"/>
            <a:ext cx="3632640" cy="2714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837B3E1-4D32-CE43-BC3D-F90562C066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2" r="4416" b="26563"/>
          <a:stretch/>
        </p:blipFill>
        <p:spPr>
          <a:xfrm rot="897791">
            <a:off x="8496138" y="3511636"/>
            <a:ext cx="2604202" cy="2859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BC69FAE-26E6-3F42-E95D-6472D1F7FC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" t="7553" r="2514" b="19420"/>
          <a:stretch/>
        </p:blipFill>
        <p:spPr>
          <a:xfrm>
            <a:off x="3536602" y="703181"/>
            <a:ext cx="4124680" cy="2391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4B204C5-0A2E-0A04-7182-56C07C790A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3" r="10253"/>
          <a:stretch/>
        </p:blipFill>
        <p:spPr>
          <a:xfrm rot="5400000">
            <a:off x="4643776" y="3467043"/>
            <a:ext cx="2876514" cy="2800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558E772-C66D-3A95-B12A-BC11BF4931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2" t="17026" r="14104"/>
          <a:stretch/>
        </p:blipFill>
        <p:spPr>
          <a:xfrm rot="20965691">
            <a:off x="8191271" y="658222"/>
            <a:ext cx="2535646" cy="2699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75934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AF420-2C8C-61A7-F2DA-5ECF8F0C5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A0EE00-8E7E-6B73-BE12-D6F1F8CAB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1A5E23-6CB4-4F83-D18D-F3458CDAD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52687" y="0"/>
            <a:ext cx="5753685" cy="1364566"/>
          </a:xfrm>
        </p:spPr>
        <p:txBody>
          <a:bodyPr>
            <a:normAutofit fontScale="90000"/>
          </a:bodyPr>
          <a:lstStyle/>
          <a:p>
            <a:r>
              <a:rPr lang="ru-RU" sz="4800" b="1" i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«Защитники Отечества»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18CB4D5-762D-26A1-D90E-95FDDBEFA2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7" t="38195" r="12690" b="2154"/>
          <a:stretch/>
        </p:blipFill>
        <p:spPr>
          <a:xfrm>
            <a:off x="792360" y="413731"/>
            <a:ext cx="2508737" cy="2827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B911AD4-8CAE-DC3D-AACA-17D61854B2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168" y="705020"/>
            <a:ext cx="1861531" cy="2607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CF0326C-184E-BB5B-7500-65A158E29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9" t="46974" r="7099" b="7538"/>
          <a:stretch/>
        </p:blipFill>
        <p:spPr>
          <a:xfrm>
            <a:off x="3406875" y="1417320"/>
            <a:ext cx="2862425" cy="2211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3EA8519-66C3-287E-3E73-760250A98C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359" y="3429000"/>
            <a:ext cx="2120738" cy="2827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72A11BA-6243-33F3-5147-C5671837A3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712" y="3429000"/>
            <a:ext cx="2026321" cy="3014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F529406E-AF0D-5A91-C6C9-5B13A025A09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971" y="2799471"/>
            <a:ext cx="2714527" cy="3457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2D101CF-5C74-1C16-E24F-910D4C02ABC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" r="1283" b="1"/>
          <a:stretch/>
        </p:blipFill>
        <p:spPr>
          <a:xfrm>
            <a:off x="3272874" y="4111289"/>
            <a:ext cx="3001318" cy="2196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361157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DB3130-6E1B-F079-0A49-85AFE6E38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FE7BF6-29A0-BCE9-039F-529BC07CD8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00AAA5-D8E4-A12F-5498-82B0FE8067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80822" y="-168812"/>
            <a:ext cx="5753685" cy="1364566"/>
          </a:xfrm>
        </p:spPr>
        <p:txBody>
          <a:bodyPr>
            <a:normAutofit/>
          </a:bodyPr>
          <a:lstStyle/>
          <a:p>
            <a:r>
              <a:rPr lang="ru-RU" sz="4800" b="1" i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«Русская матрешка»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FDF639-D75B-7ED6-99AA-B47A51452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13" b="21436"/>
          <a:stretch/>
        </p:blipFill>
        <p:spPr>
          <a:xfrm>
            <a:off x="787790" y="661182"/>
            <a:ext cx="2672687" cy="3207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F537D2F-5877-741B-86F2-0FA42E1A2D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7" r="3435" b="16512"/>
          <a:stretch/>
        </p:blipFill>
        <p:spPr>
          <a:xfrm>
            <a:off x="606701" y="4037428"/>
            <a:ext cx="3034864" cy="2330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630D804-39F2-B701-6E9A-C3CE7036CF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231" y="563873"/>
            <a:ext cx="2494670" cy="2076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44AFB6E-9B6A-8066-550F-A85C8ABFC4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95"/>
          <a:stretch/>
        </p:blipFill>
        <p:spPr>
          <a:xfrm>
            <a:off x="9069434" y="3429000"/>
            <a:ext cx="2468704" cy="2640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96A75E97-49A2-0C6B-BCD2-1C8B34B967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" t="17436"/>
          <a:stretch/>
        </p:blipFill>
        <p:spPr>
          <a:xfrm>
            <a:off x="3603054" y="1690630"/>
            <a:ext cx="5323803" cy="3476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95517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75B49-B433-6708-AF1C-C82D152E9C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1A3C3A-5D88-4F91-5735-A1CB75A86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FED2A6-5C85-FB17-37B2-6A0E474A2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80822" y="-168812"/>
            <a:ext cx="5753685" cy="1364566"/>
          </a:xfrm>
        </p:spPr>
        <p:txBody>
          <a:bodyPr>
            <a:normAutofit/>
          </a:bodyPr>
          <a:lstStyle/>
          <a:p>
            <a:r>
              <a:rPr lang="ru-RU" sz="4800" b="1" i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«Русская матрешка»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58FFB40-B3F0-7EAA-F28C-D70F58B543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664" y="1025172"/>
            <a:ext cx="1983158" cy="2403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707024E-72F3-1ABB-6650-058AAF6224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73" y="4025682"/>
            <a:ext cx="3266567" cy="2217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02F16CE-D163-4429-F83B-00E6467390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080" y="3916148"/>
            <a:ext cx="3266568" cy="2044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1A652FE-CD15-E711-FC2C-2609819B03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9941" y="960010"/>
            <a:ext cx="1937724" cy="2539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19225C7-23CB-B31E-DA0F-B601A33C2C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624" y="1178169"/>
            <a:ext cx="3390560" cy="2720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E33CD97-E0EE-020B-74CE-5B5F5E2BF1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562" y="4089823"/>
            <a:ext cx="3056685" cy="2044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719615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D284F-FAD1-5158-209C-AA5FDE4033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81441F7-D220-2859-CE0F-CA87A7184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297E95-FF3F-8D25-095F-8E0C21B88B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385" y="759655"/>
            <a:ext cx="11113477" cy="6217919"/>
          </a:xfrm>
        </p:spPr>
        <p:txBody>
          <a:bodyPr>
            <a:normAutofit fontScale="90000"/>
          </a:bodyPr>
          <a:lstStyle/>
          <a:p>
            <a:r>
              <a:rPr lang="ru-RU" sz="3800" b="0" i="1" dirty="0">
                <a:effectLst/>
                <a:latin typeface="Monotype Corsiva" panose="03010101010201010101" pitchFamily="66" charset="0"/>
              </a:rPr>
              <a:t>Никто не учит маленького человека:</a:t>
            </a:r>
            <a:br>
              <a:rPr lang="ru-RU" sz="3800" b="0" i="1" dirty="0">
                <a:effectLst/>
                <a:latin typeface="Monotype Corsiva" panose="03010101010201010101" pitchFamily="66" charset="0"/>
              </a:rPr>
            </a:br>
            <a:r>
              <a:rPr lang="ru-RU" sz="3800" b="0" i="1" dirty="0">
                <a:effectLst/>
                <a:latin typeface="Monotype Corsiva" panose="03010101010201010101" pitchFamily="66" charset="0"/>
              </a:rPr>
              <a:t>«Будь равнодушным к людям, ломай деревья,</a:t>
            </a:r>
            <a:br>
              <a:rPr lang="ru-RU" sz="3800" b="0" i="1" dirty="0">
                <a:effectLst/>
                <a:latin typeface="Monotype Corsiva" panose="03010101010201010101" pitchFamily="66" charset="0"/>
              </a:rPr>
            </a:br>
            <a:r>
              <a:rPr lang="ru-RU" sz="3800" b="0" i="1" dirty="0">
                <a:effectLst/>
                <a:latin typeface="Monotype Corsiva" panose="03010101010201010101" pitchFamily="66" charset="0"/>
              </a:rPr>
              <a:t>попирай красоту, выше всего ставь свое личное».</a:t>
            </a:r>
            <a:br>
              <a:rPr lang="ru-RU" sz="3800" b="0" i="1" dirty="0">
                <a:effectLst/>
                <a:latin typeface="Monotype Corsiva" panose="03010101010201010101" pitchFamily="66" charset="0"/>
              </a:rPr>
            </a:br>
            <a:r>
              <a:rPr lang="ru-RU" sz="3800" b="0" i="1" dirty="0">
                <a:effectLst/>
                <a:latin typeface="Monotype Corsiva" panose="03010101010201010101" pitchFamily="66" charset="0"/>
              </a:rPr>
              <a:t>Все дело в одной, в очень важной закономерности</a:t>
            </a:r>
            <a:br>
              <a:rPr lang="ru-RU" sz="3800" b="0" i="1" dirty="0">
                <a:effectLst/>
                <a:latin typeface="Monotype Corsiva" panose="03010101010201010101" pitchFamily="66" charset="0"/>
              </a:rPr>
            </a:br>
            <a:r>
              <a:rPr lang="ru-RU" sz="3800" b="0" i="1" dirty="0">
                <a:effectLst/>
                <a:latin typeface="Monotype Corsiva" panose="03010101010201010101" pitchFamily="66" charset="0"/>
              </a:rPr>
              <a:t>нравственно-патриотического воспитания.</a:t>
            </a:r>
            <a:br>
              <a:rPr lang="ru-RU" sz="3800" b="0" i="1" dirty="0">
                <a:effectLst/>
                <a:latin typeface="Monotype Corsiva" panose="03010101010201010101" pitchFamily="66" charset="0"/>
              </a:rPr>
            </a:br>
            <a:r>
              <a:rPr lang="ru-RU" sz="3800" b="0" i="1" dirty="0">
                <a:effectLst/>
                <a:latin typeface="Monotype Corsiva" panose="03010101010201010101" pitchFamily="66" charset="0"/>
              </a:rPr>
              <a:t>Если человека учат добру - учат умело, умно,</a:t>
            </a:r>
            <a:br>
              <a:rPr lang="ru-RU" sz="3800" b="0" i="1" dirty="0">
                <a:effectLst/>
                <a:latin typeface="Monotype Corsiva" panose="03010101010201010101" pitchFamily="66" charset="0"/>
              </a:rPr>
            </a:br>
            <a:r>
              <a:rPr lang="ru-RU" sz="3800" b="0" i="1" dirty="0">
                <a:effectLst/>
                <a:latin typeface="Monotype Corsiva" panose="03010101010201010101" pitchFamily="66" charset="0"/>
              </a:rPr>
              <a:t>настойчиво, требовательно, в результате будет добро.</a:t>
            </a:r>
            <a:br>
              <a:rPr lang="ru-RU" sz="3800" b="0" i="1" dirty="0">
                <a:effectLst/>
                <a:latin typeface="Monotype Corsiva" panose="03010101010201010101" pitchFamily="66" charset="0"/>
              </a:rPr>
            </a:br>
            <a:r>
              <a:rPr lang="ru-RU" sz="3800" b="0" i="1" dirty="0">
                <a:effectLst/>
                <a:latin typeface="Monotype Corsiva" panose="03010101010201010101" pitchFamily="66" charset="0"/>
              </a:rPr>
              <a:t>Учат злу (очень редко, но бывает и так),</a:t>
            </a:r>
            <a:br>
              <a:rPr lang="ru-RU" sz="3800" b="0" i="1" dirty="0">
                <a:effectLst/>
                <a:latin typeface="Monotype Corsiva" panose="03010101010201010101" pitchFamily="66" charset="0"/>
              </a:rPr>
            </a:br>
            <a:r>
              <a:rPr lang="ru-RU" sz="3800" b="0" i="1" dirty="0">
                <a:effectLst/>
                <a:latin typeface="Monotype Corsiva" panose="03010101010201010101" pitchFamily="66" charset="0"/>
              </a:rPr>
              <a:t>в результате будет зло.</a:t>
            </a:r>
            <a:br>
              <a:rPr lang="ru-RU" sz="3800" b="0" i="1" dirty="0">
                <a:effectLst/>
                <a:latin typeface="Monotype Corsiva" panose="03010101010201010101" pitchFamily="66" charset="0"/>
              </a:rPr>
            </a:br>
            <a:r>
              <a:rPr lang="ru-RU" sz="3800" b="0" i="1" dirty="0">
                <a:effectLst/>
                <a:latin typeface="Monotype Corsiva" panose="03010101010201010101" pitchFamily="66" charset="0"/>
              </a:rPr>
              <a:t>Не учат ни добру, ни злу - все равно будет зло,</a:t>
            </a:r>
            <a:br>
              <a:rPr lang="ru-RU" sz="3800" b="0" i="1" dirty="0">
                <a:effectLst/>
                <a:latin typeface="Monotype Corsiva" panose="03010101010201010101" pitchFamily="66" charset="0"/>
              </a:rPr>
            </a:br>
            <a:r>
              <a:rPr lang="ru-RU" sz="3800" b="0" i="1" dirty="0">
                <a:effectLst/>
                <a:latin typeface="Monotype Corsiva" panose="03010101010201010101" pitchFamily="66" charset="0"/>
              </a:rPr>
              <a:t>потому, что и человеком его надо воспитать».</a:t>
            </a:r>
            <a:br>
              <a:rPr lang="ru-RU" sz="3800" b="0" i="1" dirty="0">
                <a:effectLst/>
                <a:latin typeface="Monotype Corsiva" panose="03010101010201010101" pitchFamily="66" charset="0"/>
              </a:rPr>
            </a:br>
            <a:r>
              <a:rPr lang="ru-RU" sz="3800" b="0" i="1" dirty="0">
                <a:effectLst/>
                <a:latin typeface="Monotype Corsiva" panose="03010101010201010101" pitchFamily="66" charset="0"/>
              </a:rPr>
              <a:t>В.А. Сухомлинский</a:t>
            </a:r>
            <a:r>
              <a:rPr lang="ru-RU" sz="3800" dirty="0">
                <a:latin typeface="Monotype Corsiva" panose="03010101010201010101" pitchFamily="66" charset="0"/>
              </a:rPr>
              <a:t>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9248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926CB6-C717-A143-85B5-248A5D8F2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6915283_Motion Graphics_Motion Graphic_1280x720 - Trim">
            <a:hlinkClick r:id="" action="ppaction://media"/>
            <a:extLst>
              <a:ext uri="{FF2B5EF4-FFF2-40B4-BE49-F238E27FC236}">
                <a16:creationId xmlns:a16="http://schemas.microsoft.com/office/drawing/2014/main" id="{127869EC-4659-57B3-8266-A3CDE488DA1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21A984-5899-44C1-89C0-F81DDDD3EF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385" y="759655"/>
            <a:ext cx="11113477" cy="3798277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Благодарим за внимание!!!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2486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3B12F0-82AD-8B6A-AEA2-AF871D589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F27A79-EDD5-9E73-FE2E-81EE7EEFA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0EED66-BF9C-D577-5382-165F3AC716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59612" y="1983544"/>
            <a:ext cx="6175717" cy="393896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«П</a:t>
            </a:r>
            <a:r>
              <a:rPr kumimoji="0" lang="ru-RU" sz="4800" b="1" i="0" u="none" strike="noStrike" normalizeH="0" baseline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атриотическое воспитание дошкольников»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13C7445-0F47-A311-1189-A70A279BCB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86068" y="1434905"/>
            <a:ext cx="6931138" cy="1642302"/>
          </a:xfrm>
        </p:spPr>
        <p:txBody>
          <a:bodyPr>
            <a:normAutofit fontScale="70000" lnSpcReduction="20000"/>
          </a:bodyPr>
          <a:lstStyle/>
          <a:p>
            <a:pPr algn="r"/>
            <a:endParaRPr lang="ru-RU" sz="24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«Любовь к родному краю, родной культуре, родной речи начинается с малого – с любви к своей семье, к своему жилищу, к своему детскому саду. Постепенно расширяясь, эта любовь переходит в любовь к Родине, её истории, прошлому и настоящему, ко всему человечеству»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>
                <a:cs typeface="Times New Roman" pitchFamily="18" charset="0"/>
              </a:rPr>
              <a:t>                                                                            Д.С. Лихачев.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36A6AEC-D5B9-8701-3C8D-C14C996E23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29" y="1601684"/>
            <a:ext cx="4045874" cy="2275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068DCE7-4DDB-AA09-DB05-7242CC720A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4" t="7483" r="5089"/>
          <a:stretch/>
        </p:blipFill>
        <p:spPr>
          <a:xfrm>
            <a:off x="7784096" y="3259447"/>
            <a:ext cx="3689551" cy="2971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D4D047B-A78B-04C0-8D22-2116119F7B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1" r="8265" b="15372"/>
          <a:stretch/>
        </p:blipFill>
        <p:spPr>
          <a:xfrm>
            <a:off x="573428" y="4051495"/>
            <a:ext cx="4075144" cy="2275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C2DC989-FDF7-F242-0B96-DC15B8DD78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421" y="2759741"/>
            <a:ext cx="2431527" cy="3653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56220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D661B-FB0A-70C5-4DE9-4C6F79AD93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5E9117-C1CA-3B39-EB33-52987FDE3D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408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DEF67E-CB35-BE9E-B098-D4DEC582FD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70141" y="1136123"/>
            <a:ext cx="5345723" cy="1364566"/>
          </a:xfrm>
        </p:spPr>
        <p:txBody>
          <a:bodyPr>
            <a:normAutofit fontScale="90000"/>
          </a:bodyPr>
          <a:lstStyle/>
          <a:p>
            <a:r>
              <a:rPr lang="ru-RU" sz="4800" b="1" i="1" dirty="0">
                <a:solidFill>
                  <a:srgbClr val="FF0000"/>
                </a:solidFill>
                <a:effectLst/>
                <a:latin typeface="Monotype Corsiva" panose="03010101010201010101" pitchFamily="66" charset="0"/>
                <a:cs typeface="Times New Roman" panose="02020603050405020304" pitchFamily="18" charset="0"/>
              </a:rPr>
              <a:t>«Моя Родина –Россия».</a:t>
            </a:r>
            <a:br>
              <a:rPr lang="ru-RU" sz="48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B0950DF-F688-F07D-8070-72E1E9564E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03852" y="1167617"/>
            <a:ext cx="5017931" cy="2032579"/>
          </a:xfrm>
        </p:spPr>
        <p:txBody>
          <a:bodyPr>
            <a:normAutofit/>
          </a:bodyPr>
          <a:lstStyle/>
          <a:p>
            <a:pPr algn="r"/>
            <a:r>
              <a:rPr lang="ru-RU" sz="24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Как бы не менялась наша жизнь, воспитывать у подрастающего поколения любовь к своей стране, гордость за нее, необходимо в любое время.</a:t>
            </a:r>
          </a:p>
          <a:p>
            <a:pPr algn="r"/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1F53CB4-8E3C-D663-2EB0-B7DC51AD5D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6" b="2661"/>
          <a:stretch/>
        </p:blipFill>
        <p:spPr>
          <a:xfrm rot="21179688">
            <a:off x="1229231" y="587070"/>
            <a:ext cx="2780840" cy="3401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40A598C-6828-304E-A898-50AF122677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31" b="13568"/>
          <a:stretch/>
        </p:blipFill>
        <p:spPr>
          <a:xfrm>
            <a:off x="540015" y="3873934"/>
            <a:ext cx="4262044" cy="2355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AE5A42E-0332-B32E-6572-B920B72E03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7"/>
          <a:stretch/>
        </p:blipFill>
        <p:spPr>
          <a:xfrm>
            <a:off x="9321406" y="2956120"/>
            <a:ext cx="1985155" cy="3273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177581-A39E-3725-87E0-C17A181B09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4478">
            <a:off x="4697457" y="2653606"/>
            <a:ext cx="4280916" cy="3210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68495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3547CB1-9363-5547-103B-B36250562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867199-7F81-DCA9-44B9-366B7E0C93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542" y="476440"/>
            <a:ext cx="3460804" cy="2595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6D68EB-B80C-16BB-469C-7444065569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6" b="15870"/>
          <a:stretch/>
        </p:blipFill>
        <p:spPr>
          <a:xfrm>
            <a:off x="4692146" y="587460"/>
            <a:ext cx="1925630" cy="2595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93946E-39D4-717A-22AF-ED9470EB39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246" y="3183062"/>
            <a:ext cx="2397655" cy="3196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F74097C-61C5-88E5-694B-805898445F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19702" y="532059"/>
            <a:ext cx="1740878" cy="2321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020751C-D7E8-D0D7-2479-209740A6B8A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78" y="1885261"/>
            <a:ext cx="2974683" cy="3966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91E8A46-9527-A210-91B8-95F4FE3752E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750" y="3156349"/>
            <a:ext cx="4333732" cy="3250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0348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69BF5-E459-0343-9B15-4F36653132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C66752-042A-353B-A04E-0A655D19B4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408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E280D0-2D97-83B3-91E9-0646C6D49A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82352" y="1327388"/>
            <a:ext cx="5345723" cy="1364566"/>
          </a:xfrm>
        </p:spPr>
        <p:txBody>
          <a:bodyPr>
            <a:normAutofit fontScale="90000"/>
          </a:bodyPr>
          <a:lstStyle/>
          <a:p>
            <a:r>
              <a:rPr lang="ru-RU" sz="4800" b="1" i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Мой город.</a:t>
            </a:r>
            <a:br>
              <a:rPr lang="ru-RU" sz="48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B2CB65C-37AD-D750-DFAD-E5A722072E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86597" y="1575581"/>
            <a:ext cx="8843891" cy="1364566"/>
          </a:xfrm>
        </p:spPr>
        <p:txBody>
          <a:bodyPr>
            <a:normAutofit/>
          </a:bodyPr>
          <a:lstStyle/>
          <a:p>
            <a:pPr algn="r"/>
            <a:r>
              <a:rPr lang="ru-RU" sz="2400" b="1" i="1" dirty="0"/>
              <a:t>Дети получают сведения о родном городе, об истории его возникновения, о его достопримечательностях, о трудовой деятельности людей, народных костюмах. </a:t>
            </a:r>
          </a:p>
          <a:p>
            <a:pPr algn="r"/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96206B6-28D4-AD78-157A-4BCE8077A0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5" b="12615"/>
          <a:stretch/>
        </p:blipFill>
        <p:spPr>
          <a:xfrm rot="21026649">
            <a:off x="796329" y="2935158"/>
            <a:ext cx="2890618" cy="305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A23FF57-8272-418F-3623-44F75175B2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9" t="22769" b="20205"/>
          <a:stretch/>
        </p:blipFill>
        <p:spPr>
          <a:xfrm rot="401362">
            <a:off x="8154555" y="3297407"/>
            <a:ext cx="3357120" cy="2793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7D6DA85-4623-CE11-1CBE-62D311E377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3"/>
          <a:stretch/>
        </p:blipFill>
        <p:spPr>
          <a:xfrm>
            <a:off x="4078420" y="2777572"/>
            <a:ext cx="3766664" cy="3336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6330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B0BDEE-09DF-534D-203F-DA7807C07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B8237F-0D8A-8CD2-66BD-80CA2988FC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BCB277-0271-9275-D80D-D20997AFB0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98031" y="1117026"/>
            <a:ext cx="5345723" cy="1364566"/>
          </a:xfrm>
        </p:spPr>
        <p:txBody>
          <a:bodyPr>
            <a:normAutofit fontScale="90000"/>
          </a:bodyPr>
          <a:lstStyle/>
          <a:p>
            <a:r>
              <a:rPr lang="ru-RU" sz="5600" b="1" i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Мой город.</a:t>
            </a:r>
            <a:br>
              <a:rPr lang="ru-RU" sz="48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C42FE85-0A2D-7C0F-DC9C-0DE9084BFD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6319">
            <a:off x="737469" y="607661"/>
            <a:ext cx="3177725" cy="2383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6DE340D-09AA-048B-973E-E316FC1821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2" t="5744" b="17026"/>
          <a:stretch/>
        </p:blipFill>
        <p:spPr>
          <a:xfrm rot="952886">
            <a:off x="8416951" y="619330"/>
            <a:ext cx="2738608" cy="3200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4AF8179-BBCF-3B9A-87B2-BAF1171960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4" r="1744"/>
          <a:stretch/>
        </p:blipFill>
        <p:spPr>
          <a:xfrm>
            <a:off x="6050653" y="3794977"/>
            <a:ext cx="3424700" cy="2627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BE7CD87-018D-3A91-40B2-04E8469205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26"/>
          <a:stretch/>
        </p:blipFill>
        <p:spPr>
          <a:xfrm>
            <a:off x="1264098" y="3328098"/>
            <a:ext cx="3164901" cy="3044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B91954F-F8F0-FC6D-23A8-05B853B2C4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91169" y="701034"/>
            <a:ext cx="2677950" cy="3509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20216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0BC0B-9F6C-3BA6-C1A2-10712EF940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02E1EF1-78BF-1000-BA4E-70D77387BC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D7EA44-30C1-997D-F3D0-2B925AFBDC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5556" y="2000739"/>
            <a:ext cx="3587262" cy="42203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+mn-lt"/>
              </a:rPr>
              <a:t>Экскурсия в мед. кабинет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3D06C07-2923-B4D6-897F-1A9F70A93A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5101" y="1046919"/>
            <a:ext cx="3521768" cy="1364566"/>
          </a:xfrm>
        </p:spPr>
        <p:txBody>
          <a:bodyPr>
            <a:noAutofit/>
          </a:bodyPr>
          <a:lstStyle/>
          <a:p>
            <a:pPr algn="r"/>
            <a:r>
              <a:rPr lang="ru-RU" sz="5000" b="1" i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Детский сад.</a:t>
            </a:r>
            <a:endParaRPr lang="ru-RU" sz="5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F35D571-F6A4-58B6-1592-F6F779964D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84" b="3180"/>
          <a:stretch/>
        </p:blipFill>
        <p:spPr>
          <a:xfrm>
            <a:off x="625556" y="2857946"/>
            <a:ext cx="3189545" cy="3123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F8F0017-CCBD-E0A7-0491-AD0986B348D3}"/>
              </a:ext>
            </a:extLst>
          </p:cNvPr>
          <p:cNvSpPr txBox="1"/>
          <p:nvPr/>
        </p:nvSpPr>
        <p:spPr>
          <a:xfrm>
            <a:off x="4558530" y="2056295"/>
            <a:ext cx="27103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Экскурсия в прачку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4466300-2CD4-C070-FC38-595223A3AC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2" t="16000" r="2257"/>
          <a:stretch/>
        </p:blipFill>
        <p:spPr>
          <a:xfrm>
            <a:off x="4008284" y="2785880"/>
            <a:ext cx="4024626" cy="2730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EA014B0-CBFB-0543-2512-722ADB1D3F84}"/>
              </a:ext>
            </a:extLst>
          </p:cNvPr>
          <p:cNvSpPr txBox="1"/>
          <p:nvPr/>
        </p:nvSpPr>
        <p:spPr>
          <a:xfrm>
            <a:off x="8503040" y="1980922"/>
            <a:ext cx="29125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Экскурсия в кухню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617B3A7-23BB-1EFC-FB5F-AE6CEC3840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5" t="16410" b="8288"/>
          <a:stretch/>
        </p:blipFill>
        <p:spPr>
          <a:xfrm>
            <a:off x="8226093" y="2532921"/>
            <a:ext cx="3189545" cy="3756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30361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0C7BAB-41AD-82FA-1AFF-6533FD3D5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B2561F-8B5E-E6AC-E20E-5A54D501A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408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B13508-E53E-5135-9589-E836B1966A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26081" y="1167617"/>
            <a:ext cx="5345723" cy="1364566"/>
          </a:xfrm>
        </p:spPr>
        <p:txBody>
          <a:bodyPr>
            <a:normAutofit fontScale="90000"/>
          </a:bodyPr>
          <a:lstStyle/>
          <a:p>
            <a:r>
              <a:rPr lang="ru-RU" sz="4800" b="1" i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Культура страны.</a:t>
            </a:r>
            <a:br>
              <a:rPr lang="ru-RU" sz="48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967C476-2CBE-2863-ECFA-1FBFF553F5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02523" y="1351829"/>
            <a:ext cx="8496886" cy="800528"/>
          </a:xfrm>
        </p:spPr>
        <p:txBody>
          <a:bodyPr>
            <a:normAutofit/>
          </a:bodyPr>
          <a:lstStyle/>
          <a:p>
            <a:pPr algn="r"/>
            <a:r>
              <a:rPr lang="ru-RU" sz="24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Очень важно прививать детям чувство любви и уважения к культурным ценностям и традициям русского народа.</a:t>
            </a:r>
          </a:p>
          <a:p>
            <a:pPr algn="r"/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37C715-46C7-D94D-F45B-33992AA6FB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46"/>
          <a:stretch/>
        </p:blipFill>
        <p:spPr>
          <a:xfrm rot="20655523">
            <a:off x="759327" y="647142"/>
            <a:ext cx="1927176" cy="2405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A6653E6-D794-9E69-D45F-B671DD7CE9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75"/>
          <a:stretch/>
        </p:blipFill>
        <p:spPr>
          <a:xfrm rot="312614">
            <a:off x="6535391" y="2336569"/>
            <a:ext cx="1922536" cy="2908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14AC8BD-85EA-5801-88F6-0B999589C7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5290">
            <a:off x="8595362" y="2336569"/>
            <a:ext cx="2827605" cy="3770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B24B364-2BCE-94F0-A959-9935EFA56A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2" t="2333" r="4929" b="6102"/>
          <a:stretch/>
        </p:blipFill>
        <p:spPr>
          <a:xfrm rot="21388976">
            <a:off x="3524280" y="2532183"/>
            <a:ext cx="2824968" cy="3611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632FC65-B185-A69A-8D21-7B7A24E1D4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3" t="9200" r="12347" b="11384"/>
          <a:stretch/>
        </p:blipFill>
        <p:spPr>
          <a:xfrm>
            <a:off x="972599" y="3412592"/>
            <a:ext cx="2004067" cy="2863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9179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D681AA-6A95-6E29-44B7-39A14C4C03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49B7371-6D1D-5DF2-B835-4D9DEF9152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408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F9C62E-874B-7D76-29CD-F4EB56C066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26081" y="1167617"/>
            <a:ext cx="5345723" cy="1364566"/>
          </a:xfrm>
        </p:spPr>
        <p:txBody>
          <a:bodyPr>
            <a:normAutofit fontScale="90000"/>
          </a:bodyPr>
          <a:lstStyle/>
          <a:p>
            <a:br>
              <a:rPr lang="ru-RU" sz="48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7672610-3EC2-111D-A128-0361F60F55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1" r="2205"/>
          <a:stretch/>
        </p:blipFill>
        <p:spPr>
          <a:xfrm>
            <a:off x="3674533" y="628958"/>
            <a:ext cx="3024554" cy="2409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637C9E2-844F-5BE6-80AC-ABD9D8897F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" t="14975" r="4973" b="2974"/>
          <a:stretch/>
        </p:blipFill>
        <p:spPr>
          <a:xfrm rot="319723">
            <a:off x="7293899" y="587095"/>
            <a:ext cx="3944040" cy="2647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9180C42-3955-C7C1-5324-C4EBA3263E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6" t="3898" r="12667" b="23897"/>
          <a:stretch/>
        </p:blipFill>
        <p:spPr>
          <a:xfrm rot="236656">
            <a:off x="676398" y="3716209"/>
            <a:ext cx="3379039" cy="237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49FAABA-C484-6B35-7AB7-1E7CFB3639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4" r="13703" b="4821"/>
          <a:stretch/>
        </p:blipFill>
        <p:spPr>
          <a:xfrm rot="21191437">
            <a:off x="913693" y="474069"/>
            <a:ext cx="2429803" cy="2880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E7DA220-8367-FFA7-417C-B242B2C97B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724" y="3222132"/>
            <a:ext cx="2460520" cy="315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31736D5-66BD-754A-E8F4-AD72DC57132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1" t="19282" b="19589"/>
          <a:stretch/>
        </p:blipFill>
        <p:spPr>
          <a:xfrm rot="21262016">
            <a:off x="7384895" y="3257875"/>
            <a:ext cx="3308254" cy="2858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39895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</TotalTime>
  <Words>362</Words>
  <Application>Microsoft Office PowerPoint</Application>
  <PresentationFormat>Широкоэкранный</PresentationFormat>
  <Paragraphs>28</Paragraphs>
  <Slides>16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Monotype Corsiva</vt:lpstr>
      <vt:lpstr>Times New Roman</vt:lpstr>
      <vt:lpstr>Тема Office</vt:lpstr>
      <vt:lpstr>МБДОУ «Детский сад №7 – комбинированного вида»  Работа по патриотическому воспитанию в средней группе.</vt:lpstr>
      <vt:lpstr>«Патриотическое воспитание дошкольников» </vt:lpstr>
      <vt:lpstr>«Моя Родина –Россия».  </vt:lpstr>
      <vt:lpstr>Презентация PowerPoint</vt:lpstr>
      <vt:lpstr>Мой город.  </vt:lpstr>
      <vt:lpstr>Мой город.  </vt:lpstr>
      <vt:lpstr>Экскурсия в мед. кабинет</vt:lpstr>
      <vt:lpstr>Культура страны.  </vt:lpstr>
      <vt:lpstr>  </vt:lpstr>
      <vt:lpstr>Я и моя семья.  </vt:lpstr>
      <vt:lpstr>  </vt:lpstr>
      <vt:lpstr>«Защитники Отечества»</vt:lpstr>
      <vt:lpstr>«Русская матрешка»</vt:lpstr>
      <vt:lpstr>«Русская матрешка»</vt:lpstr>
      <vt:lpstr>Никто не учит маленького человека: «Будь равнодушным к людям, ломай деревья, попирай красоту, выше всего ставь свое личное». Все дело в одной, в очень важной закономерности нравственно-патриотического воспитания. Если человека учат добру - учат умело, умно, настойчиво, требовательно, в результате будет добро. Учат злу (очень редко, но бывает и так), в результате будет зло. Не учат ни добру, ни злу - все равно будет зло, потому, что и человеком его надо воспитать». В.А. Сухомлинский  </vt:lpstr>
      <vt:lpstr>Благодарим за внимание!!!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Кристина Кузьмина</dc:creator>
  <cp:lastModifiedBy>Кристина Кузьмина</cp:lastModifiedBy>
  <cp:revision>29</cp:revision>
  <dcterms:created xsi:type="dcterms:W3CDTF">2025-03-06T14:05:32Z</dcterms:created>
  <dcterms:modified xsi:type="dcterms:W3CDTF">2026-01-29T13:37:00Z</dcterms:modified>
</cp:coreProperties>
</file>