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2" r:id="rId4"/>
    <p:sldId id="259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61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FFFF00"/>
    <a:srgbClr val="CC00CC"/>
    <a:srgbClr val="DF73A4"/>
    <a:srgbClr val="FFFF99"/>
    <a:srgbClr val="FFFF66"/>
    <a:srgbClr val="9900CC"/>
    <a:srgbClr val="F09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50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B376DC-78ED-424B-9C4F-37C03FA181C7}" type="doc">
      <dgm:prSet loTypeId="urn:microsoft.com/office/officeart/2005/8/layout/hierarchy1" loCatId="hierarchy" qsTypeId="urn:microsoft.com/office/officeart/2005/8/quickstyle/3d2#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0FE1686-962D-4401-8E74-386D1151A00C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Коллективные формы взаимодействия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DAC9823-36C7-49B3-B6D5-D35CDBE4A58F}" type="parTrans" cxnId="{D3DAB6F4-D1F2-4060-AE17-16273FE29427}">
      <dgm:prSet/>
      <dgm:spPr/>
      <dgm:t>
        <a:bodyPr/>
        <a:lstStyle/>
        <a:p>
          <a:endParaRPr lang="ru-RU"/>
        </a:p>
      </dgm:t>
    </dgm:pt>
    <dgm:pt modelId="{B3435A74-3C7B-46E7-9554-AB419844AAD1}" type="sibTrans" cxnId="{D3DAB6F4-D1F2-4060-AE17-16273FE29427}">
      <dgm:prSet/>
      <dgm:spPr/>
      <dgm:t>
        <a:bodyPr/>
        <a:lstStyle/>
        <a:p>
          <a:endParaRPr lang="ru-RU"/>
        </a:p>
      </dgm:t>
    </dgm:pt>
    <dgm:pt modelId="{3A447127-EC0C-4849-B577-A0DC1B64527B}">
      <dgm:prSet phldrT="[Текст]" custT="1"/>
      <dgm:spPr/>
      <dgm:t>
        <a:bodyPr/>
        <a:lstStyle/>
        <a:p>
          <a:r>
            <a:rPr lang="ru-RU" sz="2400" b="1" dirty="0" smtClean="0">
              <a:effectLst/>
              <a:latin typeface="Bookman Old Style" pitchFamily="18" charset="0"/>
            </a:rPr>
            <a:t>парная</a:t>
          </a:r>
          <a:endParaRPr lang="ru-RU" sz="2400" b="1" dirty="0">
            <a:effectLst/>
            <a:latin typeface="Bookman Old Style" pitchFamily="18" charset="0"/>
          </a:endParaRPr>
        </a:p>
      </dgm:t>
    </dgm:pt>
    <dgm:pt modelId="{A04A3900-B104-4C43-94FF-2FFC75EFF008}" type="parTrans" cxnId="{2574B04C-6C5F-42BA-A2D4-D988773750C5}">
      <dgm:prSet/>
      <dgm:spPr/>
      <dgm:t>
        <a:bodyPr/>
        <a:lstStyle/>
        <a:p>
          <a:endParaRPr lang="ru-RU"/>
        </a:p>
      </dgm:t>
    </dgm:pt>
    <dgm:pt modelId="{3F48A43E-30DE-4E90-BBE8-DCC0DCA2964E}" type="sibTrans" cxnId="{2574B04C-6C5F-42BA-A2D4-D988773750C5}">
      <dgm:prSet/>
      <dgm:spPr/>
      <dgm:t>
        <a:bodyPr/>
        <a:lstStyle/>
        <a:p>
          <a:endParaRPr lang="ru-RU"/>
        </a:p>
      </dgm:t>
    </dgm:pt>
    <dgm:pt modelId="{B3CC7E16-592D-472E-9927-E98F13D3345D}">
      <dgm:prSet phldrT="[Текст]" custT="1"/>
      <dgm:spPr/>
      <dgm:t>
        <a:bodyPr/>
        <a:lstStyle/>
        <a:p>
          <a:r>
            <a:rPr lang="ru-RU" sz="2400" b="1" dirty="0" smtClean="0">
              <a:effectLst/>
              <a:latin typeface="Bookman Old Style" pitchFamily="18" charset="0"/>
            </a:rPr>
            <a:t>групповая</a:t>
          </a:r>
          <a:endParaRPr lang="ru-RU" sz="2400" b="1" dirty="0">
            <a:effectLst/>
            <a:latin typeface="Bookman Old Style" pitchFamily="18" charset="0"/>
          </a:endParaRPr>
        </a:p>
      </dgm:t>
    </dgm:pt>
    <dgm:pt modelId="{80795E8C-B26D-46D4-A722-9B79193BC5CF}" type="parTrans" cxnId="{EE4E11B5-BE74-4A1C-AE8F-5892B464B700}">
      <dgm:prSet/>
      <dgm:spPr/>
      <dgm:t>
        <a:bodyPr/>
        <a:lstStyle/>
        <a:p>
          <a:endParaRPr lang="ru-RU"/>
        </a:p>
      </dgm:t>
    </dgm:pt>
    <dgm:pt modelId="{BE731E86-54B3-4785-AC73-FDCFF1886C51}" type="sibTrans" cxnId="{EE4E11B5-BE74-4A1C-AE8F-5892B464B700}">
      <dgm:prSet/>
      <dgm:spPr/>
      <dgm:t>
        <a:bodyPr/>
        <a:lstStyle/>
        <a:p>
          <a:endParaRPr lang="ru-RU"/>
        </a:p>
      </dgm:t>
    </dgm:pt>
    <dgm:pt modelId="{F939F314-B17F-4F64-A21F-89F8E49A8D4B}">
      <dgm:prSet phldrT="[Текст]" custT="1"/>
      <dgm:spPr/>
      <dgm:t>
        <a:bodyPr/>
        <a:lstStyle/>
        <a:p>
          <a:r>
            <a:rPr lang="ru-RU" sz="2400" b="1" dirty="0" smtClean="0">
              <a:effectLst/>
              <a:latin typeface="Bookman Old Style" pitchFamily="18" charset="0"/>
            </a:rPr>
            <a:t>ролевая игра</a:t>
          </a:r>
          <a:endParaRPr lang="ru-RU" sz="2400" b="1" dirty="0">
            <a:effectLst/>
            <a:latin typeface="Bookman Old Style" pitchFamily="18" charset="0"/>
          </a:endParaRPr>
        </a:p>
      </dgm:t>
    </dgm:pt>
    <dgm:pt modelId="{ABABB9B8-91D1-44F9-B822-7EF137B1F0DE}" type="parTrans" cxnId="{A5D82EF5-D203-47FE-BF20-6EA0FD82F16E}">
      <dgm:prSet/>
      <dgm:spPr/>
      <dgm:t>
        <a:bodyPr/>
        <a:lstStyle/>
        <a:p>
          <a:endParaRPr lang="ru-RU"/>
        </a:p>
      </dgm:t>
    </dgm:pt>
    <dgm:pt modelId="{E8DEDDC9-236D-44D4-B360-F5157CB8AAE6}" type="sibTrans" cxnId="{A5D82EF5-D203-47FE-BF20-6EA0FD82F16E}">
      <dgm:prSet/>
      <dgm:spPr/>
      <dgm:t>
        <a:bodyPr/>
        <a:lstStyle/>
        <a:p>
          <a:endParaRPr lang="ru-RU"/>
        </a:p>
      </dgm:t>
    </dgm:pt>
    <dgm:pt modelId="{8C7E4E50-180F-4018-98CB-52A56CFD9DFD}" type="pres">
      <dgm:prSet presAssocID="{F6B376DC-78ED-424B-9C4F-37C03FA181C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EDC0A05-2C65-4310-AE57-E53B98A3D96F}" type="pres">
      <dgm:prSet presAssocID="{C0FE1686-962D-4401-8E74-386D1151A00C}" presName="hierRoot1" presStyleCnt="0"/>
      <dgm:spPr/>
    </dgm:pt>
    <dgm:pt modelId="{A30474E9-01CF-4181-A67E-DA9BC69193A0}" type="pres">
      <dgm:prSet presAssocID="{C0FE1686-962D-4401-8E74-386D1151A00C}" presName="composite" presStyleCnt="0"/>
      <dgm:spPr/>
    </dgm:pt>
    <dgm:pt modelId="{938158F9-CF1F-41E8-A130-3D22A40FA9E7}" type="pres">
      <dgm:prSet presAssocID="{C0FE1686-962D-4401-8E74-386D1151A00C}" presName="background" presStyleLbl="node0" presStyleIdx="0" presStyleCnt="1"/>
      <dgm:spPr>
        <a:solidFill>
          <a:srgbClr val="DF73A4"/>
        </a:solidFill>
      </dgm:spPr>
      <dgm:t>
        <a:bodyPr/>
        <a:lstStyle/>
        <a:p>
          <a:endParaRPr lang="ru-RU"/>
        </a:p>
      </dgm:t>
    </dgm:pt>
    <dgm:pt modelId="{90D35269-4BE7-4EEE-8782-64492724C89F}" type="pres">
      <dgm:prSet presAssocID="{C0FE1686-962D-4401-8E74-386D1151A00C}" presName="text" presStyleLbl="fgAcc0" presStyleIdx="0" presStyleCnt="1" custScaleX="77778" custScaleY="63298" custLinFactNeighborX="2778" custLinFactNeighborY="-3149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CCB55D0-5EE2-41B3-B4B5-CF4A7481A40A}" type="pres">
      <dgm:prSet presAssocID="{C0FE1686-962D-4401-8E74-386D1151A00C}" presName="hierChild2" presStyleCnt="0"/>
      <dgm:spPr/>
    </dgm:pt>
    <dgm:pt modelId="{3170751B-8483-46A2-99E5-7D05E55EF7A7}" type="pres">
      <dgm:prSet presAssocID="{A04A3900-B104-4C43-94FF-2FFC75EFF008}" presName="Name10" presStyleLbl="parChTrans1D2" presStyleIdx="0" presStyleCnt="3"/>
      <dgm:spPr/>
      <dgm:t>
        <a:bodyPr/>
        <a:lstStyle/>
        <a:p>
          <a:endParaRPr lang="ru-RU"/>
        </a:p>
      </dgm:t>
    </dgm:pt>
    <dgm:pt modelId="{42C7EC0D-DB10-4A3C-A1AB-5CF2260CEB36}" type="pres">
      <dgm:prSet presAssocID="{3A447127-EC0C-4849-B577-A0DC1B64527B}" presName="hierRoot2" presStyleCnt="0"/>
      <dgm:spPr/>
    </dgm:pt>
    <dgm:pt modelId="{013979CF-1B18-4539-AFBA-90B670F30296}" type="pres">
      <dgm:prSet presAssocID="{3A447127-EC0C-4849-B577-A0DC1B64527B}" presName="composite2" presStyleCnt="0"/>
      <dgm:spPr/>
    </dgm:pt>
    <dgm:pt modelId="{F58F4ACE-388E-4FEB-B93A-3BA692A48B4B}" type="pres">
      <dgm:prSet presAssocID="{3A447127-EC0C-4849-B577-A0DC1B64527B}" presName="background2" presStyleLbl="node2" presStyleIdx="0" presStyleCnt="3"/>
      <dgm:spPr>
        <a:solidFill>
          <a:srgbClr val="DF73A4"/>
        </a:solidFill>
      </dgm:spPr>
      <dgm:t>
        <a:bodyPr/>
        <a:lstStyle/>
        <a:p>
          <a:endParaRPr lang="ru-RU"/>
        </a:p>
      </dgm:t>
    </dgm:pt>
    <dgm:pt modelId="{C0853291-C073-400F-991C-BF24E31A9110}" type="pres">
      <dgm:prSet presAssocID="{3A447127-EC0C-4849-B577-A0DC1B64527B}" presName="text2" presStyleLbl="fgAcc2" presStyleIdx="0" presStyleCnt="3" custScaleX="55059" custScaleY="658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A0B37E2-5D9D-460D-9E8F-E1FC94FB3FB2}" type="pres">
      <dgm:prSet presAssocID="{3A447127-EC0C-4849-B577-A0DC1B64527B}" presName="hierChild3" presStyleCnt="0"/>
      <dgm:spPr/>
    </dgm:pt>
    <dgm:pt modelId="{EB9D05E5-10C4-4294-B24E-B74900DE99E7}" type="pres">
      <dgm:prSet presAssocID="{80795E8C-B26D-46D4-A722-9B79193BC5CF}" presName="Name10" presStyleLbl="parChTrans1D2" presStyleIdx="1" presStyleCnt="3"/>
      <dgm:spPr/>
      <dgm:t>
        <a:bodyPr/>
        <a:lstStyle/>
        <a:p>
          <a:endParaRPr lang="ru-RU"/>
        </a:p>
      </dgm:t>
    </dgm:pt>
    <dgm:pt modelId="{B2FA510D-1F6B-4838-ACF3-93B335AA1B36}" type="pres">
      <dgm:prSet presAssocID="{B3CC7E16-592D-472E-9927-E98F13D3345D}" presName="hierRoot2" presStyleCnt="0"/>
      <dgm:spPr/>
    </dgm:pt>
    <dgm:pt modelId="{2088F16E-5799-4008-B9EB-8C15A8752136}" type="pres">
      <dgm:prSet presAssocID="{B3CC7E16-592D-472E-9927-E98F13D3345D}" presName="composite2" presStyleCnt="0"/>
      <dgm:spPr/>
    </dgm:pt>
    <dgm:pt modelId="{4A9A95C9-FE7B-4244-8200-3E51E5E93810}" type="pres">
      <dgm:prSet presAssocID="{B3CC7E16-592D-472E-9927-E98F13D3345D}" presName="background2" presStyleLbl="node2" presStyleIdx="1" presStyleCnt="3"/>
      <dgm:spPr>
        <a:solidFill>
          <a:srgbClr val="DF73A4"/>
        </a:solidFill>
      </dgm:spPr>
      <dgm:t>
        <a:bodyPr/>
        <a:lstStyle/>
        <a:p>
          <a:endParaRPr lang="ru-RU"/>
        </a:p>
      </dgm:t>
    </dgm:pt>
    <dgm:pt modelId="{2964FDB6-3C0E-4335-8B0F-E97148E3F02C}" type="pres">
      <dgm:prSet presAssocID="{B3CC7E16-592D-472E-9927-E98F13D3345D}" presName="text2" presStyleLbl="fgAcc2" presStyleIdx="1" presStyleCnt="3" custScaleX="72689" custScaleY="67353" custLinFactNeighborX="-2089" custLinFactNeighborY="-24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5EC694-69C7-42CF-AE2B-9B9B8958BB32}" type="pres">
      <dgm:prSet presAssocID="{B3CC7E16-592D-472E-9927-E98F13D3345D}" presName="hierChild3" presStyleCnt="0"/>
      <dgm:spPr/>
    </dgm:pt>
    <dgm:pt modelId="{D5A64251-C5B4-4E31-85BA-68B1C7655EDE}" type="pres">
      <dgm:prSet presAssocID="{ABABB9B8-91D1-44F9-B822-7EF137B1F0DE}" presName="Name10" presStyleLbl="parChTrans1D2" presStyleIdx="2" presStyleCnt="3"/>
      <dgm:spPr/>
      <dgm:t>
        <a:bodyPr/>
        <a:lstStyle/>
        <a:p>
          <a:endParaRPr lang="ru-RU"/>
        </a:p>
      </dgm:t>
    </dgm:pt>
    <dgm:pt modelId="{BAD3D45A-F117-47F5-9995-5F4B028938B0}" type="pres">
      <dgm:prSet presAssocID="{F939F314-B17F-4F64-A21F-89F8E49A8D4B}" presName="hierRoot2" presStyleCnt="0"/>
      <dgm:spPr/>
    </dgm:pt>
    <dgm:pt modelId="{DD5A04B4-7BEE-4C0D-9969-B04A47A35CFC}" type="pres">
      <dgm:prSet presAssocID="{F939F314-B17F-4F64-A21F-89F8E49A8D4B}" presName="composite2" presStyleCnt="0"/>
      <dgm:spPr/>
    </dgm:pt>
    <dgm:pt modelId="{721FC959-4420-4232-BEEF-845EDDA2E515}" type="pres">
      <dgm:prSet presAssocID="{F939F314-B17F-4F64-A21F-89F8E49A8D4B}" presName="background2" presStyleLbl="node2" presStyleIdx="2" presStyleCnt="3"/>
      <dgm:spPr>
        <a:solidFill>
          <a:srgbClr val="DF73A4"/>
        </a:solidFill>
      </dgm:spPr>
      <dgm:t>
        <a:bodyPr/>
        <a:lstStyle/>
        <a:p>
          <a:endParaRPr lang="ru-RU"/>
        </a:p>
      </dgm:t>
    </dgm:pt>
    <dgm:pt modelId="{9079D6DB-79B2-43D0-BB57-358DC7D39E83}" type="pres">
      <dgm:prSet presAssocID="{F939F314-B17F-4F64-A21F-89F8E49A8D4B}" presName="text2" presStyleLbl="fgAcc2" presStyleIdx="2" presStyleCnt="3" custScaleX="72607" custScaleY="569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5673A7F-B89D-443D-A8A0-A7F68E22140A}" type="pres">
      <dgm:prSet presAssocID="{F939F314-B17F-4F64-A21F-89F8E49A8D4B}" presName="hierChild3" presStyleCnt="0"/>
      <dgm:spPr/>
    </dgm:pt>
  </dgm:ptLst>
  <dgm:cxnLst>
    <dgm:cxn modelId="{18C4C20F-B21F-4171-A606-28CF6B38052D}" type="presOf" srcId="{F939F314-B17F-4F64-A21F-89F8E49A8D4B}" destId="{9079D6DB-79B2-43D0-BB57-358DC7D39E83}" srcOrd="0" destOrd="0" presId="urn:microsoft.com/office/officeart/2005/8/layout/hierarchy1"/>
    <dgm:cxn modelId="{0F92D002-CB4A-4A46-8D62-F576F83DFEE5}" type="presOf" srcId="{B3CC7E16-592D-472E-9927-E98F13D3345D}" destId="{2964FDB6-3C0E-4335-8B0F-E97148E3F02C}" srcOrd="0" destOrd="0" presId="urn:microsoft.com/office/officeart/2005/8/layout/hierarchy1"/>
    <dgm:cxn modelId="{DFE0F0D7-D3EF-4F72-99D1-E0F9351BFCCC}" type="presOf" srcId="{C0FE1686-962D-4401-8E74-386D1151A00C}" destId="{90D35269-4BE7-4EEE-8782-64492724C89F}" srcOrd="0" destOrd="0" presId="urn:microsoft.com/office/officeart/2005/8/layout/hierarchy1"/>
    <dgm:cxn modelId="{D3DAB6F4-D1F2-4060-AE17-16273FE29427}" srcId="{F6B376DC-78ED-424B-9C4F-37C03FA181C7}" destId="{C0FE1686-962D-4401-8E74-386D1151A00C}" srcOrd="0" destOrd="0" parTransId="{DDAC9823-36C7-49B3-B6D5-D35CDBE4A58F}" sibTransId="{B3435A74-3C7B-46E7-9554-AB419844AAD1}"/>
    <dgm:cxn modelId="{6B518DDF-F15F-4C99-820C-58952DAAC05A}" type="presOf" srcId="{A04A3900-B104-4C43-94FF-2FFC75EFF008}" destId="{3170751B-8483-46A2-99E5-7D05E55EF7A7}" srcOrd="0" destOrd="0" presId="urn:microsoft.com/office/officeart/2005/8/layout/hierarchy1"/>
    <dgm:cxn modelId="{EE4E11B5-BE74-4A1C-AE8F-5892B464B700}" srcId="{C0FE1686-962D-4401-8E74-386D1151A00C}" destId="{B3CC7E16-592D-472E-9927-E98F13D3345D}" srcOrd="1" destOrd="0" parTransId="{80795E8C-B26D-46D4-A722-9B79193BC5CF}" sibTransId="{BE731E86-54B3-4785-AC73-FDCFF1886C51}"/>
    <dgm:cxn modelId="{2574B04C-6C5F-42BA-A2D4-D988773750C5}" srcId="{C0FE1686-962D-4401-8E74-386D1151A00C}" destId="{3A447127-EC0C-4849-B577-A0DC1B64527B}" srcOrd="0" destOrd="0" parTransId="{A04A3900-B104-4C43-94FF-2FFC75EFF008}" sibTransId="{3F48A43E-30DE-4E90-BBE8-DCC0DCA2964E}"/>
    <dgm:cxn modelId="{258740D1-F1EB-4B16-B16F-411204AE1293}" type="presOf" srcId="{80795E8C-B26D-46D4-A722-9B79193BC5CF}" destId="{EB9D05E5-10C4-4294-B24E-B74900DE99E7}" srcOrd="0" destOrd="0" presId="urn:microsoft.com/office/officeart/2005/8/layout/hierarchy1"/>
    <dgm:cxn modelId="{CAFEF351-7553-4A43-9904-67E2E53C5379}" type="presOf" srcId="{3A447127-EC0C-4849-B577-A0DC1B64527B}" destId="{C0853291-C073-400F-991C-BF24E31A9110}" srcOrd="0" destOrd="0" presId="urn:microsoft.com/office/officeart/2005/8/layout/hierarchy1"/>
    <dgm:cxn modelId="{D1346E80-1F74-49F9-9509-B963D5B0391E}" type="presOf" srcId="{ABABB9B8-91D1-44F9-B822-7EF137B1F0DE}" destId="{D5A64251-C5B4-4E31-85BA-68B1C7655EDE}" srcOrd="0" destOrd="0" presId="urn:microsoft.com/office/officeart/2005/8/layout/hierarchy1"/>
    <dgm:cxn modelId="{64B6CBAD-73AF-4592-8B32-A3487EEB6702}" type="presOf" srcId="{F6B376DC-78ED-424B-9C4F-37C03FA181C7}" destId="{8C7E4E50-180F-4018-98CB-52A56CFD9DFD}" srcOrd="0" destOrd="0" presId="urn:microsoft.com/office/officeart/2005/8/layout/hierarchy1"/>
    <dgm:cxn modelId="{A5D82EF5-D203-47FE-BF20-6EA0FD82F16E}" srcId="{C0FE1686-962D-4401-8E74-386D1151A00C}" destId="{F939F314-B17F-4F64-A21F-89F8E49A8D4B}" srcOrd="2" destOrd="0" parTransId="{ABABB9B8-91D1-44F9-B822-7EF137B1F0DE}" sibTransId="{E8DEDDC9-236D-44D4-B360-F5157CB8AAE6}"/>
    <dgm:cxn modelId="{E42E75E7-875D-4155-97BD-B31008EC22E2}" type="presParOf" srcId="{8C7E4E50-180F-4018-98CB-52A56CFD9DFD}" destId="{3EDC0A05-2C65-4310-AE57-E53B98A3D96F}" srcOrd="0" destOrd="0" presId="urn:microsoft.com/office/officeart/2005/8/layout/hierarchy1"/>
    <dgm:cxn modelId="{ECE4A14C-03FC-4510-91A3-E1AA3A989992}" type="presParOf" srcId="{3EDC0A05-2C65-4310-AE57-E53B98A3D96F}" destId="{A30474E9-01CF-4181-A67E-DA9BC69193A0}" srcOrd="0" destOrd="0" presId="urn:microsoft.com/office/officeart/2005/8/layout/hierarchy1"/>
    <dgm:cxn modelId="{6854E0C5-CCC3-4DB4-AB72-A694996A1AA9}" type="presParOf" srcId="{A30474E9-01CF-4181-A67E-DA9BC69193A0}" destId="{938158F9-CF1F-41E8-A130-3D22A40FA9E7}" srcOrd="0" destOrd="0" presId="urn:microsoft.com/office/officeart/2005/8/layout/hierarchy1"/>
    <dgm:cxn modelId="{2AF0756C-91E6-4484-9E3E-D676BD6663FC}" type="presParOf" srcId="{A30474E9-01CF-4181-A67E-DA9BC69193A0}" destId="{90D35269-4BE7-4EEE-8782-64492724C89F}" srcOrd="1" destOrd="0" presId="urn:microsoft.com/office/officeart/2005/8/layout/hierarchy1"/>
    <dgm:cxn modelId="{D4A233FF-A3FF-4ED3-A3C5-1FA9C3ADDDE4}" type="presParOf" srcId="{3EDC0A05-2C65-4310-AE57-E53B98A3D96F}" destId="{BCCB55D0-5EE2-41B3-B4B5-CF4A7481A40A}" srcOrd="1" destOrd="0" presId="urn:microsoft.com/office/officeart/2005/8/layout/hierarchy1"/>
    <dgm:cxn modelId="{A5D658D3-66BB-462F-91C3-E2F7A5C32CA7}" type="presParOf" srcId="{BCCB55D0-5EE2-41B3-B4B5-CF4A7481A40A}" destId="{3170751B-8483-46A2-99E5-7D05E55EF7A7}" srcOrd="0" destOrd="0" presId="urn:microsoft.com/office/officeart/2005/8/layout/hierarchy1"/>
    <dgm:cxn modelId="{14B9DA08-F5C8-479D-B494-A2280A462462}" type="presParOf" srcId="{BCCB55D0-5EE2-41B3-B4B5-CF4A7481A40A}" destId="{42C7EC0D-DB10-4A3C-A1AB-5CF2260CEB36}" srcOrd="1" destOrd="0" presId="urn:microsoft.com/office/officeart/2005/8/layout/hierarchy1"/>
    <dgm:cxn modelId="{320F6505-6257-4CE5-8268-D22286EB8992}" type="presParOf" srcId="{42C7EC0D-DB10-4A3C-A1AB-5CF2260CEB36}" destId="{013979CF-1B18-4539-AFBA-90B670F30296}" srcOrd="0" destOrd="0" presId="urn:microsoft.com/office/officeart/2005/8/layout/hierarchy1"/>
    <dgm:cxn modelId="{9857F492-222E-4075-B6B7-F252A9149523}" type="presParOf" srcId="{013979CF-1B18-4539-AFBA-90B670F30296}" destId="{F58F4ACE-388E-4FEB-B93A-3BA692A48B4B}" srcOrd="0" destOrd="0" presId="urn:microsoft.com/office/officeart/2005/8/layout/hierarchy1"/>
    <dgm:cxn modelId="{D6D0203F-78DD-4881-8C80-01517A1D21FB}" type="presParOf" srcId="{013979CF-1B18-4539-AFBA-90B670F30296}" destId="{C0853291-C073-400F-991C-BF24E31A9110}" srcOrd="1" destOrd="0" presId="urn:microsoft.com/office/officeart/2005/8/layout/hierarchy1"/>
    <dgm:cxn modelId="{EDBCEC12-7D60-4917-81D3-A3375FC51A04}" type="presParOf" srcId="{42C7EC0D-DB10-4A3C-A1AB-5CF2260CEB36}" destId="{3A0B37E2-5D9D-460D-9E8F-E1FC94FB3FB2}" srcOrd="1" destOrd="0" presId="urn:microsoft.com/office/officeart/2005/8/layout/hierarchy1"/>
    <dgm:cxn modelId="{BCB6DE14-FB8F-4847-8AF5-9F9101EB456E}" type="presParOf" srcId="{BCCB55D0-5EE2-41B3-B4B5-CF4A7481A40A}" destId="{EB9D05E5-10C4-4294-B24E-B74900DE99E7}" srcOrd="2" destOrd="0" presId="urn:microsoft.com/office/officeart/2005/8/layout/hierarchy1"/>
    <dgm:cxn modelId="{F7429518-43FB-47E3-A097-EF14EC4A200B}" type="presParOf" srcId="{BCCB55D0-5EE2-41B3-B4B5-CF4A7481A40A}" destId="{B2FA510D-1F6B-4838-ACF3-93B335AA1B36}" srcOrd="3" destOrd="0" presId="urn:microsoft.com/office/officeart/2005/8/layout/hierarchy1"/>
    <dgm:cxn modelId="{3E6E4E93-6C3F-4654-B0D8-D849BE8CD4F1}" type="presParOf" srcId="{B2FA510D-1F6B-4838-ACF3-93B335AA1B36}" destId="{2088F16E-5799-4008-B9EB-8C15A8752136}" srcOrd="0" destOrd="0" presId="urn:microsoft.com/office/officeart/2005/8/layout/hierarchy1"/>
    <dgm:cxn modelId="{9ECB93E5-FB11-48C2-8903-8F5FC37FF88E}" type="presParOf" srcId="{2088F16E-5799-4008-B9EB-8C15A8752136}" destId="{4A9A95C9-FE7B-4244-8200-3E51E5E93810}" srcOrd="0" destOrd="0" presId="urn:microsoft.com/office/officeart/2005/8/layout/hierarchy1"/>
    <dgm:cxn modelId="{5E067ADF-DF45-49EA-9449-75E66191DE01}" type="presParOf" srcId="{2088F16E-5799-4008-B9EB-8C15A8752136}" destId="{2964FDB6-3C0E-4335-8B0F-E97148E3F02C}" srcOrd="1" destOrd="0" presId="urn:microsoft.com/office/officeart/2005/8/layout/hierarchy1"/>
    <dgm:cxn modelId="{911ADA34-7B51-4C38-9210-037DAFB73643}" type="presParOf" srcId="{B2FA510D-1F6B-4838-ACF3-93B335AA1B36}" destId="{945EC694-69C7-42CF-AE2B-9B9B8958BB32}" srcOrd="1" destOrd="0" presId="urn:microsoft.com/office/officeart/2005/8/layout/hierarchy1"/>
    <dgm:cxn modelId="{005AF89A-6DF3-4DF8-9672-7461EA0B29A7}" type="presParOf" srcId="{BCCB55D0-5EE2-41B3-B4B5-CF4A7481A40A}" destId="{D5A64251-C5B4-4E31-85BA-68B1C7655EDE}" srcOrd="4" destOrd="0" presId="urn:microsoft.com/office/officeart/2005/8/layout/hierarchy1"/>
    <dgm:cxn modelId="{CCDC034D-C20D-42F8-A758-D14A9555C633}" type="presParOf" srcId="{BCCB55D0-5EE2-41B3-B4B5-CF4A7481A40A}" destId="{BAD3D45A-F117-47F5-9995-5F4B028938B0}" srcOrd="5" destOrd="0" presId="urn:microsoft.com/office/officeart/2005/8/layout/hierarchy1"/>
    <dgm:cxn modelId="{C261011A-469D-4181-A130-D592B1807227}" type="presParOf" srcId="{BAD3D45A-F117-47F5-9995-5F4B028938B0}" destId="{DD5A04B4-7BEE-4C0D-9969-B04A47A35CFC}" srcOrd="0" destOrd="0" presId="urn:microsoft.com/office/officeart/2005/8/layout/hierarchy1"/>
    <dgm:cxn modelId="{6935DF69-8A52-4350-B2CE-1CB649B0E9EE}" type="presParOf" srcId="{DD5A04B4-7BEE-4C0D-9969-B04A47A35CFC}" destId="{721FC959-4420-4232-BEEF-845EDDA2E515}" srcOrd="0" destOrd="0" presId="urn:microsoft.com/office/officeart/2005/8/layout/hierarchy1"/>
    <dgm:cxn modelId="{75EF5058-97CC-4751-97CF-73EFB4FB4EF3}" type="presParOf" srcId="{DD5A04B4-7BEE-4C0D-9969-B04A47A35CFC}" destId="{9079D6DB-79B2-43D0-BB57-358DC7D39E83}" srcOrd="1" destOrd="0" presId="urn:microsoft.com/office/officeart/2005/8/layout/hierarchy1"/>
    <dgm:cxn modelId="{89A0ED87-206A-4A69-888B-69E0F539AE8E}" type="presParOf" srcId="{BAD3D45A-F117-47F5-9995-5F4B028938B0}" destId="{25673A7F-B89D-443D-A8A0-A7F68E22140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A64251-C5B4-4E31-85BA-68B1C7655EDE}">
      <dsp:nvSpPr>
        <dsp:cNvPr id="0" name=""/>
        <dsp:cNvSpPr/>
      </dsp:nvSpPr>
      <dsp:spPr>
        <a:xfrm>
          <a:off x="3986278" y="914350"/>
          <a:ext cx="2570360" cy="12248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39038"/>
              </a:lnTo>
              <a:lnTo>
                <a:pt x="2570360" y="939038"/>
              </a:lnTo>
              <a:lnTo>
                <a:pt x="2570360" y="12248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9D05E5-10C4-4294-B24E-B74900DE99E7}">
      <dsp:nvSpPr>
        <dsp:cNvPr id="0" name=""/>
        <dsp:cNvSpPr/>
      </dsp:nvSpPr>
      <dsp:spPr>
        <a:xfrm>
          <a:off x="3565454" y="914350"/>
          <a:ext cx="420823" cy="1177793"/>
        </a:xfrm>
        <a:custGeom>
          <a:avLst/>
          <a:gdLst/>
          <a:ahLst/>
          <a:cxnLst/>
          <a:rect l="0" t="0" r="0" b="0"/>
          <a:pathLst>
            <a:path>
              <a:moveTo>
                <a:pt x="420823" y="0"/>
              </a:moveTo>
              <a:lnTo>
                <a:pt x="420823" y="892003"/>
              </a:lnTo>
              <a:lnTo>
                <a:pt x="0" y="892003"/>
              </a:lnTo>
              <a:lnTo>
                <a:pt x="0" y="117779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70751B-8483-46A2-99E5-7D05E55EF7A7}">
      <dsp:nvSpPr>
        <dsp:cNvPr id="0" name=""/>
        <dsp:cNvSpPr/>
      </dsp:nvSpPr>
      <dsp:spPr>
        <a:xfrm>
          <a:off x="973839" y="914350"/>
          <a:ext cx="3012439" cy="1224828"/>
        </a:xfrm>
        <a:custGeom>
          <a:avLst/>
          <a:gdLst/>
          <a:ahLst/>
          <a:cxnLst/>
          <a:rect l="0" t="0" r="0" b="0"/>
          <a:pathLst>
            <a:path>
              <a:moveTo>
                <a:pt x="3012439" y="0"/>
              </a:moveTo>
              <a:lnTo>
                <a:pt x="3012439" y="939038"/>
              </a:lnTo>
              <a:lnTo>
                <a:pt x="0" y="939038"/>
              </a:lnTo>
              <a:lnTo>
                <a:pt x="0" y="12248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8158F9-CF1F-41E8-A130-3D22A40FA9E7}">
      <dsp:nvSpPr>
        <dsp:cNvPr id="0" name=""/>
        <dsp:cNvSpPr/>
      </dsp:nvSpPr>
      <dsp:spPr>
        <a:xfrm>
          <a:off x="2786556" y="-325637"/>
          <a:ext cx="2399444" cy="1239988"/>
        </a:xfrm>
        <a:prstGeom prst="roundRect">
          <a:avLst>
            <a:gd name="adj" fmla="val 10000"/>
          </a:avLst>
        </a:prstGeom>
        <a:solidFill>
          <a:srgbClr val="DF73A4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0D35269-4BE7-4EEE-8782-64492724C89F}">
      <dsp:nvSpPr>
        <dsp:cNvPr id="0" name=""/>
        <dsp:cNvSpPr/>
      </dsp:nvSpPr>
      <dsp:spPr>
        <a:xfrm>
          <a:off x="3129333" y="0"/>
          <a:ext cx="2399444" cy="12399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Коллективные формы взаимодействия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165651" y="36318"/>
        <a:ext cx="2326808" cy="1167352"/>
      </dsp:txXfrm>
    </dsp:sp>
    <dsp:sp modelId="{F58F4ACE-388E-4FEB-B93A-3BA692A48B4B}">
      <dsp:nvSpPr>
        <dsp:cNvPr id="0" name=""/>
        <dsp:cNvSpPr/>
      </dsp:nvSpPr>
      <dsp:spPr>
        <a:xfrm>
          <a:off x="124556" y="2139179"/>
          <a:ext cx="1698565" cy="1289237"/>
        </a:xfrm>
        <a:prstGeom prst="roundRect">
          <a:avLst>
            <a:gd name="adj" fmla="val 10000"/>
          </a:avLst>
        </a:prstGeom>
        <a:solidFill>
          <a:srgbClr val="DF73A4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0853291-C073-400F-991C-BF24E31A9110}">
      <dsp:nvSpPr>
        <dsp:cNvPr id="0" name=""/>
        <dsp:cNvSpPr/>
      </dsp:nvSpPr>
      <dsp:spPr>
        <a:xfrm>
          <a:off x="467333" y="2464817"/>
          <a:ext cx="1698565" cy="12892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/>
              <a:latin typeface="Bookman Old Style" pitchFamily="18" charset="0"/>
            </a:rPr>
            <a:t>парная</a:t>
          </a:r>
          <a:endParaRPr lang="ru-RU" sz="2400" b="1" kern="1200" dirty="0">
            <a:effectLst/>
            <a:latin typeface="Bookman Old Style" pitchFamily="18" charset="0"/>
          </a:endParaRPr>
        </a:p>
      </dsp:txBody>
      <dsp:txXfrm>
        <a:off x="505093" y="2502577"/>
        <a:ext cx="1623045" cy="1213717"/>
      </dsp:txXfrm>
    </dsp:sp>
    <dsp:sp modelId="{4A9A95C9-FE7B-4244-8200-3E51E5E93810}">
      <dsp:nvSpPr>
        <dsp:cNvPr id="0" name=""/>
        <dsp:cNvSpPr/>
      </dsp:nvSpPr>
      <dsp:spPr>
        <a:xfrm>
          <a:off x="2444230" y="2092144"/>
          <a:ext cx="2242449" cy="1319424"/>
        </a:xfrm>
        <a:prstGeom prst="roundRect">
          <a:avLst>
            <a:gd name="adj" fmla="val 10000"/>
          </a:avLst>
        </a:prstGeom>
        <a:solidFill>
          <a:srgbClr val="DF73A4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964FDB6-3C0E-4335-8B0F-E97148E3F02C}">
      <dsp:nvSpPr>
        <dsp:cNvPr id="0" name=""/>
        <dsp:cNvSpPr/>
      </dsp:nvSpPr>
      <dsp:spPr>
        <a:xfrm>
          <a:off x="2787007" y="2417782"/>
          <a:ext cx="2242449" cy="1319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/>
              <a:latin typeface="Bookman Old Style" pitchFamily="18" charset="0"/>
            </a:rPr>
            <a:t>групповая</a:t>
          </a:r>
          <a:endParaRPr lang="ru-RU" sz="2400" b="1" kern="1200" dirty="0">
            <a:effectLst/>
            <a:latin typeface="Bookman Old Style" pitchFamily="18" charset="0"/>
          </a:endParaRPr>
        </a:p>
      </dsp:txBody>
      <dsp:txXfrm>
        <a:off x="2825652" y="2456427"/>
        <a:ext cx="2165159" cy="1242134"/>
      </dsp:txXfrm>
    </dsp:sp>
    <dsp:sp modelId="{721FC959-4420-4232-BEEF-845EDDA2E515}">
      <dsp:nvSpPr>
        <dsp:cNvPr id="0" name=""/>
        <dsp:cNvSpPr/>
      </dsp:nvSpPr>
      <dsp:spPr>
        <a:xfrm>
          <a:off x="5436678" y="2139179"/>
          <a:ext cx="2239919" cy="1115339"/>
        </a:xfrm>
        <a:prstGeom prst="roundRect">
          <a:avLst>
            <a:gd name="adj" fmla="val 10000"/>
          </a:avLst>
        </a:prstGeom>
        <a:solidFill>
          <a:srgbClr val="DF73A4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079D6DB-79B2-43D0-BB57-358DC7D39E83}">
      <dsp:nvSpPr>
        <dsp:cNvPr id="0" name=""/>
        <dsp:cNvSpPr/>
      </dsp:nvSpPr>
      <dsp:spPr>
        <a:xfrm>
          <a:off x="5779455" y="2464817"/>
          <a:ext cx="2239919" cy="11153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/>
              <a:latin typeface="Bookman Old Style" pitchFamily="18" charset="0"/>
            </a:rPr>
            <a:t>ролевая игра</a:t>
          </a:r>
          <a:endParaRPr lang="ru-RU" sz="2400" b="1" kern="1200" dirty="0">
            <a:effectLst/>
            <a:latin typeface="Bookman Old Style" pitchFamily="18" charset="0"/>
          </a:endParaRPr>
        </a:p>
      </dsp:txBody>
      <dsp:txXfrm>
        <a:off x="5812122" y="2497484"/>
        <a:ext cx="2174585" cy="10500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11.jpe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4" descr="посл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85813" y="1143000"/>
            <a:ext cx="414337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8E84B7"/>
                </a:solidFill>
                <a:latin typeface="Arial" pitchFamily="34" charset="0"/>
                <a:cs typeface="Arial" pitchFamily="34" charset="0"/>
              </a:rPr>
              <a:t>	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25" y="2643188"/>
            <a:ext cx="328612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928662" y="1071546"/>
            <a:ext cx="8035826" cy="175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Aharoni" pitchFamily="2" charset="-79"/>
              </a:rPr>
              <a:t>                               МБОУ  СОШ  №129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Monotype Corsiva" pitchFamily="66" charset="0"/>
              <a:ea typeface="+mn-ea"/>
              <a:cs typeface="Aharoni" pitchFamily="2" charset="-79"/>
            </a:endParaRP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Aharoni" pitchFamily="2" charset="-79"/>
              </a:rPr>
              <a:t>Тема: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Aharoni" pitchFamily="2" charset="-79"/>
              </a:rPr>
              <a:t>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Aharoni" pitchFamily="2" charset="-79"/>
              </a:rPr>
              <a:t>Духовно-нравственное воспитание на уроках 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Aharoni" pitchFamily="2" charset="-79"/>
              </a:rPr>
              <a:t>английского языка</a:t>
            </a:r>
          </a:p>
          <a:p>
            <a:pPr algn="ctr"/>
            <a:endParaRPr lang="ru-RU" sz="3200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  <a:cs typeface="Aharoni" pitchFamily="2" charset="-79"/>
            </a:endParaRPr>
          </a:p>
          <a:p>
            <a:pPr algn="ctr"/>
            <a:endParaRPr lang="ru-RU" sz="3200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  <a:cs typeface="Aharoni" pitchFamily="2" charset="-79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Monotype Corsiva" pitchFamily="66" charset="0"/>
              <a:ea typeface="+mn-ea"/>
              <a:cs typeface="Aharoni" pitchFamily="2" charset="-79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3357554" y="3286124"/>
            <a:ext cx="5429288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Учитель английского языка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b="1" noProof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        МБОУ  СОШ  №129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Иштуганова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 Юлия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Рифхатовна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143108" y="5572140"/>
            <a:ext cx="4914912" cy="9001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Челябинск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2026г.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ishtuganovaj@mail.ru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 rot="21033451">
            <a:off x="431291" y="501891"/>
            <a:ext cx="974725" cy="984250"/>
          </a:xfrm>
          <a:prstGeom prst="roundRect">
            <a:avLst>
              <a:gd name="adj" fmla="val 11750"/>
            </a:avLst>
          </a:prstGeom>
          <a:solidFill>
            <a:srgbClr val="BA8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71472" y="285728"/>
            <a:ext cx="627063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E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9124" y="1501932"/>
            <a:ext cx="797316" cy="1000125"/>
          </a:xfrm>
          <a:prstGeom prst="roundRect">
            <a:avLst>
              <a:gd name="adj" fmla="val 11750"/>
            </a:avLst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 rot="152519">
            <a:off x="268053" y="1347770"/>
            <a:ext cx="792162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N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 rot="20649538">
            <a:off x="835025" y="2333748"/>
            <a:ext cx="1016000" cy="1025525"/>
          </a:xfrm>
          <a:prstGeom prst="roundRect">
            <a:avLst>
              <a:gd name="adj" fmla="val 11750"/>
            </a:avLst>
          </a:prstGeom>
          <a:solidFill>
            <a:srgbClr val="DD13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 rot="20876230">
            <a:off x="1045533" y="2210650"/>
            <a:ext cx="773112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G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00034" y="3143248"/>
            <a:ext cx="1000125" cy="1000125"/>
          </a:xfrm>
          <a:prstGeom prst="roundRect">
            <a:avLst>
              <a:gd name="adj" fmla="val 11750"/>
            </a:avLst>
          </a:prstGeom>
          <a:solidFill>
            <a:srgbClr val="B74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642910" y="3000372"/>
            <a:ext cx="576262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L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 rot="21067493">
            <a:off x="790624" y="4001780"/>
            <a:ext cx="1025525" cy="1068387"/>
          </a:xfrm>
          <a:prstGeom prst="roundRect">
            <a:avLst>
              <a:gd name="adj" fmla="val 11750"/>
            </a:avLst>
          </a:prstGeom>
          <a:solidFill>
            <a:srgbClr val="EF9B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1071538" y="3929066"/>
            <a:ext cx="431800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I</a:t>
            </a:r>
            <a:endParaRPr lang="ru-RU" sz="7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 rot="766432">
            <a:off x="444026" y="4942159"/>
            <a:ext cx="1039812" cy="1050925"/>
          </a:xfrm>
          <a:prstGeom prst="roundRect">
            <a:avLst>
              <a:gd name="adj" fmla="val 11750"/>
            </a:avLst>
          </a:prstGeom>
          <a:solidFill>
            <a:srgbClr val="BC8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642910" y="4786322"/>
            <a:ext cx="620713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S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 rot="20607862">
            <a:off x="1201952" y="5476700"/>
            <a:ext cx="1014412" cy="1047750"/>
          </a:xfrm>
          <a:prstGeom prst="roundRect">
            <a:avLst>
              <a:gd name="adj" fmla="val 11750"/>
            </a:avLst>
          </a:prstGeom>
          <a:solidFill>
            <a:srgbClr val="F7C5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1428728" y="5286388"/>
            <a:ext cx="6127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H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9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9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5" grpId="0" animBg="1"/>
      <p:bldP spid="17" grpId="0" animBg="1"/>
      <p:bldP spid="19" grpId="0" animBg="1"/>
      <p:bldP spid="21" grpId="0" animBg="1"/>
      <p:bldP spid="2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9" descr="посл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2926"/>
          </a:xfrm>
          <a:prstGeom prst="rect">
            <a:avLst/>
          </a:prstGeom>
          <a:solidFill>
            <a:srgbClr val="F09ADE"/>
          </a:solidFill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587500" y="3000373"/>
            <a:ext cx="19843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E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51088" y="1428750"/>
            <a:ext cx="792162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N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86375" y="2214563"/>
            <a:ext cx="431800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I</a:t>
            </a:r>
            <a:endParaRPr lang="ru-RU" sz="7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65850" y="2428875"/>
            <a:ext cx="620713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S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14813" y="2428875"/>
            <a:ext cx="576262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L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500042"/>
            <a:ext cx="864399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Ролевая игра как форма коллективного взаимодействия:</a:t>
            </a:r>
          </a:p>
          <a:p>
            <a:pPr algn="ctr"/>
            <a:endParaRPr lang="ru-RU" sz="3600" b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472" y="1285860"/>
            <a:ext cx="81439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1. Каждый ученик несет индивидуальную ответственность за принятое решение.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2. Возможность анализировать уместность, необходимость и эффективность той или иной модели поведения.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3. Нравственная направленность оказывает влияние на предполагаемый вариант поведения.</a:t>
            </a:r>
          </a:p>
          <a:p>
            <a:endParaRPr lang="ru-RU" b="1" dirty="0" smtClean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  <a:p>
            <a:r>
              <a:rPr lang="en-US" b="1" dirty="0" smtClean="0">
                <a:solidFill>
                  <a:srgbClr val="CC3300"/>
                </a:solidFill>
                <a:latin typeface="Bookman Old Style" pitchFamily="18" charset="0"/>
              </a:rPr>
              <a:t>    The Turnip </a:t>
            </a:r>
            <a:r>
              <a:rPr lang="ru-RU" b="1" dirty="0" smtClean="0">
                <a:solidFill>
                  <a:srgbClr val="CC3300"/>
                </a:solidFill>
                <a:latin typeface="Bookman Old Style" pitchFamily="18" charset="0"/>
              </a:rPr>
              <a:t>(Репка)               </a:t>
            </a: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  </a:t>
            </a:r>
            <a:r>
              <a:rPr lang="en-US" b="1" dirty="0" smtClean="0">
                <a:solidFill>
                  <a:srgbClr val="C00000"/>
                </a:solidFill>
                <a:latin typeface="Bookman Old Style" pitchFamily="18" charset="0"/>
              </a:rPr>
              <a:t>Who lives in the wood house </a:t>
            </a:r>
            <a:endParaRPr lang="ru-RU" b="1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                                               </a:t>
            </a:r>
            <a:r>
              <a:rPr lang="en-US" b="1" dirty="0" smtClean="0">
                <a:solidFill>
                  <a:srgbClr val="C00000"/>
                </a:solidFill>
                <a:latin typeface="Bookman Old Style" pitchFamily="18" charset="0"/>
              </a:rPr>
              <a:t>          </a:t>
            </a: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en-US" b="1" dirty="0" smtClean="0">
                <a:solidFill>
                  <a:srgbClr val="C00000"/>
                </a:solidFill>
                <a:latin typeface="Bookman Old Style" pitchFamily="18" charset="0"/>
              </a:rPr>
              <a:t>(</a:t>
            </a: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Теремок)</a:t>
            </a:r>
            <a:endParaRPr lang="ru-RU" dirty="0" smtClean="0">
              <a:solidFill>
                <a:srgbClr val="C00000"/>
              </a:solidFill>
            </a:endParaRPr>
          </a:p>
          <a:p>
            <a:endParaRPr lang="ru-RU" dirty="0" smtClean="0"/>
          </a:p>
          <a:p>
            <a:endParaRPr lang="ru-RU" b="1" dirty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9" t="6933" r="13299"/>
          <a:stretch/>
        </p:blipFill>
        <p:spPr bwMode="auto">
          <a:xfrm>
            <a:off x="4276726" y="3846934"/>
            <a:ext cx="3996808" cy="2653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6"/>
          <a:stretch/>
        </p:blipFill>
        <p:spPr bwMode="auto">
          <a:xfrm>
            <a:off x="393498" y="3846934"/>
            <a:ext cx="3821315" cy="2653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9" name="Содержимое 3" descr="посл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91338"/>
          </a:xfrm>
        </p:spPr>
      </p:pic>
      <p:sp>
        <p:nvSpPr>
          <p:cNvPr id="4" name="Прямоугольник 3"/>
          <p:cNvSpPr/>
          <p:nvPr/>
        </p:nvSpPr>
        <p:spPr>
          <a:xfrm>
            <a:off x="1000100" y="571480"/>
            <a:ext cx="75009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3000372"/>
            <a:ext cx="67151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5357826"/>
            <a:ext cx="66437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57290" y="500042"/>
            <a:ext cx="59293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C00CC"/>
                </a:solidFill>
                <a:latin typeface="Bookman Old Style" pitchFamily="18" charset="0"/>
              </a:rPr>
              <a:t>Тематические уроки:</a:t>
            </a:r>
          </a:p>
          <a:p>
            <a:endParaRPr lang="ru-RU" sz="3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5786" y="1071546"/>
            <a:ext cx="78581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Милосердие и благотворительность.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Экология сегодня, а что нас ждет завтра?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Шекспир: читать или … ?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Здоровье и здоровый образ жизни и т. д. 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9" name="Picture 2" descr="C:\Documents and Settings\User\Мои документы\фото\школа\IMG_01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2857496"/>
            <a:ext cx="5929354" cy="3571876"/>
          </a:xfrm>
          <a:prstGeom prst="rect">
            <a:avLst/>
          </a:prstGeom>
          <a:noFill/>
        </p:spPr>
      </p:pic>
      <p:pic>
        <p:nvPicPr>
          <p:cNvPr id="20" name="Рисунок 19" descr="46d9e5741819 (1)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21705">
            <a:off x="7250666" y="3281886"/>
            <a:ext cx="937474" cy="78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4" descr="посл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25" y="0"/>
            <a:ext cx="9099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28662" y="285728"/>
            <a:ext cx="75009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C3300"/>
                </a:solidFill>
                <a:latin typeface="Bookman Old Style" pitchFamily="18" charset="0"/>
              </a:rPr>
              <a:t>Внеурочная деятельность: декада</a:t>
            </a:r>
          </a:p>
          <a:p>
            <a:pPr algn="ctr"/>
            <a:r>
              <a:rPr lang="ru-RU" sz="2400" b="1" dirty="0" smtClean="0">
                <a:solidFill>
                  <a:srgbClr val="CC3300"/>
                </a:solidFill>
                <a:latin typeface="Bookman Old Style" pitchFamily="18" charset="0"/>
              </a:rPr>
              <a:t>                              «Мой английский язык»</a:t>
            </a:r>
          </a:p>
          <a:p>
            <a:endParaRPr lang="ru-RU" sz="3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" name="Picture 3" descr="C:\Documents and Settings\User\Мои документы\фото\школа\IMG_0033.jpg"/>
          <p:cNvPicPr>
            <a:picLocks noChangeAspect="1" noChangeArrowheads="1"/>
          </p:cNvPicPr>
          <p:nvPr/>
        </p:nvPicPr>
        <p:blipFill>
          <a:blip r:embed="rId3" cstate="print"/>
          <a:srcRect b="18645"/>
          <a:stretch>
            <a:fillRect/>
          </a:stretch>
        </p:blipFill>
        <p:spPr bwMode="auto">
          <a:xfrm>
            <a:off x="4500562" y="1428736"/>
            <a:ext cx="4286248" cy="2071702"/>
          </a:xfrm>
          <a:prstGeom prst="rect">
            <a:avLst/>
          </a:prstGeom>
          <a:noFill/>
        </p:spPr>
      </p:pic>
      <p:pic>
        <p:nvPicPr>
          <p:cNvPr id="11" name="Picture 2" descr="C:\Documents and Settings\User\Мои документы\фото\дек англ\IMG_00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643314"/>
            <a:ext cx="4143403" cy="3000396"/>
          </a:xfrm>
          <a:prstGeom prst="rect">
            <a:avLst/>
          </a:prstGeom>
          <a:noFill/>
        </p:spPr>
      </p:pic>
      <p:pic>
        <p:nvPicPr>
          <p:cNvPr id="12" name="Picture 3" descr="C:\Documents and Settings\User\Мои документы\фото\дек англ\IMG_0027.jpg"/>
          <p:cNvPicPr>
            <a:picLocks noChangeAspect="1" noChangeArrowheads="1"/>
          </p:cNvPicPr>
          <p:nvPr/>
        </p:nvPicPr>
        <p:blipFill>
          <a:blip r:embed="rId5" cstate="print"/>
          <a:srcRect l="5263" t="15909" r="3509"/>
          <a:stretch>
            <a:fillRect/>
          </a:stretch>
        </p:blipFill>
        <p:spPr bwMode="auto">
          <a:xfrm>
            <a:off x="4857752" y="3714752"/>
            <a:ext cx="3714776" cy="2643206"/>
          </a:xfrm>
          <a:prstGeom prst="rect">
            <a:avLst/>
          </a:prstGeom>
          <a:noFill/>
        </p:spPr>
      </p:pic>
      <p:pic>
        <p:nvPicPr>
          <p:cNvPr id="13" name="Рисунок 12" descr="46d9e5741819 (1)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221705">
            <a:off x="8099628" y="2853258"/>
            <a:ext cx="937474" cy="78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46d9e5741819 (1)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221705">
            <a:off x="3964519" y="5853654"/>
            <a:ext cx="937474" cy="78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07"/>
          <a:stretch/>
        </p:blipFill>
        <p:spPr bwMode="auto">
          <a:xfrm>
            <a:off x="305936" y="946150"/>
            <a:ext cx="3809397" cy="2697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Рисунок 14" descr="46d9e5741819 (1)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221705">
            <a:off x="-36009" y="3567638"/>
            <a:ext cx="937474" cy="78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Содержимое 3" descr="DDD.jpg"/>
          <p:cNvPicPr>
            <a:picLocks noGrp="1" noChangeAspect="1"/>
          </p:cNvPicPr>
          <p:nvPr>
            <p:ph idx="1"/>
          </p:nvPr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15596" y="2928944"/>
            <a:ext cx="3714747" cy="1000110"/>
          </a:xfr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9" descr="посл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63"/>
            <a:ext cx="9144000" cy="6892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 rot="21033451">
            <a:off x="1002795" y="1144834"/>
            <a:ext cx="974725" cy="984250"/>
          </a:xfrm>
          <a:prstGeom prst="roundRect">
            <a:avLst>
              <a:gd name="adj" fmla="val 11750"/>
            </a:avLst>
          </a:prstGeom>
          <a:solidFill>
            <a:srgbClr val="BA8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71670" y="428604"/>
            <a:ext cx="1071562" cy="1000125"/>
          </a:xfrm>
          <a:prstGeom prst="roundRect">
            <a:avLst>
              <a:gd name="adj" fmla="val 11750"/>
            </a:avLst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 rot="916784">
            <a:off x="2831784" y="1615923"/>
            <a:ext cx="1016000" cy="1025525"/>
          </a:xfrm>
          <a:prstGeom prst="roundRect">
            <a:avLst>
              <a:gd name="adj" fmla="val 11750"/>
            </a:avLst>
          </a:prstGeom>
          <a:solidFill>
            <a:srgbClr val="DD13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00496" y="714356"/>
            <a:ext cx="1000125" cy="1000125"/>
          </a:xfrm>
          <a:prstGeom prst="roundRect">
            <a:avLst>
              <a:gd name="adj" fmla="val 11750"/>
            </a:avLst>
          </a:prstGeom>
          <a:solidFill>
            <a:srgbClr val="B74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 rot="21067493">
            <a:off x="4648277" y="1572888"/>
            <a:ext cx="1025525" cy="1068387"/>
          </a:xfrm>
          <a:prstGeom prst="roundRect">
            <a:avLst>
              <a:gd name="adj" fmla="val 11750"/>
            </a:avLst>
          </a:prstGeom>
          <a:solidFill>
            <a:srgbClr val="EF9B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 rot="1312052">
            <a:off x="5659000" y="1441697"/>
            <a:ext cx="1039812" cy="1050925"/>
          </a:xfrm>
          <a:prstGeom prst="roundRect">
            <a:avLst>
              <a:gd name="adj" fmla="val 11750"/>
            </a:avLst>
          </a:prstGeom>
          <a:solidFill>
            <a:srgbClr val="BC8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 rot="20352697">
            <a:off x="6774116" y="1619047"/>
            <a:ext cx="1014412" cy="1047750"/>
          </a:xfrm>
          <a:prstGeom prst="roundRect">
            <a:avLst>
              <a:gd name="adj" fmla="val 11750"/>
            </a:avLst>
          </a:prstGeom>
          <a:solidFill>
            <a:srgbClr val="F7C5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214414" y="1000108"/>
            <a:ext cx="627063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E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14546" y="428604"/>
            <a:ext cx="792162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N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28926" y="1571612"/>
            <a:ext cx="773112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G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29190" y="1500174"/>
            <a:ext cx="431800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I</a:t>
            </a:r>
            <a:endParaRPr lang="ru-RU" sz="7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29322" y="1214422"/>
            <a:ext cx="620713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S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00892" y="1500174"/>
            <a:ext cx="6127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H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14810" y="642918"/>
            <a:ext cx="576262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L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14348" y="2786058"/>
            <a:ext cx="7358114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Английский  язык как предмет школьной программы может быть действенным фактором приобщения школьников к духовным ценностям, т.к. даёт большие возможности для формирования у учащихся таких общечеловеческих ценностей, как уважительное и толерантное отношение к другой культуре и более глубокое осознание своей культуры, что способствует объединению, сближению и доброму отношению к людям, живущим на земле.</a:t>
            </a:r>
          </a:p>
          <a:p>
            <a:endParaRPr lang="ru-RU" dirty="0">
              <a:latin typeface="Bookman Old Style" pitchFamily="18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9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9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9" name="Содержимое 3" descr="посл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91338"/>
          </a:xfrm>
        </p:spPr>
      </p:pic>
      <p:sp>
        <p:nvSpPr>
          <p:cNvPr id="4" name="Прямоугольник 3"/>
          <p:cNvSpPr/>
          <p:nvPr/>
        </p:nvSpPr>
        <p:spPr>
          <a:xfrm>
            <a:off x="1000100" y="571480"/>
            <a:ext cx="75009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3000372"/>
            <a:ext cx="67151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5357826"/>
            <a:ext cx="66437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571481"/>
            <a:ext cx="7072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endParaRPr lang="ru-RU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500042"/>
            <a:ext cx="80010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Изучение  классических шедевров на языке международного общения приближает нас к осуществлению мечты о </a:t>
            </a:r>
          </a:p>
          <a:p>
            <a:pPr algn="ctr"/>
            <a:r>
              <a:rPr lang="ru-RU" sz="3200" b="1" dirty="0" smtClean="0">
                <a:solidFill>
                  <a:srgbClr val="CC3300"/>
                </a:solidFill>
              </a:rPr>
              <a:t>«хороводе народов вокруг земного шара»</a:t>
            </a:r>
            <a:endParaRPr lang="ru-RU" sz="3200" b="1" dirty="0">
              <a:solidFill>
                <a:srgbClr val="CC3300"/>
              </a:solidFill>
            </a:endParaRPr>
          </a:p>
        </p:txBody>
      </p:sp>
      <p:pic>
        <p:nvPicPr>
          <p:cNvPr id="12" name="Рисунок 11" descr="imagesCA8KW8JN.jpg"/>
          <p:cNvPicPr>
            <a:picLocks noChangeAspect="1"/>
          </p:cNvPicPr>
          <p:nvPr/>
        </p:nvPicPr>
        <p:blipFill>
          <a:blip r:embed="rId3" cstate="print"/>
          <a:srcRect l="2985" t="7273" r="2985" b="12727"/>
          <a:stretch>
            <a:fillRect/>
          </a:stretch>
        </p:blipFill>
        <p:spPr>
          <a:xfrm>
            <a:off x="2750348" y="2543101"/>
            <a:ext cx="3857652" cy="3071834"/>
          </a:xfrm>
          <a:prstGeom prst="rect">
            <a:avLst/>
          </a:prstGeom>
        </p:spPr>
      </p:pic>
      <p:pic>
        <p:nvPicPr>
          <p:cNvPr id="13" name="Рисунок 12" descr="46d9e5741819 (1)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21705">
            <a:off x="6960817" y="3934507"/>
            <a:ext cx="937474" cy="78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46d9e5741819 (1)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21705">
            <a:off x="6666988" y="4615498"/>
            <a:ext cx="937474" cy="78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46d9e5741819 (1)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21705">
            <a:off x="6055634" y="5121855"/>
            <a:ext cx="937474" cy="78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Содержимое 3" descr="DDD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742283" y="5358296"/>
            <a:ext cx="4306887" cy="142875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9" name="Содержимое 3" descr="посл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91338"/>
          </a:xfrm>
        </p:spPr>
      </p:pic>
      <p:sp>
        <p:nvSpPr>
          <p:cNvPr id="4" name="Прямоугольник 3"/>
          <p:cNvSpPr/>
          <p:nvPr/>
        </p:nvSpPr>
        <p:spPr>
          <a:xfrm>
            <a:off x="1000100" y="571480"/>
            <a:ext cx="750099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Воспитание человека, формирование свойств духовно развитой личности, любви к своей стране, потребности творить и совершенствоваться есть важнейшее условие успешного развития России.</a:t>
            </a:r>
          </a:p>
          <a:p>
            <a:endParaRPr lang="ru-RU" b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3000372"/>
            <a:ext cx="671517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Учителю принадлежит значительная роль в формировании будущего члена общества. Именно дети, получившие основные знания и понимание нравственности и морали, будут управлять страной в будущем.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5357826"/>
            <a:ext cx="66437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«Учителя обладают такой властью, о которой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премьер-министр может только мечтать».</a:t>
            </a:r>
          </a:p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                                                  </a:t>
            </a:r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Уинстон Черчилль</a:t>
            </a:r>
            <a:endParaRPr lang="ru-RU" sz="2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4" descr="посл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25" y="0"/>
            <a:ext cx="9099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Содержимое 3" descr="DDD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408488" y="5214938"/>
            <a:ext cx="4306887" cy="1428750"/>
          </a:xfrm>
        </p:spPr>
      </p:pic>
      <p:sp>
        <p:nvSpPr>
          <p:cNvPr id="8" name="Прямоугольник 7"/>
          <p:cNvSpPr/>
          <p:nvPr/>
        </p:nvSpPr>
        <p:spPr>
          <a:xfrm>
            <a:off x="928662" y="857232"/>
            <a:ext cx="692948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C3300"/>
                </a:solidFill>
                <a:latin typeface="Bookman Old Style" pitchFamily="18" charset="0"/>
              </a:rPr>
              <a:t>Нравственность</a:t>
            </a:r>
            <a:r>
              <a:rPr lang="ru-RU" sz="2000" b="1" dirty="0" smtClean="0">
                <a:solidFill>
                  <a:srgbClr val="9900CC"/>
                </a:solidFill>
                <a:latin typeface="Bookman Old Style" pitchFamily="18" charset="0"/>
              </a:rPr>
              <a:t> </a:t>
            </a:r>
            <a:r>
              <a:rPr lang="ru-RU" sz="2000" b="1" dirty="0" smtClean="0">
                <a:latin typeface="Bookman Old Style" pitchFamily="18" charset="0"/>
              </a:rPr>
              <a:t>рассматривается как индивидуальная форма существования морали общества, как внутренний закон человека, побуждающий его соотносить свои действия и поступки с общественными нормами.</a:t>
            </a:r>
            <a:endParaRPr lang="ru-RU" sz="2000" b="1" dirty="0">
              <a:latin typeface="Bookman Old Styl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85852" y="2928934"/>
            <a:ext cx="7143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DF73A4"/>
                </a:solidFill>
                <a:latin typeface="Bookman Old Style" pitchFamily="18" charset="0"/>
              </a:rPr>
              <a:t>Духовность</a:t>
            </a:r>
            <a:r>
              <a:rPr lang="ru-RU" sz="2000" b="1" dirty="0" smtClean="0">
                <a:latin typeface="Bookman Old Style" pitchFamily="18" charset="0"/>
              </a:rPr>
              <a:t> - качественная характеристика сознания и самосознания личности, отражающая целостность и гармонию ее внутреннего мира, способность гармонизировать свои отношения с окружающим миром. </a:t>
            </a:r>
            <a:endParaRPr lang="ru-RU" sz="2000" b="1" dirty="0">
              <a:latin typeface="Bookman Old Style" pitchFamily="18" charset="0"/>
            </a:endParaRPr>
          </a:p>
        </p:txBody>
      </p:sp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9" descr="посл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2926"/>
          </a:xfrm>
          <a:prstGeom prst="rect">
            <a:avLst/>
          </a:prstGeom>
          <a:solidFill>
            <a:srgbClr val="F09ADE"/>
          </a:solidFill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587500" y="2357438"/>
            <a:ext cx="627063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E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51088" y="1428750"/>
            <a:ext cx="792162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N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86375" y="2214563"/>
            <a:ext cx="431800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I</a:t>
            </a:r>
            <a:endParaRPr lang="ru-RU" sz="7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65850" y="2428875"/>
            <a:ext cx="620713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S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14813" y="2428875"/>
            <a:ext cx="576262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L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2714620"/>
            <a:ext cx="2357422" cy="1214446"/>
          </a:xfrm>
          <a:prstGeom prst="rect">
            <a:avLst/>
          </a:prstGeom>
          <a:solidFill>
            <a:srgbClr val="DF73A4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доброта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57290" y="4357694"/>
            <a:ext cx="2143140" cy="1214446"/>
          </a:xfrm>
          <a:prstGeom prst="rect">
            <a:avLst/>
          </a:prstGeom>
          <a:solidFill>
            <a:srgbClr val="DF73A4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любовь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43306" y="4929198"/>
            <a:ext cx="2500330" cy="1214446"/>
          </a:xfrm>
          <a:prstGeom prst="rect">
            <a:avLst/>
          </a:prstGeom>
          <a:solidFill>
            <a:srgbClr val="DF73A4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чуткость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86446" y="3429000"/>
            <a:ext cx="2643206" cy="1285884"/>
          </a:xfrm>
          <a:prstGeom prst="rect">
            <a:avLst/>
          </a:prstGeom>
          <a:solidFill>
            <a:srgbClr val="DF73A4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гуманность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86116" y="1142984"/>
            <a:ext cx="4143404" cy="1428760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ДУХОВНОСТЬ</a:t>
            </a:r>
            <a:endParaRPr lang="ru-RU" sz="3200" b="1" dirty="0">
              <a:solidFill>
                <a:schemeClr val="bg2">
                  <a:lumMod val="2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10800000" flipV="1">
            <a:off x="2786050" y="2500306"/>
            <a:ext cx="1571636" cy="6429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0800000" flipV="1">
            <a:off x="3214678" y="2571742"/>
            <a:ext cx="1714512" cy="1571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4161232" y="3339702"/>
            <a:ext cx="2107421" cy="714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6200000" flipH="1">
            <a:off x="6232934" y="2696760"/>
            <a:ext cx="750099" cy="6429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9" name="Содержимое 3" descr="посл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91338"/>
          </a:xfrm>
        </p:spPr>
      </p:pic>
      <p:sp>
        <p:nvSpPr>
          <p:cNvPr id="4" name="Прямоугольник 3"/>
          <p:cNvSpPr/>
          <p:nvPr/>
        </p:nvSpPr>
        <p:spPr>
          <a:xfrm>
            <a:off x="1000100" y="571480"/>
            <a:ext cx="75009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3000372"/>
            <a:ext cx="67151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5357826"/>
            <a:ext cx="66437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571481"/>
            <a:ext cx="7072362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CC00CC"/>
                </a:solidFill>
                <a:latin typeface="Bookman Old Style" pitchFamily="18" charset="0"/>
              </a:rPr>
              <a:t>Иностранный язык:</a:t>
            </a:r>
          </a:p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  осуществляет коммуникацию между      людьми, представляющими разные страны и народы;</a:t>
            </a:r>
          </a:p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 формирует нравственный облик ребенка, затрагивая нравственные проблемы;</a:t>
            </a:r>
          </a:p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 позволяет формировать навыки критического мышления;</a:t>
            </a:r>
          </a:p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 дает возможность соотнести свои взгляды с нормами общественной морали;</a:t>
            </a:r>
          </a:p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 воспитывает позитивное отношение к диалогу культур.</a:t>
            </a:r>
          </a:p>
          <a:p>
            <a:pPr>
              <a:buFont typeface="Arial" pitchFamily="34" charset="0"/>
              <a:buChar char="•"/>
            </a:pPr>
            <a:endParaRPr lang="ru-RU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9" descr="посл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4926"/>
            <a:ext cx="9144000" cy="6892926"/>
          </a:xfrm>
          <a:prstGeom prst="rect">
            <a:avLst/>
          </a:prstGeom>
          <a:solidFill>
            <a:srgbClr val="F09ADE"/>
          </a:solidFill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587500" y="2357438"/>
            <a:ext cx="627063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E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51088" y="1428750"/>
            <a:ext cx="792162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N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86375" y="2214563"/>
            <a:ext cx="431800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I</a:t>
            </a:r>
            <a:endParaRPr lang="ru-RU" sz="7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65850" y="2428875"/>
            <a:ext cx="620713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S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14813" y="2428875"/>
            <a:ext cx="576262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latin typeface="+mj-lt"/>
              </a:rPr>
              <a:t>L</a:t>
            </a:r>
            <a:endParaRPr lang="ru-RU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034" y="785794"/>
            <a:ext cx="8143932" cy="4185761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Вопрос: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«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How to teach English?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»</a:t>
            </a:r>
          </a:p>
          <a:p>
            <a:endParaRPr lang="ru-RU" dirty="0" smtClean="0"/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Ответ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:</a:t>
            </a:r>
            <a:r>
              <a:rPr lang="ru-RU" dirty="0" smtClean="0"/>
              <a:t>   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«Формировать ключевые коммуникативные компетенции как  средство развития 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духовно-нравственного потенциала личности в контексте 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«вечных  ценностей»</a:t>
            </a:r>
            <a:endParaRPr lang="en-US" sz="2800" b="1" dirty="0" smtClean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9" name="Содержимое 3" descr="посл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91338"/>
          </a:xfrm>
        </p:spPr>
      </p:pic>
      <p:sp>
        <p:nvSpPr>
          <p:cNvPr id="4" name="Прямоугольник 3"/>
          <p:cNvSpPr/>
          <p:nvPr/>
        </p:nvSpPr>
        <p:spPr>
          <a:xfrm>
            <a:off x="1000100" y="571480"/>
            <a:ext cx="75009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3000372"/>
            <a:ext cx="67151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5357826"/>
            <a:ext cx="66437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57290" y="642918"/>
            <a:ext cx="7286676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CC00CC"/>
                </a:solidFill>
                <a:latin typeface="Bookman Old Style" pitchFamily="18" charset="0"/>
              </a:rPr>
              <a:t>Темы для обсуждения:</a:t>
            </a:r>
          </a:p>
          <a:p>
            <a:pPr algn="ctr"/>
            <a:endParaRPr lang="ru-RU" sz="2400" b="1" u="sng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Толерантность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Проблемы современной семьи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Благотворительность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Будущее цивилизации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Экологические проблемы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Материализм и национальная культура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Моя семья</a:t>
            </a:r>
          </a:p>
        </p:txBody>
      </p:sp>
      <p:pic>
        <p:nvPicPr>
          <p:cNvPr id="13" name="Picture 2" descr="C:\Documents and Settings\User\Мои документы\фото\школа\IMG_0141.jpg"/>
          <p:cNvPicPr>
            <a:picLocks noChangeAspect="1" noChangeArrowheads="1"/>
          </p:cNvPicPr>
          <p:nvPr/>
        </p:nvPicPr>
        <p:blipFill>
          <a:blip r:embed="rId3" cstate="print"/>
          <a:srcRect l="7076" t="16510" r="11556" b="19811"/>
          <a:stretch>
            <a:fillRect/>
          </a:stretch>
        </p:blipFill>
        <p:spPr bwMode="auto">
          <a:xfrm>
            <a:off x="5000628" y="3929066"/>
            <a:ext cx="3500462" cy="2214578"/>
          </a:xfrm>
          <a:prstGeom prst="rect">
            <a:avLst/>
          </a:prstGeom>
          <a:noFill/>
        </p:spPr>
      </p:pic>
      <p:pic>
        <p:nvPicPr>
          <p:cNvPr id="14" name="Рисунок 13" descr="46d9e5741819 (1)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21705">
            <a:off x="7893609" y="3567638"/>
            <a:ext cx="937474" cy="78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4" descr="посл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9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Содержимое 3" descr="DDD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500694" y="5572140"/>
            <a:ext cx="3429024" cy="1071548"/>
          </a:xfrm>
        </p:spPr>
      </p:pic>
      <p:sp>
        <p:nvSpPr>
          <p:cNvPr id="6" name="TextBox 5"/>
          <p:cNvSpPr txBox="1"/>
          <p:nvPr/>
        </p:nvSpPr>
        <p:spPr>
          <a:xfrm>
            <a:off x="785786" y="571480"/>
            <a:ext cx="76438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Методы и приемы, способствующие нравственному воспитанию учащихся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571472" y="1857364"/>
          <a:ext cx="8143932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9" name="Содержимое 3" descr="посл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91338"/>
          </a:xfrm>
        </p:spPr>
      </p:pic>
      <p:sp>
        <p:nvSpPr>
          <p:cNvPr id="4" name="Прямоугольник 3"/>
          <p:cNvSpPr/>
          <p:nvPr/>
        </p:nvSpPr>
        <p:spPr>
          <a:xfrm>
            <a:off x="1000100" y="571480"/>
            <a:ext cx="75009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3000372"/>
            <a:ext cx="67151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5357826"/>
            <a:ext cx="66437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571480"/>
            <a:ext cx="6500858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C00CC"/>
                </a:solidFill>
                <a:latin typeface="Bookman Old Style" pitchFamily="18" charset="0"/>
              </a:rPr>
              <a:t>Парная и групповая работа: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Взаимодействие друг с другом.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Обсуждение проблемы со всех возможных точек зрения.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Возможность выбора .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Необходимость принятия решения.</a:t>
            </a:r>
          </a:p>
        </p:txBody>
      </p:sp>
      <p:pic>
        <p:nvPicPr>
          <p:cNvPr id="12" name="Picture 2" descr="C:\Documents and Settings\User\Мои документы\фото\дек англ\IMG_00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2857496"/>
            <a:ext cx="4714908" cy="3643338"/>
          </a:xfrm>
          <a:prstGeom prst="rect">
            <a:avLst/>
          </a:prstGeom>
          <a:noFill/>
        </p:spPr>
      </p:pic>
      <p:pic>
        <p:nvPicPr>
          <p:cNvPr id="14" name="Рисунок 13" descr="46d9e5741819 (1)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21705">
            <a:off x="2321446" y="2567506"/>
            <a:ext cx="937474" cy="78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46d9e5741819 (1)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21705">
            <a:off x="1892817" y="3281886"/>
            <a:ext cx="937474" cy="78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46d9e5741819 (1)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21705">
            <a:off x="3250138" y="2710382"/>
            <a:ext cx="937474" cy="78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</TotalTime>
  <Words>500</Words>
  <Application>Microsoft Office PowerPoint</Application>
  <PresentationFormat>Экран (4:3)</PresentationFormat>
  <Paragraphs>99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Aharoni</vt:lpstr>
      <vt:lpstr>Arial</vt:lpstr>
      <vt:lpstr>Bookman Old Style</vt:lpstr>
      <vt:lpstr>Calibri</vt:lpstr>
      <vt:lpstr>Monotype Corsiva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Home</cp:lastModifiedBy>
  <cp:revision>36</cp:revision>
  <dcterms:modified xsi:type="dcterms:W3CDTF">2026-02-14T09:22:48Z</dcterms:modified>
</cp:coreProperties>
</file>